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6" r:id="rId15"/>
    <p:sldId id="677" r:id="rId16"/>
    <p:sldId id="674" r:id="rId17"/>
    <p:sldId id="678" r:id="rId18"/>
    <p:sldId id="679" r:id="rId19"/>
    <p:sldId id="590" r:id="rId20"/>
    <p:sldId id="516" r:id="rId2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408" y="-37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71415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14708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23113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802.11-18/0625r4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296-01-000m-minutes-revmd-march-2018-rosemont.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0612-01-000m-minutes-for-revmd-april-2018-telec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2-000m-revmd-wg-lb232-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0619-05-000m-revmd-editor2-lb23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70-02-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mentor.ieee.org/802.11/dcn/18/11-18-0614-00-000m-revmd-lb232-gen-comments.xls" TargetMode="External"/><Relationship Id="rId4" Type="http://schemas.openxmlformats.org/officeDocument/2006/relationships/hyperlink" Target="https://mentor.ieee.org/802.11/dcn/17/11-17-0927-16-000m-revmd-mac-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2018-05-09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6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802.11aj-2018 – Approved February 2018, April publication</a:t>
            </a: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t>P802.11aq – June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March </a:t>
            </a:r>
            <a:r>
              <a:rPr lang="en-US" altLang="zh-CN" dirty="0"/>
              <a:t>2018 meeting</a:t>
            </a:r>
          </a:p>
          <a:p>
            <a:pPr lvl="1">
              <a:lnSpc>
                <a:spcPct val="90000"/>
              </a:lnSpc>
            </a:pPr>
            <a:r>
              <a:rPr lang="en-US" altLang="zh-CN" dirty="0" smtClean="0"/>
              <a:t>Continued comment resolution, approximately 240 comments ready for motion </a:t>
            </a:r>
          </a:p>
          <a:p>
            <a:pPr lvl="1">
              <a:lnSpc>
                <a:spcPct val="90000"/>
              </a:lnSpc>
            </a:pPr>
            <a:r>
              <a:rPr lang="en-US" altLang="zh-CN" dirty="0" smtClean="0"/>
              <a:t>Held 2 teleconferences</a:t>
            </a:r>
          </a:p>
          <a:p>
            <a:pPr lvl="1">
              <a:lnSpc>
                <a:spcPct val="90000"/>
              </a:lnSpc>
            </a:pPr>
            <a:r>
              <a:rPr lang="en-US" altLang="zh-CN" dirty="0" smtClean="0"/>
              <a:t>Held 1 ad-hoc meeting – Thank you to Graham Smith </a:t>
            </a:r>
            <a:endParaRPr lang="en-US" altLang="zh-CN" dirty="0"/>
          </a:p>
          <a:p>
            <a:pPr>
              <a:lnSpc>
                <a:spcPct val="90000"/>
              </a:lnSpc>
            </a:pPr>
            <a:r>
              <a:rPr lang="en-US" altLang="zh-CN" dirty="0" smtClean="0"/>
              <a:t>May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May – July, possible August ad-hoc</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11-18-0625</a:t>
            </a:r>
            <a:endParaRPr lang="en-US" altLang="zh-CN" dirty="0">
              <a:cs typeface="Arial" panose="020B0604020202020204" pitchFamily="34" charset="0"/>
              <a:sym typeface="Wingdings" panose="05000000000000000000" pitchFamily="2" charset="2"/>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10859" y="713581"/>
            <a:ext cx="7772400" cy="1066800"/>
          </a:xfrm>
        </p:spPr>
        <p:txBody>
          <a:bodyPr/>
          <a:lstStyle/>
          <a:p>
            <a:r>
              <a:rPr lang="en-US" altLang="en-US" dirty="0" smtClean="0"/>
              <a:t>Vice Chair Election/Secretary Confirmation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752600" y="1884362"/>
            <a:ext cx="9479280" cy="4572001"/>
          </a:xfrm>
        </p:spPr>
        <p:txBody>
          <a:bodyPr/>
          <a:lstStyle/>
          <a:p>
            <a:pPr>
              <a:lnSpc>
                <a:spcPct val="80000"/>
              </a:lnSpc>
            </a:pPr>
            <a:r>
              <a:rPr lang="en-US" altLang="en-US" dirty="0" smtClean="0"/>
              <a:t>Call for nominations</a:t>
            </a:r>
          </a:p>
          <a:p>
            <a:pPr>
              <a:lnSpc>
                <a:spcPct val="80000"/>
              </a:lnSpc>
            </a:pPr>
            <a:r>
              <a:rPr lang="en-US" altLang="en-US" dirty="0" smtClean="0"/>
              <a:t>Close call for nominations</a:t>
            </a:r>
          </a:p>
          <a:p>
            <a:pPr>
              <a:lnSpc>
                <a:spcPct val="80000"/>
              </a:lnSpc>
            </a:pPr>
            <a:endParaRPr lang="en-US" altLang="en-US" dirty="0"/>
          </a:p>
          <a:p>
            <a:pPr>
              <a:lnSpc>
                <a:spcPct val="80000"/>
              </a:lnSpc>
            </a:pPr>
            <a:r>
              <a:rPr lang="en-US" altLang="en-US" dirty="0" smtClean="0"/>
              <a:t>Motion: Elect </a:t>
            </a:r>
            <a:r>
              <a:rPr lang="en-US" altLang="en-US" dirty="0" err="1" smtClean="0"/>
              <a:t>TGmd</a:t>
            </a:r>
            <a:r>
              <a:rPr lang="en-US" altLang="en-US" dirty="0" smtClean="0"/>
              <a:t> Vice Chairs</a:t>
            </a:r>
            <a:r>
              <a:rPr lang="en-US" altLang="en-US" dirty="0"/>
              <a:t>:</a:t>
            </a:r>
            <a:endParaRPr lang="en-US" altLang="en-US" dirty="0" smtClean="0"/>
          </a:p>
          <a:p>
            <a:pPr lvl="1">
              <a:lnSpc>
                <a:spcPct val="80000"/>
              </a:lnSpc>
            </a:pPr>
            <a:r>
              <a:rPr lang="en-US" altLang="en-US" dirty="0" smtClean="0"/>
              <a:t>Mark Hamilton</a:t>
            </a:r>
          </a:p>
          <a:p>
            <a:pPr lvl="1">
              <a:lnSpc>
                <a:spcPct val="80000"/>
              </a:lnSpc>
            </a:pPr>
            <a:r>
              <a:rPr lang="en-US" altLang="en-US" dirty="0" smtClean="0"/>
              <a:t>Michael </a:t>
            </a:r>
            <a:r>
              <a:rPr lang="en-US" altLang="en-US" dirty="0" err="1" smtClean="0"/>
              <a:t>Montemurro</a:t>
            </a:r>
            <a:endParaRPr lang="en-US" altLang="en-US" dirty="0" smtClean="0"/>
          </a:p>
          <a:p>
            <a:pPr>
              <a:lnSpc>
                <a:spcPct val="80000"/>
              </a:lnSpc>
            </a:pPr>
            <a:r>
              <a:rPr lang="en-US" altLang="en-US" dirty="0" smtClean="0"/>
              <a:t>And confirm Jon </a:t>
            </a:r>
            <a:r>
              <a:rPr lang="en-US" altLang="en-US" dirty="0" err="1" smtClean="0"/>
              <a:t>Rosdahl</a:t>
            </a:r>
            <a:r>
              <a:rPr lang="en-US" altLang="en-US" dirty="0" smtClean="0"/>
              <a:t> as </a:t>
            </a:r>
            <a:r>
              <a:rPr lang="en-US" altLang="en-US" dirty="0" err="1" smtClean="0"/>
              <a:t>TGmd</a:t>
            </a:r>
            <a:r>
              <a:rPr lang="en-US" altLang="en-US" dirty="0" smtClean="0"/>
              <a:t> Secretary</a:t>
            </a:r>
            <a:br>
              <a:rPr lang="en-US" altLang="en-US" dirty="0" smtClean="0"/>
            </a:br>
            <a:endParaRPr lang="en-US" altLang="en-US" sz="2400" dirty="0">
              <a:solidFill>
                <a:srgbClr val="006600"/>
              </a:solidFill>
            </a:endParaRPr>
          </a:p>
          <a:p>
            <a:pPr>
              <a:lnSpc>
                <a:spcPct val="80000"/>
              </a:lnSpc>
            </a:pPr>
            <a:r>
              <a:rPr lang="en-US" altLang="en-US" dirty="0" smtClean="0"/>
              <a:t>Moved: Graham Smith</a:t>
            </a:r>
          </a:p>
          <a:p>
            <a:pPr>
              <a:lnSpc>
                <a:spcPct val="80000"/>
              </a:lnSpc>
            </a:pPr>
            <a:r>
              <a:rPr lang="en-US" altLang="en-US" dirty="0" smtClean="0"/>
              <a:t>Seconded: Edward Au</a:t>
            </a:r>
          </a:p>
          <a:p>
            <a:pPr>
              <a:lnSpc>
                <a:spcPct val="80000"/>
              </a:lnSpc>
            </a:pPr>
            <a:r>
              <a:rPr lang="en-US" altLang="en-US" dirty="0" smtClean="0"/>
              <a:t>Result: 13-0-2</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7894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a:t>
            </a:r>
            <a:r>
              <a:rPr lang="en-US" altLang="en-US" dirty="0"/>
              <a:t>Rosemont: </a:t>
            </a:r>
            <a:r>
              <a:rPr lang="en-US" altLang="en-US" dirty="0">
                <a:hlinkClick r:id="rId3"/>
              </a:rPr>
              <a:t>https://</a:t>
            </a:r>
            <a:r>
              <a:rPr lang="en-US" altLang="en-US" dirty="0" smtClean="0">
                <a:hlinkClick r:id="rId3"/>
              </a:rPr>
              <a:t>mentor.ieee.org/802.11/dcn/18/11-18-0296-01-000m-minutes-revmd-march-2018-rosemont.docx</a:t>
            </a:r>
            <a:r>
              <a:rPr lang="en-US" altLang="en-US" dirty="0" smtClean="0"/>
              <a:t> </a:t>
            </a:r>
          </a:p>
          <a:p>
            <a:pPr lvl="1">
              <a:lnSpc>
                <a:spcPct val="80000"/>
              </a:lnSpc>
            </a:pPr>
            <a:r>
              <a:rPr lang="en-US" altLang="en-US" dirty="0" smtClean="0"/>
              <a:t>April </a:t>
            </a:r>
            <a:r>
              <a:rPr lang="en-US" altLang="en-US" dirty="0"/>
              <a:t>teleconferences: </a:t>
            </a:r>
            <a:r>
              <a:rPr lang="en-US" altLang="en-US" dirty="0">
                <a:hlinkClick r:id="rId4"/>
              </a:rPr>
              <a:t>https://</a:t>
            </a:r>
            <a:r>
              <a:rPr lang="en-US" altLang="en-US" dirty="0" smtClean="0">
                <a:hlinkClick r:id="rId4"/>
              </a:rPr>
              <a:t>mentor.ieee.org/802.11/dcn/18/11-18-0612-01-000m-minutes-for-revmd-april-2018-telecons.docx</a:t>
            </a:r>
            <a:r>
              <a:rPr lang="en-US" altLang="en-US" dirty="0" smtClean="0"/>
              <a:t> </a:t>
            </a:r>
          </a:p>
          <a:p>
            <a:pPr lvl="1">
              <a:lnSpc>
                <a:spcPct val="80000"/>
              </a:lnSpc>
            </a:pPr>
            <a:r>
              <a:rPr lang="en-US" altLang="en-US" dirty="0" smtClean="0"/>
              <a:t>April ad-hoc Fort Lauderdale: 11-18-0680</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Editor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“Motion-EDITOR-A” and “Motion-EDITOR-B” tabs in </a:t>
            </a:r>
            <a:r>
              <a:rPr lang="en-US" altLang="en-US" sz="2400" dirty="0">
                <a:hlinkClick r:id="rId3"/>
              </a:rPr>
              <a:t>https://</a:t>
            </a:r>
            <a:r>
              <a:rPr lang="en-US" altLang="en-US" sz="2400" dirty="0" smtClean="0">
                <a:hlinkClick r:id="rId3"/>
              </a:rPr>
              <a:t>mentor.ieee.org/802.11/dcn/18/11-18-0657-02-000m-revmd-wg-lb232-comments-for-editor-ad-hoc.xls</a:t>
            </a:r>
            <a:r>
              <a:rPr lang="en-US" altLang="en-US" sz="2400" dirty="0" smtClean="0"/>
              <a:t> </a:t>
            </a:r>
          </a:p>
          <a:p>
            <a:pPr lvl="1">
              <a:lnSpc>
                <a:spcPct val="80000"/>
              </a:lnSpc>
            </a:pPr>
            <a:r>
              <a:rPr lang="en-US" altLang="en-US" sz="2400" dirty="0" smtClean="0"/>
              <a:t>“Motion-EDITOR2-A” and “Motion-EDITOR2-B” </a:t>
            </a:r>
            <a:r>
              <a:rPr lang="en-US" altLang="en-US" sz="2400" dirty="0"/>
              <a:t>tabs in </a:t>
            </a:r>
            <a:r>
              <a:rPr lang="en-US" altLang="en-US" sz="2400" dirty="0">
                <a:hlinkClick r:id="rId4"/>
              </a:rPr>
              <a:t>https://</a:t>
            </a:r>
            <a:r>
              <a:rPr lang="en-US" altLang="en-US" sz="2400" dirty="0" smtClean="0">
                <a:hlinkClick r:id="rId4"/>
              </a:rPr>
              <a:t>mentor.ieee.org/802.11/dcn/18/11-18-0619-05-000m-revmd-editor2-lb232-comments.xlsx</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MAC/PHY </a:t>
            </a:r>
            <a:r>
              <a:rPr lang="en-US" altLang="en-US" dirty="0" err="1" smtClean="0"/>
              <a:t>Telecon</a:t>
            </a:r>
            <a:r>
              <a:rPr lang="en-US" altLang="en-US" dirty="0" smtClean="0"/>
              <a:t>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5017008"/>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“PHY Motion A” tab in </a:t>
            </a:r>
            <a:r>
              <a:rPr lang="en-US" altLang="en-US" sz="2400" dirty="0" smtClean="0">
                <a:hlinkClick r:id="rId3"/>
              </a:rPr>
              <a:t>https</a:t>
            </a:r>
            <a:r>
              <a:rPr lang="en-US" altLang="en-US" sz="2400" dirty="0">
                <a:hlinkClick r:id="rId3"/>
              </a:rPr>
              <a:t>://</a:t>
            </a:r>
            <a:r>
              <a:rPr lang="en-US" altLang="en-US" sz="2400" dirty="0" smtClean="0">
                <a:hlinkClick r:id="rId3"/>
              </a:rPr>
              <a:t>mentor.ieee.org/802.11/dcn/18/11-18-0670-02-000m-lb232-revmd-phy-sec-comments.xls</a:t>
            </a:r>
            <a:r>
              <a:rPr lang="en-US" altLang="en-US" sz="2400" dirty="0" smtClean="0"/>
              <a:t> </a:t>
            </a:r>
          </a:p>
          <a:p>
            <a:pPr lvl="1">
              <a:lnSpc>
                <a:spcPct val="80000"/>
              </a:lnSpc>
            </a:pPr>
            <a:r>
              <a:rPr lang="en-US" altLang="en-US" sz="2400" dirty="0" smtClean="0"/>
              <a:t>“Motion MAC-N” tab in </a:t>
            </a:r>
            <a:r>
              <a:rPr lang="en-US" altLang="en-US" sz="2400" dirty="0">
                <a:hlinkClick r:id="rId4"/>
              </a:rPr>
              <a:t>https://</a:t>
            </a:r>
            <a:r>
              <a:rPr lang="en-US" altLang="en-US" sz="2400" dirty="0" smtClean="0">
                <a:hlinkClick r:id="rId4"/>
              </a:rPr>
              <a:t>mentor.ieee.org/802.11/dcn/17/11-17-0927-16-000m-revmd-mac-comments.xls</a:t>
            </a:r>
            <a:r>
              <a:rPr lang="en-US" altLang="en-US" sz="2400" dirty="0" smtClean="0"/>
              <a:t> </a:t>
            </a:r>
            <a:endParaRPr lang="en-US" altLang="en-US" sz="2400" dirty="0"/>
          </a:p>
          <a:p>
            <a:pPr lvl="1">
              <a:lnSpc>
                <a:spcPct val="80000"/>
              </a:lnSpc>
            </a:pPr>
            <a:r>
              <a:rPr lang="en-US" altLang="en-US" sz="2400" dirty="0"/>
              <a:t>“GEN April </a:t>
            </a:r>
            <a:r>
              <a:rPr lang="en-US" altLang="en-US" sz="2400" dirty="0" err="1"/>
              <a:t>Telecon</a:t>
            </a:r>
            <a:r>
              <a:rPr lang="en-US" altLang="en-US" sz="2400" dirty="0"/>
              <a:t> and </a:t>
            </a:r>
            <a:r>
              <a:rPr lang="en-US" altLang="en-US" sz="2400" dirty="0" err="1" smtClean="0"/>
              <a:t>Adhoc</a:t>
            </a:r>
            <a:r>
              <a:rPr lang="en-US" altLang="en-US" sz="2400" dirty="0" smtClean="0"/>
              <a:t>” </a:t>
            </a:r>
            <a:r>
              <a:rPr lang="en-US" altLang="en-US" sz="2400" dirty="0"/>
              <a:t>tab in </a:t>
            </a:r>
            <a:r>
              <a:rPr lang="en-US" altLang="en-US" sz="2400" dirty="0">
                <a:hlinkClick r:id="rId5"/>
              </a:rPr>
              <a:t>https://</a:t>
            </a:r>
            <a:r>
              <a:rPr lang="en-US" altLang="en-US" sz="2400" dirty="0" smtClean="0">
                <a:hlinkClick r:id="rId5"/>
              </a:rPr>
              <a:t>mentor.ieee.org/802.11/dcn/18/11-18-0614-00-000m-revmd-lb232-gen-comments.xls</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2629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191809" y="646177"/>
            <a:ext cx="8763000" cy="1066800"/>
          </a:xfrm>
        </p:spPr>
        <p:txBody>
          <a:bodyPr/>
          <a:lstStyle/>
          <a:p>
            <a:r>
              <a:rPr lang="en-US" altLang="en-US" dirty="0" smtClean="0"/>
              <a:t>Incorporate 11-18-747r1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11-18-747r1 into the </a:t>
            </a:r>
            <a:r>
              <a:rPr lang="en-US" altLang="en-US" sz="2800" dirty="0" err="1" smtClean="0"/>
              <a:t>TGmd</a:t>
            </a:r>
            <a:r>
              <a:rPr lang="en-US" altLang="en-US" sz="2800" dirty="0" smtClean="0"/>
              <a:t> draft.</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14634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May 2018 – July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Have volunteer for Portland</a:t>
            </a:r>
          </a:p>
          <a:p>
            <a:pPr lvl="1"/>
            <a:r>
              <a:rPr lang="en-US" altLang="en-US" sz="1600" dirty="0" smtClean="0"/>
              <a:t>Dates: TBD</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Upon successful WGLB – 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Vice Chair election, </a:t>
            </a:r>
            <a:r>
              <a:rPr lang="en-US" sz="1800" dirty="0"/>
              <a:t>S</a:t>
            </a:r>
            <a:r>
              <a:rPr lang="en-US" sz="1800" dirty="0" smtClean="0"/>
              <a:t>ecretary confirmation</a:t>
            </a:r>
          </a:p>
          <a:p>
            <a:pPr lvl="1"/>
            <a:r>
              <a:rPr lang="en-GB" sz="1800" dirty="0" smtClean="0"/>
              <a:t>Emily </a:t>
            </a:r>
            <a:r>
              <a:rPr lang="en-GB" sz="1800" dirty="0"/>
              <a:t>QI – 11-18-658 – non-trivial editorial CIDs </a:t>
            </a:r>
          </a:p>
          <a:p>
            <a:pPr lvl="1"/>
            <a:r>
              <a:rPr lang="en-GB" sz="1800" dirty="0" smtClean="0"/>
              <a:t>Edward AU – Editor2 CIDs 11-18-897</a:t>
            </a:r>
          </a:p>
          <a:p>
            <a:pPr lvl="1"/>
            <a:r>
              <a:rPr lang="en-GB" sz="1800" dirty="0" err="1" smtClean="0"/>
              <a:t>Sigurd</a:t>
            </a:r>
            <a:r>
              <a:rPr lang="en-GB" sz="1800" dirty="0" smtClean="0"/>
              <a:t> S 11-18-701 CIDs 1359, 1388</a:t>
            </a:r>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400"/>
            <a:ext cx="4978463" cy="1799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Mark HAMILTON - MAC CID1382; 11-18-669r1 with CIDs 1394, 1369, 1397, 1354</a:t>
            </a:r>
          </a:p>
          <a:p>
            <a:pPr lvl="1">
              <a:lnSpc>
                <a:spcPct val="80000"/>
              </a:lnSpc>
            </a:pPr>
            <a:r>
              <a:rPr lang="en-GB" sz="1600" dirty="0" smtClean="0"/>
              <a:t>James LEPP - 1189, 1190  - 11-18-871, 872</a:t>
            </a:r>
            <a:endParaRPr lang="en-GB" sz="1600" dirty="0"/>
          </a:p>
          <a:p>
            <a:pPr lvl="1">
              <a:lnSpc>
                <a:spcPct val="80000"/>
              </a:lnSpc>
            </a:pPr>
            <a:r>
              <a:rPr lang="en-US" altLang="en-US" sz="1600" dirty="0" smtClean="0"/>
              <a:t>Multiple BSSID CIDs 11-18-674, 675</a:t>
            </a:r>
          </a:p>
          <a:p>
            <a:pPr lvl="1">
              <a:lnSpc>
                <a:spcPct val="80000"/>
              </a:lnSpc>
            </a:pPr>
            <a:r>
              <a:rPr lang="en-US" sz="1600" dirty="0" smtClean="0"/>
              <a:t>Robert STACEY – 11-18-702 </a:t>
            </a:r>
            <a:endParaRPr lang="en-US" sz="1600" dirty="0" smtClean="0"/>
          </a:p>
          <a:p>
            <a:pPr lvl="1">
              <a:lnSpc>
                <a:spcPct val="80000"/>
              </a:lnSpc>
            </a:pPr>
            <a:r>
              <a:rPr lang="en-GB" sz="1600" u="sng" dirty="0"/>
              <a:t>PHY CIDs 1552, 1324, 1264, 1188, 1004, 1552</a:t>
            </a:r>
            <a:endParaRPr lang="en-US" altLang="en-US" sz="1600" u="sng" dirty="0"/>
          </a:p>
          <a:p>
            <a:pPr lvl="1">
              <a:lnSpc>
                <a:spcPct val="80000"/>
              </a:lnSpc>
            </a:pPr>
            <a:endParaRPr lang="en-US" alt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419600"/>
            <a:ext cx="5334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slide);PCF deletion clean-up 11-18-747 Menzo</a:t>
            </a:r>
            <a:endParaRPr lang="en-US" altLang="en-US" sz="1000" dirty="0" smtClean="0"/>
          </a:p>
          <a:p>
            <a:pPr lvl="1">
              <a:lnSpc>
                <a:spcPct val="80000"/>
              </a:lnSpc>
            </a:pPr>
            <a:r>
              <a:rPr lang="en-US" altLang="en-US" sz="1800" dirty="0" smtClean="0"/>
              <a:t>11-17-1807 </a:t>
            </a:r>
            <a:r>
              <a:rPr lang="en-US" altLang="en-US" sz="1800" dirty="0"/>
              <a:t>– Nehru </a:t>
            </a:r>
            <a:r>
              <a:rPr lang="en-US" altLang="en-US" sz="1800" dirty="0" smtClean="0"/>
              <a:t>BHANDARU</a:t>
            </a:r>
          </a:p>
          <a:p>
            <a:pPr lvl="1">
              <a:lnSpc>
                <a:spcPct val="80000"/>
              </a:lnSpc>
            </a:pPr>
            <a:r>
              <a:rPr lang="en-US" altLang="en-US" sz="1800" dirty="0" smtClean="0"/>
              <a:t>11-17-0879 – </a:t>
            </a:r>
            <a:r>
              <a:rPr lang="en-US" altLang="en-US" sz="1800" dirty="0" err="1" smtClean="0"/>
              <a:t>Youhan</a:t>
            </a:r>
            <a:r>
              <a:rPr lang="en-US" altLang="en-US" sz="1800" dirty="0" smtClean="0"/>
              <a:t> KIM</a:t>
            </a:r>
          </a:p>
          <a:p>
            <a:pPr lvl="1">
              <a:lnSpc>
                <a:spcPct val="80000"/>
              </a:lnSpc>
            </a:pPr>
            <a:r>
              <a:rPr lang="en-US" altLang="en-US" sz="1800" dirty="0" smtClean="0"/>
              <a:t>11-18-710 </a:t>
            </a:r>
            <a:r>
              <a:rPr lang="en-US" altLang="en-US" sz="1800" dirty="0" err="1"/>
              <a:t>Y</a:t>
            </a:r>
            <a:r>
              <a:rPr lang="en-US" altLang="en-US" sz="1800" dirty="0" err="1" smtClean="0"/>
              <a:t>ujin</a:t>
            </a:r>
            <a:r>
              <a:rPr lang="en-US" altLang="en-US" sz="1800" dirty="0" smtClean="0"/>
              <a:t> NOH</a:t>
            </a: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08738" y="4688353"/>
            <a:ext cx="5129201" cy="178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smtClean="0"/>
              <a:t>Mark HAMILTON – CIDs 1586, 1556, 1384, 1315, 1192, 1286</a:t>
            </a:r>
          </a:p>
          <a:p>
            <a:pPr lvl="1">
              <a:lnSpc>
                <a:spcPct val="80000"/>
              </a:lnSpc>
            </a:pPr>
            <a:r>
              <a:rPr lang="en-US" altLang="en-US" sz="1600" u="sng" dirty="0" err="1" smtClean="0"/>
              <a:t>Y</a:t>
            </a:r>
            <a:r>
              <a:rPr lang="en-US" altLang="en-US" sz="1600" u="sng" dirty="0" err="1" smtClean="0"/>
              <a:t>ujin</a:t>
            </a:r>
            <a:r>
              <a:rPr lang="en-US" altLang="en-US" sz="1600" u="sng" dirty="0" smtClean="0"/>
              <a:t> NOH – 11-18-709</a:t>
            </a:r>
          </a:p>
          <a:p>
            <a:pPr lvl="1">
              <a:lnSpc>
                <a:spcPct val="80000"/>
              </a:lnSpc>
            </a:pPr>
            <a:r>
              <a:rPr lang="en-US" altLang="en-US" sz="1600" dirty="0" smtClean="0"/>
              <a:t>Roger </a:t>
            </a:r>
            <a:r>
              <a:rPr lang="en-US" altLang="en-US" sz="1600" dirty="0" smtClean="0"/>
              <a:t>MARKS – CID </a:t>
            </a:r>
            <a:r>
              <a:rPr lang="en-US" altLang="en-US" sz="1600" dirty="0" smtClean="0"/>
              <a:t>1533</a:t>
            </a:r>
          </a:p>
          <a:p>
            <a:pPr lvl="1">
              <a:lnSpc>
                <a:spcPct val="80000"/>
              </a:lnSpc>
            </a:pPr>
            <a:r>
              <a:rPr lang="en-US" altLang="en-US" sz="1600" dirty="0" smtClean="0"/>
              <a:t>Ganesh </a:t>
            </a:r>
            <a:r>
              <a:rPr lang="en-US" altLang="en-US" sz="1600" dirty="0" smtClean="0"/>
              <a:t>VENKATESAN – 11-18-885</a:t>
            </a:r>
            <a:br>
              <a:rPr lang="en-US" altLang="en-US" sz="1600" dirty="0" smtClean="0"/>
            </a:br>
            <a:r>
              <a:rPr lang="en-US" altLang="en-US" sz="1600" dirty="0" smtClean="0"/>
              <a:t>Plans </a:t>
            </a:r>
            <a:r>
              <a:rPr lang="en-US" altLang="en-US" sz="1600" dirty="0"/>
              <a:t>for </a:t>
            </a:r>
            <a:r>
              <a:rPr lang="en-US" altLang="en-US" sz="1600" dirty="0" smtClean="0"/>
              <a:t>May </a:t>
            </a:r>
            <a:r>
              <a:rPr lang="en-US" altLang="en-US" sz="1600" dirty="0"/>
              <a:t>2018 – </a:t>
            </a:r>
            <a:r>
              <a:rPr lang="en-US" altLang="en-US" sz="1600" dirty="0" smtClean="0"/>
              <a:t>July 2018, Adjourn</a:t>
            </a:r>
            <a:endParaRPr lang="en-US" altLang="en-US" sz="1600" dirty="0"/>
          </a:p>
        </p:txBody>
      </p:sp>
      <p:sp>
        <p:nvSpPr>
          <p:cNvPr id="10" name="Rectangle 35"/>
          <p:cNvSpPr>
            <a:spLocks noChangeArrowheads="1"/>
          </p:cNvSpPr>
          <p:nvPr/>
        </p:nvSpPr>
        <p:spPr bwMode="auto">
          <a:xfrm>
            <a:off x="7017882" y="3117573"/>
            <a:ext cx="4876800" cy="160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altLang="en-US" sz="1600" dirty="0" smtClean="0"/>
              <a:t>11-18-0691 ISO/IEC JTC1 SC6 Comments</a:t>
            </a:r>
          </a:p>
          <a:p>
            <a:pPr lvl="1">
              <a:lnSpc>
                <a:spcPct val="80000"/>
              </a:lnSpc>
            </a:pPr>
            <a:r>
              <a:rPr lang="en-US" sz="1600" dirty="0" smtClean="0"/>
              <a:t>18/865: </a:t>
            </a:r>
            <a:r>
              <a:rPr lang="en-US" sz="1600" dirty="0"/>
              <a:t>CID 1066 (Beacon Protection</a:t>
            </a:r>
            <a:r>
              <a:rPr lang="en-US" sz="1600" dirty="0" smtClean="0"/>
              <a:t>)</a:t>
            </a:r>
            <a:endParaRPr lang="en-GB" sz="1600" dirty="0"/>
          </a:p>
          <a:p>
            <a:pPr lvl="1">
              <a:lnSpc>
                <a:spcPct val="80000"/>
              </a:lnSpc>
            </a:pPr>
            <a:r>
              <a:rPr lang="en-US" sz="1600" u="sng" dirty="0" smtClean="0"/>
              <a:t>18/889: Carlos CORDEIRO – DMG CIDs</a:t>
            </a:r>
            <a:endParaRPr lang="en-US" sz="1600" u="sng" dirty="0" smtClean="0"/>
          </a:p>
          <a:p>
            <a:pPr lvl="1">
              <a:lnSpc>
                <a:spcPct val="80000"/>
              </a:lnSpc>
            </a:pPr>
            <a:r>
              <a:rPr lang="en-US" sz="1600" dirty="0" smtClean="0"/>
              <a:t>Guido HIERTZ – 11-18-810, CID 1195</a:t>
            </a: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942692"/>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Discuss in Warsaw</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491371</TotalTime>
  <Words>1945</Words>
  <Application>Microsoft Office PowerPoint</Application>
  <PresentationFormat>Widescreen</PresentationFormat>
  <Paragraphs>410</Paragraphs>
  <Slides>20</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2018 Agenda</vt:lpstr>
      <vt:lpstr>Abstract</vt:lpstr>
      <vt:lpstr>TGmd Agenda - 1</vt:lpstr>
      <vt:lpstr>TGmd Agenda – 2: Obsolete CIDs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Vice Chair Election/Secretary Confirmation</vt:lpstr>
      <vt:lpstr>Approve prior TGmd minutes</vt:lpstr>
      <vt:lpstr>Motion – Editor CIDs</vt:lpstr>
      <vt:lpstr>Motion – MAC/PHY Telecon &amp; ad-hoc CIDs</vt:lpstr>
      <vt:lpstr>Incorporate 11-18-747r1</vt:lpstr>
      <vt:lpstr>May 2018 – July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3173</cp:revision>
  <cp:lastPrinted>1998-02-10T13:28:06Z</cp:lastPrinted>
  <dcterms:created xsi:type="dcterms:W3CDTF">2005-01-04T21:26:55Z</dcterms:created>
  <dcterms:modified xsi:type="dcterms:W3CDTF">2018-05-09T07:23:49Z</dcterms:modified>
</cp:coreProperties>
</file>