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632" r:id="rId4"/>
    <p:sldId id="675" r:id="rId5"/>
    <p:sldId id="665" r:id="rId6"/>
    <p:sldId id="666" r:id="rId7"/>
    <p:sldId id="667" r:id="rId8"/>
    <p:sldId id="668" r:id="rId9"/>
    <p:sldId id="669" r:id="rId10"/>
    <p:sldId id="670" r:id="rId11"/>
    <p:sldId id="629" r:id="rId12"/>
    <p:sldId id="635" r:id="rId13"/>
    <p:sldId id="647" r:id="rId14"/>
    <p:sldId id="676" r:id="rId15"/>
    <p:sldId id="677" r:id="rId16"/>
    <p:sldId id="674" r:id="rId17"/>
    <p:sldId id="678" r:id="rId18"/>
    <p:sldId id="679" r:id="rId19"/>
    <p:sldId id="590" r:id="rId20"/>
    <p:sldId id="516" r:id="rId21"/>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80" d="100"/>
          <a:sy n="80" d="100"/>
        </p:scale>
        <p:origin x="408" y="-30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71415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14708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23113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20</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802.11-18/0625r3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296-01-000m-minutes-revmd-march-2018-rosemont.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0612-01-000m-minutes-for-revmd-april-2018-telec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2-000m-revmd-wg-lb232-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8/11-18-0619-05-000m-revmd-editor2-lb23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70-02-000m-lb232-revmd-phy-se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hyperlink" Target="https://mentor.ieee.org/802.11/dcn/18/11-18-0614-00-000m-revmd-lb232-gen-comments.xls" TargetMode="External"/><Relationship Id="rId4" Type="http://schemas.openxmlformats.org/officeDocument/2006/relationships/hyperlink" Target="https://mentor.ieee.org/802.11/dcn/17/11-17-0927-16-000m-revmd-mac-comments.xl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2018-05-08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661"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802.11aj-2018 – Approved February 2018, April publication</a:t>
            </a: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t>P802.11aq – June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D1.0 incorporates </a:t>
            </a:r>
            <a:r>
              <a:rPr lang="en-US" altLang="zh-CN" dirty="0"/>
              <a:t>11ai, </a:t>
            </a:r>
            <a:r>
              <a:rPr lang="en-US" altLang="zh-CN" dirty="0" smtClean="0"/>
              <a:t>11ah amendments</a:t>
            </a:r>
          </a:p>
          <a:p>
            <a:pPr lvl="1">
              <a:lnSpc>
                <a:spcPct val="90000"/>
              </a:lnSpc>
            </a:pPr>
            <a:r>
              <a:rPr lang="en-US" altLang="zh-CN" dirty="0" smtClean="0"/>
              <a:t>11aj, 11ak amendments scheduled for roll-in</a:t>
            </a:r>
          </a:p>
          <a:p>
            <a:pPr>
              <a:lnSpc>
                <a:spcPct val="90000"/>
              </a:lnSpc>
            </a:pPr>
            <a:r>
              <a:rPr lang="en-US" altLang="zh-CN" dirty="0" smtClean="0"/>
              <a:t>Since March </a:t>
            </a:r>
            <a:r>
              <a:rPr lang="en-US" altLang="zh-CN" dirty="0"/>
              <a:t>2018 meeting</a:t>
            </a:r>
          </a:p>
          <a:p>
            <a:pPr lvl="1">
              <a:lnSpc>
                <a:spcPct val="90000"/>
              </a:lnSpc>
            </a:pPr>
            <a:r>
              <a:rPr lang="en-US" altLang="zh-CN" dirty="0" smtClean="0"/>
              <a:t>Continued comment resolution, approximately 240 comments ready for motion </a:t>
            </a:r>
          </a:p>
          <a:p>
            <a:pPr lvl="1">
              <a:lnSpc>
                <a:spcPct val="90000"/>
              </a:lnSpc>
            </a:pPr>
            <a:r>
              <a:rPr lang="en-US" altLang="zh-CN" dirty="0" smtClean="0"/>
              <a:t>Held 2 teleconferences</a:t>
            </a:r>
          </a:p>
          <a:p>
            <a:pPr lvl="1">
              <a:lnSpc>
                <a:spcPct val="90000"/>
              </a:lnSpc>
            </a:pPr>
            <a:r>
              <a:rPr lang="en-US" altLang="zh-CN" dirty="0" smtClean="0"/>
              <a:t>Held 1 ad-hoc meeting – Thank you to Graham Smith </a:t>
            </a:r>
            <a:endParaRPr lang="en-US" altLang="zh-CN" dirty="0"/>
          </a:p>
          <a:p>
            <a:pPr>
              <a:lnSpc>
                <a:spcPct val="90000"/>
              </a:lnSpc>
            </a:pPr>
            <a:r>
              <a:rPr lang="en-US" altLang="zh-CN" dirty="0" smtClean="0"/>
              <a:t>May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May – July, possible August ad-hoc</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11-18-0625</a:t>
            </a:r>
            <a:endParaRPr lang="en-US" altLang="zh-CN" dirty="0">
              <a:cs typeface="Arial" panose="020B0604020202020204" pitchFamily="34" charset="0"/>
              <a:sym typeface="Wingdings" panose="05000000000000000000" pitchFamily="2" charset="2"/>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10859" y="713581"/>
            <a:ext cx="7772400" cy="1066800"/>
          </a:xfrm>
        </p:spPr>
        <p:txBody>
          <a:bodyPr/>
          <a:lstStyle/>
          <a:p>
            <a:r>
              <a:rPr lang="en-US" altLang="en-US" dirty="0" smtClean="0"/>
              <a:t>Vice Chair Election/Secretary Confirmation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752600" y="1884362"/>
            <a:ext cx="9479280" cy="4572001"/>
          </a:xfrm>
        </p:spPr>
        <p:txBody>
          <a:bodyPr/>
          <a:lstStyle/>
          <a:p>
            <a:pPr>
              <a:lnSpc>
                <a:spcPct val="80000"/>
              </a:lnSpc>
            </a:pPr>
            <a:r>
              <a:rPr lang="en-US" altLang="en-US" dirty="0" smtClean="0"/>
              <a:t>Call for nominations</a:t>
            </a:r>
          </a:p>
          <a:p>
            <a:pPr>
              <a:lnSpc>
                <a:spcPct val="80000"/>
              </a:lnSpc>
            </a:pPr>
            <a:r>
              <a:rPr lang="en-US" altLang="en-US" dirty="0" smtClean="0"/>
              <a:t>Close call for nominations</a:t>
            </a:r>
          </a:p>
          <a:p>
            <a:pPr>
              <a:lnSpc>
                <a:spcPct val="80000"/>
              </a:lnSpc>
            </a:pPr>
            <a:endParaRPr lang="en-US" altLang="en-US" dirty="0"/>
          </a:p>
          <a:p>
            <a:pPr>
              <a:lnSpc>
                <a:spcPct val="80000"/>
              </a:lnSpc>
            </a:pPr>
            <a:r>
              <a:rPr lang="en-US" altLang="en-US" dirty="0" smtClean="0"/>
              <a:t>Motion: Elect </a:t>
            </a:r>
            <a:r>
              <a:rPr lang="en-US" altLang="en-US" dirty="0" err="1" smtClean="0"/>
              <a:t>TGmd</a:t>
            </a:r>
            <a:r>
              <a:rPr lang="en-US" altLang="en-US" dirty="0" smtClean="0"/>
              <a:t> Vice Chairs</a:t>
            </a:r>
            <a:r>
              <a:rPr lang="en-US" altLang="en-US" dirty="0"/>
              <a:t>:</a:t>
            </a:r>
            <a:endParaRPr lang="en-US" altLang="en-US" dirty="0" smtClean="0"/>
          </a:p>
          <a:p>
            <a:pPr lvl="1">
              <a:lnSpc>
                <a:spcPct val="80000"/>
              </a:lnSpc>
            </a:pPr>
            <a:r>
              <a:rPr lang="en-US" altLang="en-US" dirty="0" smtClean="0"/>
              <a:t>Mark Hamilton</a:t>
            </a:r>
          </a:p>
          <a:p>
            <a:pPr lvl="1">
              <a:lnSpc>
                <a:spcPct val="80000"/>
              </a:lnSpc>
            </a:pPr>
            <a:r>
              <a:rPr lang="en-US" altLang="en-US" dirty="0" smtClean="0"/>
              <a:t>Michael </a:t>
            </a:r>
            <a:r>
              <a:rPr lang="en-US" altLang="en-US" dirty="0" err="1" smtClean="0"/>
              <a:t>Montemurro</a:t>
            </a:r>
            <a:endParaRPr lang="en-US" altLang="en-US" dirty="0" smtClean="0"/>
          </a:p>
          <a:p>
            <a:pPr>
              <a:lnSpc>
                <a:spcPct val="80000"/>
              </a:lnSpc>
            </a:pPr>
            <a:r>
              <a:rPr lang="en-US" altLang="en-US" dirty="0" smtClean="0"/>
              <a:t>And confirm Jon </a:t>
            </a:r>
            <a:r>
              <a:rPr lang="en-US" altLang="en-US" dirty="0" err="1" smtClean="0"/>
              <a:t>Rosdahl</a:t>
            </a:r>
            <a:r>
              <a:rPr lang="en-US" altLang="en-US" dirty="0" smtClean="0"/>
              <a:t> as </a:t>
            </a:r>
            <a:r>
              <a:rPr lang="en-US" altLang="en-US" dirty="0" err="1" smtClean="0"/>
              <a:t>TGmd</a:t>
            </a:r>
            <a:r>
              <a:rPr lang="en-US" altLang="en-US" dirty="0" smtClean="0"/>
              <a:t> Secretary</a:t>
            </a:r>
            <a:br>
              <a:rPr lang="en-US" altLang="en-US" dirty="0" smtClean="0"/>
            </a:br>
            <a:endParaRPr lang="en-US" altLang="en-US" sz="2400" dirty="0">
              <a:solidFill>
                <a:srgbClr val="006600"/>
              </a:solidFill>
            </a:endParaRPr>
          </a:p>
          <a:p>
            <a:pPr>
              <a:lnSpc>
                <a:spcPct val="80000"/>
              </a:lnSpc>
            </a:pPr>
            <a:r>
              <a:rPr lang="en-US" altLang="en-US" dirty="0" smtClean="0"/>
              <a:t>Moved: Graham Smith</a:t>
            </a:r>
          </a:p>
          <a:p>
            <a:pPr>
              <a:lnSpc>
                <a:spcPct val="80000"/>
              </a:lnSpc>
            </a:pPr>
            <a:r>
              <a:rPr lang="en-US" altLang="en-US" dirty="0" smtClean="0"/>
              <a:t>Seconded: Edward Au</a:t>
            </a:r>
          </a:p>
          <a:p>
            <a:pPr>
              <a:lnSpc>
                <a:spcPct val="80000"/>
              </a:lnSpc>
            </a:pPr>
            <a:r>
              <a:rPr lang="en-US" altLang="en-US" dirty="0" smtClean="0"/>
              <a:t>Result: 13-0-2</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7894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March 2018 meeting, </a:t>
            </a:r>
            <a:r>
              <a:rPr lang="en-US" altLang="en-US" dirty="0"/>
              <a:t>Rosemont: </a:t>
            </a:r>
            <a:r>
              <a:rPr lang="en-US" altLang="en-US" dirty="0">
                <a:hlinkClick r:id="rId3"/>
              </a:rPr>
              <a:t>https://</a:t>
            </a:r>
            <a:r>
              <a:rPr lang="en-US" altLang="en-US" dirty="0" smtClean="0">
                <a:hlinkClick r:id="rId3"/>
              </a:rPr>
              <a:t>mentor.ieee.org/802.11/dcn/18/11-18-0296-01-000m-minutes-revmd-march-2018-rosemont.docx</a:t>
            </a:r>
            <a:r>
              <a:rPr lang="en-US" altLang="en-US" dirty="0" smtClean="0"/>
              <a:t> </a:t>
            </a:r>
          </a:p>
          <a:p>
            <a:pPr lvl="1">
              <a:lnSpc>
                <a:spcPct val="80000"/>
              </a:lnSpc>
            </a:pPr>
            <a:r>
              <a:rPr lang="en-US" altLang="en-US" dirty="0" smtClean="0"/>
              <a:t>April </a:t>
            </a:r>
            <a:r>
              <a:rPr lang="en-US" altLang="en-US" dirty="0"/>
              <a:t>teleconferences: </a:t>
            </a:r>
            <a:r>
              <a:rPr lang="en-US" altLang="en-US" dirty="0">
                <a:hlinkClick r:id="rId4"/>
              </a:rPr>
              <a:t>https://</a:t>
            </a:r>
            <a:r>
              <a:rPr lang="en-US" altLang="en-US" dirty="0" smtClean="0">
                <a:hlinkClick r:id="rId4"/>
              </a:rPr>
              <a:t>mentor.ieee.org/802.11/dcn/18/11-18-0612-01-000m-minutes-for-revmd-april-2018-telecons.docx</a:t>
            </a:r>
            <a:r>
              <a:rPr lang="en-US" altLang="en-US" dirty="0" smtClean="0"/>
              <a:t> </a:t>
            </a:r>
          </a:p>
          <a:p>
            <a:pPr lvl="1">
              <a:lnSpc>
                <a:spcPct val="80000"/>
              </a:lnSpc>
            </a:pPr>
            <a:r>
              <a:rPr lang="en-US" altLang="en-US" dirty="0" smtClean="0"/>
              <a:t>April ad-hoc Fort Lauderdale: 11-18-0680</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Editor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“Motion-EDITOR-A” and “Motion-EDITOR-B” tabs in </a:t>
            </a:r>
            <a:r>
              <a:rPr lang="en-US" altLang="en-US" sz="2400" dirty="0">
                <a:hlinkClick r:id="rId3"/>
              </a:rPr>
              <a:t>https://</a:t>
            </a:r>
            <a:r>
              <a:rPr lang="en-US" altLang="en-US" sz="2400" dirty="0" smtClean="0">
                <a:hlinkClick r:id="rId3"/>
              </a:rPr>
              <a:t>mentor.ieee.org/802.11/dcn/18/11-18-0657-02-000m-revmd-wg-lb232-comments-for-editor-ad-hoc.xls</a:t>
            </a:r>
            <a:r>
              <a:rPr lang="en-US" altLang="en-US" sz="2400" dirty="0" smtClean="0"/>
              <a:t> </a:t>
            </a:r>
          </a:p>
          <a:p>
            <a:pPr lvl="1">
              <a:lnSpc>
                <a:spcPct val="80000"/>
              </a:lnSpc>
            </a:pPr>
            <a:r>
              <a:rPr lang="en-US" altLang="en-US" sz="2400" dirty="0" smtClean="0"/>
              <a:t>“Motion-EDITOR2-A” and “Motion-EDITOR2-B” </a:t>
            </a:r>
            <a:r>
              <a:rPr lang="en-US" altLang="en-US" sz="2400" dirty="0"/>
              <a:t>tabs in </a:t>
            </a:r>
            <a:r>
              <a:rPr lang="en-US" altLang="en-US" sz="2400" dirty="0">
                <a:hlinkClick r:id="rId4"/>
              </a:rPr>
              <a:t>https://</a:t>
            </a:r>
            <a:r>
              <a:rPr lang="en-US" altLang="en-US" sz="2400" dirty="0" smtClean="0">
                <a:hlinkClick r:id="rId4"/>
              </a:rPr>
              <a:t>mentor.ieee.org/802.11/dcn/18/11-18-0619-05-000m-revmd-editor2-lb232-comments.xlsx</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 MAC/PHY </a:t>
            </a:r>
            <a:r>
              <a:rPr lang="en-US" altLang="en-US" dirty="0" err="1" smtClean="0"/>
              <a:t>Telecon</a:t>
            </a:r>
            <a:r>
              <a:rPr lang="en-US" altLang="en-US" dirty="0" smtClean="0"/>
              <a:t> &amp;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5017008"/>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“PHY Motion A” tab in </a:t>
            </a:r>
            <a:r>
              <a:rPr lang="en-US" altLang="en-US" sz="2400" dirty="0" smtClean="0">
                <a:hlinkClick r:id="rId3"/>
              </a:rPr>
              <a:t>https</a:t>
            </a:r>
            <a:r>
              <a:rPr lang="en-US" altLang="en-US" sz="2400" dirty="0">
                <a:hlinkClick r:id="rId3"/>
              </a:rPr>
              <a:t>://</a:t>
            </a:r>
            <a:r>
              <a:rPr lang="en-US" altLang="en-US" sz="2400" dirty="0" smtClean="0">
                <a:hlinkClick r:id="rId3"/>
              </a:rPr>
              <a:t>mentor.ieee.org/802.11/dcn/18/11-18-0670-02-000m-lb232-revmd-phy-sec-comments.xls</a:t>
            </a:r>
            <a:r>
              <a:rPr lang="en-US" altLang="en-US" sz="2400" dirty="0" smtClean="0"/>
              <a:t> </a:t>
            </a:r>
          </a:p>
          <a:p>
            <a:pPr lvl="1">
              <a:lnSpc>
                <a:spcPct val="80000"/>
              </a:lnSpc>
            </a:pPr>
            <a:r>
              <a:rPr lang="en-US" altLang="en-US" sz="2400" dirty="0" smtClean="0"/>
              <a:t>“Motion MAC-N” tab in </a:t>
            </a:r>
            <a:r>
              <a:rPr lang="en-US" altLang="en-US" sz="2400" dirty="0">
                <a:hlinkClick r:id="rId4"/>
              </a:rPr>
              <a:t>https://</a:t>
            </a:r>
            <a:r>
              <a:rPr lang="en-US" altLang="en-US" sz="2400" dirty="0" smtClean="0">
                <a:hlinkClick r:id="rId4"/>
              </a:rPr>
              <a:t>mentor.ieee.org/802.11/dcn/17/11-17-0927-16-000m-revmd-mac-comments.xls</a:t>
            </a:r>
            <a:r>
              <a:rPr lang="en-US" altLang="en-US" sz="2400" dirty="0" smtClean="0"/>
              <a:t> </a:t>
            </a:r>
            <a:endParaRPr lang="en-US" altLang="en-US" sz="2400" dirty="0"/>
          </a:p>
          <a:p>
            <a:pPr lvl="1">
              <a:lnSpc>
                <a:spcPct val="80000"/>
              </a:lnSpc>
            </a:pPr>
            <a:r>
              <a:rPr lang="en-US" altLang="en-US" sz="2400" dirty="0"/>
              <a:t>“GEN April </a:t>
            </a:r>
            <a:r>
              <a:rPr lang="en-US" altLang="en-US" sz="2400" dirty="0" err="1"/>
              <a:t>Telecon</a:t>
            </a:r>
            <a:r>
              <a:rPr lang="en-US" altLang="en-US" sz="2400" dirty="0"/>
              <a:t> and </a:t>
            </a:r>
            <a:r>
              <a:rPr lang="en-US" altLang="en-US" sz="2400" dirty="0" err="1" smtClean="0"/>
              <a:t>Adhoc</a:t>
            </a:r>
            <a:r>
              <a:rPr lang="en-US" altLang="en-US" sz="2400" dirty="0" smtClean="0"/>
              <a:t>” </a:t>
            </a:r>
            <a:r>
              <a:rPr lang="en-US" altLang="en-US" sz="2400" dirty="0"/>
              <a:t>tab in </a:t>
            </a:r>
            <a:r>
              <a:rPr lang="en-US" altLang="en-US" sz="2400" dirty="0">
                <a:hlinkClick r:id="rId5"/>
              </a:rPr>
              <a:t>https://</a:t>
            </a:r>
            <a:r>
              <a:rPr lang="en-US" altLang="en-US" sz="2400" dirty="0" smtClean="0">
                <a:hlinkClick r:id="rId5"/>
              </a:rPr>
              <a:t>mentor.ieee.org/802.11/dcn/18/11-18-0614-00-000m-revmd-lb232-gen-comments.xls</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726298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2191809" y="646177"/>
            <a:ext cx="8763000" cy="1066800"/>
          </a:xfrm>
        </p:spPr>
        <p:txBody>
          <a:bodyPr/>
          <a:lstStyle/>
          <a:p>
            <a:r>
              <a:rPr lang="en-US" altLang="en-US" dirty="0" smtClean="0"/>
              <a:t>Incorporate 11-18-747r1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11-18-747r1 into the </a:t>
            </a:r>
            <a:r>
              <a:rPr lang="en-US" altLang="en-US" sz="2800" dirty="0" err="1" smtClean="0"/>
              <a:t>TGmd</a:t>
            </a:r>
            <a:r>
              <a:rPr lang="en-US" altLang="en-US" sz="2800" dirty="0" smtClean="0"/>
              <a:t> draft.</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14634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May 2018 – July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May 25, June 1, June 15, 22</a:t>
            </a:r>
            <a:endParaRPr lang="en-GB" sz="1800" dirty="0"/>
          </a:p>
          <a:p>
            <a:r>
              <a:rPr lang="en-US" altLang="en-US" sz="2000" dirty="0" smtClean="0"/>
              <a:t>Next ad-hoc: August</a:t>
            </a:r>
          </a:p>
          <a:p>
            <a:pPr lvl="1"/>
            <a:r>
              <a:rPr lang="en-US" altLang="en-US" sz="1600" dirty="0" smtClean="0"/>
              <a:t>Have volunteer for Portland</a:t>
            </a:r>
          </a:p>
          <a:p>
            <a:pPr lvl="1"/>
            <a:r>
              <a:rPr lang="en-US" altLang="en-US" sz="1600" dirty="0" smtClean="0"/>
              <a:t>Dates: TBD</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Upon successful WGLB – 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20</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a:t>
            </a:r>
          </a:p>
          <a:p>
            <a:pPr lvl="1"/>
            <a:r>
              <a:rPr lang="en-US" sz="1800" dirty="0" smtClean="0"/>
              <a:t>Vice Chair election, </a:t>
            </a:r>
            <a:r>
              <a:rPr lang="en-US" sz="1800" dirty="0"/>
              <a:t>S</a:t>
            </a:r>
            <a:r>
              <a:rPr lang="en-US" sz="1800" dirty="0" smtClean="0"/>
              <a:t>ecretary confirmation</a:t>
            </a:r>
          </a:p>
          <a:p>
            <a:pPr lvl="1"/>
            <a:r>
              <a:rPr lang="en-GB" sz="1800" dirty="0" smtClean="0"/>
              <a:t>Emily </a:t>
            </a:r>
            <a:r>
              <a:rPr lang="en-GB" sz="1800" dirty="0"/>
              <a:t>QI – 11-18-658 – non-trivial editorial CIDs </a:t>
            </a:r>
          </a:p>
          <a:p>
            <a:pPr lvl="1"/>
            <a:r>
              <a:rPr lang="en-GB" sz="1800" dirty="0" smtClean="0"/>
              <a:t>Edward AU – Editor2 CIDs 11-18-897</a:t>
            </a:r>
          </a:p>
          <a:p>
            <a:pPr lvl="1"/>
            <a:r>
              <a:rPr lang="en-GB" sz="1800" dirty="0" err="1" smtClean="0"/>
              <a:t>Sigurd</a:t>
            </a:r>
            <a:r>
              <a:rPr lang="en-GB" sz="1800" dirty="0" smtClean="0"/>
              <a:t> S 11-18-701 CIDs 1359, 1388</a:t>
            </a:r>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400"/>
            <a:ext cx="4978463"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GB" sz="1600" dirty="0" smtClean="0"/>
              <a:t>Mark HAMILTON - MAC CID1382; 11-18-669r1 with CIDs 1394, 1369, 1397, 1354</a:t>
            </a:r>
          </a:p>
          <a:p>
            <a:pPr lvl="1">
              <a:lnSpc>
                <a:spcPct val="80000"/>
              </a:lnSpc>
            </a:pPr>
            <a:r>
              <a:rPr lang="en-GB" sz="1600" dirty="0" smtClean="0"/>
              <a:t>James LEPP - 1189, 1190  - 11-18-871, 872</a:t>
            </a:r>
            <a:endParaRPr lang="en-GB" sz="1600" dirty="0"/>
          </a:p>
          <a:p>
            <a:pPr lvl="1">
              <a:lnSpc>
                <a:spcPct val="80000"/>
              </a:lnSpc>
            </a:pPr>
            <a:r>
              <a:rPr lang="en-US" altLang="en-US" sz="1600" dirty="0" smtClean="0"/>
              <a:t>Multiple BSSID CIDs 11-18-674, 675</a:t>
            </a:r>
          </a:p>
          <a:p>
            <a:pPr lvl="1">
              <a:lnSpc>
                <a:spcPct val="80000"/>
              </a:lnSpc>
            </a:pPr>
            <a:r>
              <a:rPr lang="en-US" sz="1600" dirty="0" smtClean="0"/>
              <a:t>Robert STACEY – 11-18-702 </a:t>
            </a:r>
            <a:endParaRPr lang="en-US" sz="1600" dirty="0" smtClean="0"/>
          </a:p>
          <a:p>
            <a:pPr lvl="1">
              <a:lnSpc>
                <a:spcPct val="80000"/>
              </a:lnSpc>
            </a:pPr>
            <a:r>
              <a:rPr lang="en-GB" sz="1600" dirty="0"/>
              <a:t>PHY CIDs 1552, 1324, 1264, 1188, 1004, 1552</a:t>
            </a:r>
            <a:endParaRPr lang="en-US" altLang="en-US" sz="1600" dirty="0"/>
          </a:p>
          <a:p>
            <a:pPr lvl="1">
              <a:lnSpc>
                <a:spcPct val="80000"/>
              </a:lnSpc>
            </a:pPr>
            <a:endParaRPr lang="en-US" alt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419600"/>
            <a:ext cx="53340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Obsolete CIDs (see next slide);PCF deletion clean-up 11-18-747 Menzo</a:t>
            </a:r>
            <a:endParaRPr lang="en-US" altLang="en-US" sz="1000" dirty="0" smtClean="0"/>
          </a:p>
          <a:p>
            <a:pPr lvl="1">
              <a:lnSpc>
                <a:spcPct val="80000"/>
              </a:lnSpc>
            </a:pPr>
            <a:r>
              <a:rPr lang="en-US" altLang="en-US" sz="1800" dirty="0" smtClean="0"/>
              <a:t>11-17-1807 </a:t>
            </a:r>
            <a:r>
              <a:rPr lang="en-US" altLang="en-US" sz="1800" dirty="0"/>
              <a:t>– Nehru </a:t>
            </a:r>
            <a:r>
              <a:rPr lang="en-US" altLang="en-US" sz="1800" dirty="0" smtClean="0"/>
              <a:t>BHANDARU</a:t>
            </a:r>
          </a:p>
          <a:p>
            <a:pPr lvl="1">
              <a:lnSpc>
                <a:spcPct val="80000"/>
              </a:lnSpc>
            </a:pPr>
            <a:r>
              <a:rPr lang="en-US" altLang="en-US" sz="1800" dirty="0" smtClean="0"/>
              <a:t>11-17-0879 – </a:t>
            </a:r>
            <a:r>
              <a:rPr lang="en-US" altLang="en-US" sz="1800" dirty="0" err="1" smtClean="0"/>
              <a:t>Youhan</a:t>
            </a:r>
            <a:r>
              <a:rPr lang="en-US" altLang="en-US" sz="1800" dirty="0" smtClean="0"/>
              <a:t> KIM</a:t>
            </a:r>
          </a:p>
          <a:p>
            <a:pPr lvl="1">
              <a:lnSpc>
                <a:spcPct val="80000"/>
              </a:lnSpc>
            </a:pPr>
            <a:r>
              <a:rPr lang="en-US" altLang="en-US" sz="1800" dirty="0" smtClean="0"/>
              <a:t>11-18-710 </a:t>
            </a:r>
            <a:r>
              <a:rPr lang="en-US" altLang="en-US" sz="1800" dirty="0" err="1"/>
              <a:t>Y</a:t>
            </a:r>
            <a:r>
              <a:rPr lang="en-US" altLang="en-US" sz="1800" dirty="0" err="1" smtClean="0"/>
              <a:t>ujin</a:t>
            </a:r>
            <a:r>
              <a:rPr lang="en-US" altLang="en-US" sz="1800" dirty="0" smtClean="0"/>
              <a:t> NOH</a:t>
            </a: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7008738" y="4688353"/>
            <a:ext cx="5129201" cy="1787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smtClean="0"/>
              <a:t>Mark HAMILTON – CIDs 1586, 1556, 1384, 1315, 1192, 1286</a:t>
            </a:r>
          </a:p>
          <a:p>
            <a:pPr lvl="1">
              <a:lnSpc>
                <a:spcPct val="80000"/>
              </a:lnSpc>
            </a:pPr>
            <a:r>
              <a:rPr lang="en-US" altLang="en-US" sz="1600" dirty="0" err="1" smtClean="0"/>
              <a:t>Y</a:t>
            </a:r>
            <a:r>
              <a:rPr lang="en-US" altLang="en-US" sz="1600" dirty="0" err="1" smtClean="0"/>
              <a:t>ujin</a:t>
            </a:r>
            <a:r>
              <a:rPr lang="en-US" altLang="en-US" sz="1600" dirty="0" smtClean="0"/>
              <a:t> NOH – 11-18-709</a:t>
            </a:r>
          </a:p>
          <a:p>
            <a:pPr lvl="1">
              <a:lnSpc>
                <a:spcPct val="80000"/>
              </a:lnSpc>
            </a:pPr>
            <a:r>
              <a:rPr lang="en-US" altLang="en-US" sz="1600" dirty="0" smtClean="0"/>
              <a:t>Roger </a:t>
            </a:r>
            <a:r>
              <a:rPr lang="en-US" altLang="en-US" sz="1600" dirty="0" smtClean="0"/>
              <a:t>MARKS – CID </a:t>
            </a:r>
            <a:r>
              <a:rPr lang="en-US" altLang="en-US" sz="1600" dirty="0" smtClean="0"/>
              <a:t>1533</a:t>
            </a:r>
          </a:p>
          <a:p>
            <a:pPr lvl="1">
              <a:lnSpc>
                <a:spcPct val="80000"/>
              </a:lnSpc>
            </a:pPr>
            <a:r>
              <a:rPr lang="en-US" altLang="en-US" sz="1600" dirty="0" smtClean="0"/>
              <a:t>Ganesh </a:t>
            </a:r>
            <a:r>
              <a:rPr lang="en-US" altLang="en-US" sz="1600" dirty="0" smtClean="0"/>
              <a:t>VENKATESAN – 11-18-885</a:t>
            </a:r>
            <a:br>
              <a:rPr lang="en-US" altLang="en-US" sz="1600" dirty="0" smtClean="0"/>
            </a:br>
            <a:r>
              <a:rPr lang="en-US" altLang="en-US" sz="1600" dirty="0" smtClean="0"/>
              <a:t>Plans </a:t>
            </a:r>
            <a:r>
              <a:rPr lang="en-US" altLang="en-US" sz="1600" dirty="0"/>
              <a:t>for </a:t>
            </a:r>
            <a:r>
              <a:rPr lang="en-US" altLang="en-US" sz="1600" dirty="0" smtClean="0"/>
              <a:t>May </a:t>
            </a:r>
            <a:r>
              <a:rPr lang="en-US" altLang="en-US" sz="1600" dirty="0"/>
              <a:t>2018 – </a:t>
            </a:r>
            <a:r>
              <a:rPr lang="en-US" altLang="en-US" sz="1600" dirty="0" smtClean="0"/>
              <a:t>July 2018, Adjourn</a:t>
            </a:r>
            <a:endParaRPr lang="en-US" altLang="en-US" sz="1600" dirty="0"/>
          </a:p>
        </p:txBody>
      </p:sp>
      <p:sp>
        <p:nvSpPr>
          <p:cNvPr id="10" name="Rectangle 35"/>
          <p:cNvSpPr>
            <a:spLocks noChangeArrowheads="1"/>
          </p:cNvSpPr>
          <p:nvPr/>
        </p:nvSpPr>
        <p:spPr bwMode="auto">
          <a:xfrm>
            <a:off x="7017882" y="3117573"/>
            <a:ext cx="4876800" cy="1606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altLang="en-US" sz="1600" dirty="0" smtClean="0"/>
              <a:t>11-18-0691 ISO/IEC JTC1 SC6 Comments</a:t>
            </a:r>
          </a:p>
          <a:p>
            <a:pPr lvl="1">
              <a:lnSpc>
                <a:spcPct val="80000"/>
              </a:lnSpc>
            </a:pPr>
            <a:r>
              <a:rPr lang="en-US" sz="1600" dirty="0"/>
              <a:t>18/865r0: CID 1066 (Beacon Protection</a:t>
            </a:r>
            <a:r>
              <a:rPr lang="en-US" sz="1600" dirty="0" smtClean="0"/>
              <a:t>)</a:t>
            </a:r>
            <a:endParaRPr lang="en-GB" sz="1600" dirty="0"/>
          </a:p>
          <a:p>
            <a:pPr lvl="1">
              <a:lnSpc>
                <a:spcPct val="80000"/>
              </a:lnSpc>
            </a:pPr>
            <a:r>
              <a:rPr lang="en-US" sz="1600" dirty="0"/>
              <a:t>18/867r0: CID 1055, 1056 and </a:t>
            </a:r>
            <a:r>
              <a:rPr lang="en-US" sz="1600" dirty="0" smtClean="0"/>
              <a:t>1057, 1067</a:t>
            </a:r>
          </a:p>
          <a:p>
            <a:pPr lvl="1">
              <a:lnSpc>
                <a:spcPct val="80000"/>
              </a:lnSpc>
            </a:pPr>
            <a:r>
              <a:rPr lang="en-US" sz="1600" dirty="0" smtClean="0"/>
              <a:t>Guido HIERTZ – 11-18-810, CID 1195</a:t>
            </a: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1942692"/>
              </p:ext>
            </p:extLst>
          </p:nvPr>
        </p:nvGraphicFramePr>
        <p:xfrm>
          <a:off x="1028700" y="1587365"/>
          <a:ext cx="10134600" cy="4013200"/>
        </p:xfrm>
        <a:graphic>
          <a:graphicData uri="http://schemas.openxmlformats.org/drawingml/2006/table">
            <a:tbl>
              <a:tblPr firstRow="1" bandRow="1">
                <a:tableStyleId>{5C22544A-7EE6-4342-B048-85BDC9FD1C3A}</a:tableStyleId>
              </a:tblPr>
              <a:tblGrid>
                <a:gridCol w="2032000"/>
                <a:gridCol w="2032000"/>
                <a:gridCol w="1231900"/>
                <a:gridCol w="48387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Discuss in Warsaw</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490315</TotalTime>
  <Words>1948</Words>
  <Application>Microsoft Office PowerPoint</Application>
  <PresentationFormat>Widescreen</PresentationFormat>
  <Paragraphs>410</Paragraphs>
  <Slides>20</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2018 Agenda</vt:lpstr>
      <vt:lpstr>Abstract</vt:lpstr>
      <vt:lpstr>TGmd Agenda - 1</vt:lpstr>
      <vt:lpstr>TGmd Agenda – 2: Obsolete CIDs</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Vice Chair Election/Secretary Confirmation</vt:lpstr>
      <vt:lpstr>Approve prior TGmd minutes</vt:lpstr>
      <vt:lpstr>Motion – Editor CIDs</vt:lpstr>
      <vt:lpstr>Motion – MAC/PHY Telecon &amp; ad-hoc CIDs</vt:lpstr>
      <vt:lpstr>Incorporate 11-18-747r1</vt:lpstr>
      <vt:lpstr>May 2018 – July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2018</cp:keywords>
  <cp:lastModifiedBy>Stanley, Dorothy</cp:lastModifiedBy>
  <cp:revision>3170</cp:revision>
  <cp:lastPrinted>1998-02-10T13:28:06Z</cp:lastPrinted>
  <dcterms:created xsi:type="dcterms:W3CDTF">2005-01-04T21:26:55Z</dcterms:created>
  <dcterms:modified xsi:type="dcterms:W3CDTF">2018-05-08T13:47:50Z</dcterms:modified>
</cp:coreProperties>
</file>