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9" r:id="rId4"/>
    <p:sldId id="300" r:id="rId5"/>
    <p:sldId id="272" r:id="rId6"/>
    <p:sldId id="320" r:id="rId7"/>
    <p:sldId id="321" r:id="rId8"/>
    <p:sldId id="273" r:id="rId9"/>
    <p:sldId id="274" r:id="rId10"/>
    <p:sldId id="315" r:id="rId11"/>
    <p:sldId id="275" r:id="rId12"/>
    <p:sldId id="290" r:id="rId13"/>
    <p:sldId id="313" r:id="rId14"/>
    <p:sldId id="306" r:id="rId15"/>
    <p:sldId id="322" r:id="rId16"/>
    <p:sldId id="281" r:id="rId17"/>
    <p:sldId id="323" r:id="rId18"/>
    <p:sldId id="280" r:id="rId19"/>
    <p:sldId id="283" r:id="rId20"/>
    <p:sldId id="284" r:id="rId21"/>
    <p:sldId id="291" r:id="rId22"/>
    <p:sldId id="292" r:id="rId23"/>
    <p:sldId id="264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300"/>
            <p14:sldId id="272"/>
            <p14:sldId id="320"/>
            <p14:sldId id="321"/>
            <p14:sldId id="273"/>
            <p14:sldId id="274"/>
            <p14:sldId id="315"/>
            <p14:sldId id="275"/>
            <p14:sldId id="290"/>
            <p14:sldId id="313"/>
            <p14:sldId id="306"/>
            <p14:sldId id="322"/>
          </p14:sldIdLst>
        </p14:section>
        <p14:section name="Wednessday" id="{F21A492A-BA32-4758-8679-031504230AE7}">
          <p14:sldIdLst>
            <p14:sldId id="281"/>
            <p14:sldId id="323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  <p14:sldId id="292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5" autoAdjust="0"/>
    <p:restoredTop sz="93226" autoAdjust="0"/>
  </p:normalViewPr>
  <p:slideViewPr>
    <p:cSldViewPr>
      <p:cViewPr varScale="1">
        <p:scale>
          <a:sx n="59" d="100"/>
          <a:sy n="59" d="100"/>
        </p:scale>
        <p:origin x="126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802-11-18/0613r3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802-11-18/0613r3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online.com/ieee802plenaryJuly2018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mailto:802info@facetoface-events.com" TargetMode="External"/><Relationship Id="rId5" Type="http://schemas.openxmlformats.org/officeDocument/2006/relationships/hyperlink" Target="http://sites.ieee.org/gdpr/" TargetMode="External"/><Relationship Id="rId4" Type="http://schemas.openxmlformats.org/officeDocument/2006/relationships/hyperlink" Target="http://802world.org/plenary/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802-11-18/0613r3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802-11-18/0613r3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802-11-18/0613r3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sz="1100" b="1" dirty="0">
                <a:effectLst/>
              </a:rPr>
              <a:t>ROOM RATES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•    SINGLE/DOUBLE OCCUPANCY*: $US 199.00 per night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*Children 21 years of age and younger may be share accommodations at no additional charge.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•    EXTRA ADULT*: $US 25.00 per night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*Children 21 years of age and younger may be share accommodations at no additional charge. </a:t>
            </a:r>
            <a:br>
              <a:rPr lang="en-GB" sz="1100" dirty="0">
                <a:effectLst/>
              </a:rPr>
            </a:br>
            <a:br>
              <a:rPr lang="en-GB" sz="1100" dirty="0">
                <a:effectLst/>
              </a:rPr>
            </a:br>
            <a:r>
              <a:rPr lang="en-GB" sz="1100" b="1" dirty="0">
                <a:effectLst/>
              </a:rPr>
              <a:t>IEEE 802 GROUP RATE DEADLINE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Friday June 15, 5:00 PM Pacific Time</a:t>
            </a:r>
            <a:br>
              <a:rPr lang="en-GB" sz="1100" dirty="0">
                <a:effectLst/>
              </a:rPr>
            </a:br>
            <a:br>
              <a:rPr lang="en-GB" sz="1100" dirty="0">
                <a:effectLst/>
              </a:rPr>
            </a:br>
            <a:r>
              <a:rPr lang="en-GB" sz="1100" b="1" dirty="0">
                <a:effectLst/>
                <a:hlinkClick r:id="rId3"/>
              </a:rPr>
              <a:t>REGISTRATION</a:t>
            </a:r>
            <a:r>
              <a:rPr lang="en-GB" sz="1100" b="1" dirty="0">
                <a:effectLst/>
              </a:rPr>
              <a:t> </a:t>
            </a:r>
            <a:r>
              <a:rPr lang="en-GB" sz="1100" dirty="0">
                <a:effectLst/>
              </a:rPr>
              <a:t>for the </a:t>
            </a:r>
            <a:r>
              <a:rPr lang="en-GB" sz="1100" b="1" dirty="0">
                <a:effectLst/>
                <a:hlinkClick r:id="rId4"/>
              </a:rPr>
              <a:t>JULY 2018 session</a:t>
            </a:r>
            <a:r>
              <a:rPr lang="en-GB" sz="1100" dirty="0">
                <a:effectLst/>
              </a:rPr>
              <a:t> is available.  The meeting planner is working with IEEE to ensure that all the necessary protocols are in place for the </a:t>
            </a:r>
            <a:r>
              <a:rPr lang="en-GB" sz="1100" i="0" dirty="0">
                <a:effectLst/>
              </a:rPr>
              <a:t>General Data Protection Regulation (</a:t>
            </a:r>
            <a:r>
              <a:rPr lang="en-GB" sz="1100" dirty="0">
                <a:effectLst/>
              </a:rPr>
              <a:t>GDPR) roll out on May 25, 2018. IEEE information related to the EU </a:t>
            </a:r>
            <a:r>
              <a:rPr lang="en-GB" sz="1100" i="0" dirty="0">
                <a:effectLst/>
              </a:rPr>
              <a:t>GDPR</a:t>
            </a:r>
            <a:r>
              <a:rPr lang="en-GB" sz="1100" dirty="0">
                <a:effectLst/>
              </a:rPr>
              <a:t> is available at </a:t>
            </a:r>
            <a:r>
              <a:rPr lang="en-GB" sz="1100" dirty="0">
                <a:effectLst/>
                <a:hlinkClick r:id="rId5"/>
              </a:rPr>
              <a:t>http://sites.ieee.org/gdpr/</a:t>
            </a:r>
            <a:r>
              <a:rPr lang="en-GB" sz="1100" dirty="0">
                <a:effectLst/>
              </a:rPr>
              <a:t> .</a:t>
            </a:r>
            <a:br>
              <a:rPr lang="en-GB" sz="1100" dirty="0">
                <a:effectLst/>
              </a:rPr>
            </a:b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The registration rates for the July 2018 IEEE 802 Plenary Session in San Diego, CA USA are: $800 early, $900 regular, $1100 late with a $300 discount for early/regular/late attendees if attendee stays at least one night in the hotel room block</a:t>
            </a:r>
          </a:p>
          <a:p>
            <a:pPr rtl="0"/>
            <a:r>
              <a:rPr lang="en-GB" sz="1100" dirty="0">
                <a:effectLst/>
              </a:rPr>
              <a:t>Deadlines: Early: Friday May 25, 2018, Regular: Friday June 29, 2018, Late: After Friday June 29, 2018</a:t>
            </a:r>
          </a:p>
          <a:p>
            <a:pPr rtl="0"/>
            <a:r>
              <a:rPr lang="en-GB" sz="1100" dirty="0">
                <a:effectLst/>
              </a:rPr>
              <a:t>Attendees urgently requiring a letter of invitation to the JULY session to facilitate a VISA may email </a:t>
            </a:r>
            <a:r>
              <a:rPr lang="en-GB" sz="1100" dirty="0">
                <a:effectLst/>
                <a:hlinkClick r:id="rId6"/>
              </a:rPr>
              <a:t>802info@facetoface-events.com</a:t>
            </a:r>
            <a:r>
              <a:rPr lang="en-GB" sz="1100" dirty="0">
                <a:effectLst/>
              </a:rPr>
              <a:t> with the Subject Line 802-0718-Invitation Letter Request. Invitation letter information required is as follows: </a:t>
            </a:r>
          </a:p>
          <a:p>
            <a:pPr rtl="0"/>
            <a:r>
              <a:rPr lang="en-GB" sz="1100" dirty="0">
                <a:effectLst/>
              </a:rPr>
              <a:t>Passport Number:</a:t>
            </a:r>
          </a:p>
          <a:p>
            <a:pPr rtl="0"/>
            <a:r>
              <a:rPr lang="en-GB" sz="1100" dirty="0">
                <a:effectLst/>
              </a:rPr>
              <a:t>Passport Country of Issue:</a:t>
            </a:r>
          </a:p>
          <a:p>
            <a:pPr rtl="0"/>
            <a:r>
              <a:rPr lang="en-GB" sz="1100" dirty="0">
                <a:effectLst/>
              </a:rPr>
              <a:t>Passport Issue Date: DD/MM/YYYY</a:t>
            </a:r>
          </a:p>
          <a:p>
            <a:pPr rtl="0"/>
            <a:r>
              <a:rPr lang="en-GB" sz="1100" dirty="0">
                <a:effectLst/>
              </a:rPr>
              <a:t>Passport Expiration Date: DD/MM/YYYY</a:t>
            </a:r>
          </a:p>
          <a:p>
            <a:pPr rtl="0"/>
            <a:r>
              <a:rPr lang="en-GB" sz="1100" dirty="0">
                <a:effectLst/>
              </a:rPr>
              <a:t>Date of Birth: DD/MM/YYYY</a:t>
            </a:r>
          </a:p>
          <a:p>
            <a:pPr rtl="0"/>
            <a:r>
              <a:rPr lang="en-GB" sz="1100" dirty="0">
                <a:effectLst/>
              </a:rPr>
              <a:t>City and Country of Birth: </a:t>
            </a:r>
          </a:p>
          <a:p>
            <a:pPr rtl="0"/>
            <a:r>
              <a:rPr lang="en-GB" sz="1100" dirty="0">
                <a:effectLst/>
              </a:rPr>
              <a:t>In order to comply with the GDPR regulations, all invitation letter requests must be submitted via the registration site starting May 25, 2018.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802-11-18/0613r3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84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11-18/0613r3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linespeed.io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2-00EC-802-plenary-future-venue-contract-statu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s://mentor.ieee.org/802.11/dcn/18/11-18-0615-00-0000-treasurer-report-may-2018-warsaw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s://mentor.ieee.org/802.22/dcn/17/22-17-0051-00-0000-802-22-2017-july-plenary-opening-report.ppt" TargetMode="External"/><Relationship Id="rId5" Type="http://schemas.openxmlformats.org/officeDocument/2006/relationships/hyperlink" Target="https://mentor.ieee.org/802.11/dcn/18/11-18-0622-01-0000-may-2018-working-group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passkey.com/go/2018IEEE802Plenar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gonline.com/ieee802plenaryJuly201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82" y="768350"/>
            <a:ext cx="856672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May 2018 – Warsaw, Poland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M3.6	II	Meeting registration</a:t>
            </a:r>
            <a:br>
              <a:rPr lang="en-GB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24654C5-ADDC-4E70-9C0D-8B7BC6B571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047742"/>
              </p:ext>
            </p:extLst>
          </p:nvPr>
        </p:nvGraphicFramePr>
        <p:xfrm>
          <a:off x="2279576" y="1484784"/>
          <a:ext cx="8352928" cy="4115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1721">
                  <a:extLst>
                    <a:ext uri="{9D8B030D-6E8A-4147-A177-3AD203B41FA5}">
                      <a16:colId xmlns:a16="http://schemas.microsoft.com/office/drawing/2014/main" val="200873038"/>
                    </a:ext>
                  </a:extLst>
                </a:gridCol>
                <a:gridCol w="1723411">
                  <a:extLst>
                    <a:ext uri="{9D8B030D-6E8A-4147-A177-3AD203B41FA5}">
                      <a16:colId xmlns:a16="http://schemas.microsoft.com/office/drawing/2014/main" val="2719331912"/>
                    </a:ext>
                  </a:extLst>
                </a:gridCol>
                <a:gridCol w="1267796">
                  <a:extLst>
                    <a:ext uri="{9D8B030D-6E8A-4147-A177-3AD203B41FA5}">
                      <a16:colId xmlns:a16="http://schemas.microsoft.com/office/drawing/2014/main" val="1292221672"/>
                    </a:ext>
                  </a:extLst>
                </a:gridCol>
              </a:tblGrid>
              <a:tr h="536756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Net Registrations as of Monday AM: 3:44am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279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24111799"/>
                  </a:ext>
                </a:extLst>
              </a:tr>
              <a:tr h="536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Reported Primary WG: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5012500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802.11 - WLAN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220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72580194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802.15 - WPAN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53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01495247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802.18 R-Reg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81662292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802.19 Coexistence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88645784"/>
                  </a:ext>
                </a:extLst>
              </a:tr>
              <a:tr h="46574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802.21- Media Independent Handoff 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6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8808147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802.24 - Smart Grid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14800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ieee802.linespeed.io</a:t>
            </a:r>
            <a:r>
              <a:rPr lang="en-US" sz="2800" dirty="0">
                <a:solidFill>
                  <a:schemeClr val="tx1"/>
                </a:solidFill>
              </a:rPr>
              <a:t> 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209801" y="968784"/>
            <a:ext cx="7702624" cy="443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M3.09 FOOD &amp; BEVERAGE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A98262-187C-46EC-80C9-C3577B1A9862}"/>
              </a:ext>
            </a:extLst>
          </p:cNvPr>
          <p:cNvSpPr/>
          <p:nvPr/>
        </p:nvSpPr>
        <p:spPr>
          <a:xfrm>
            <a:off x="2423592" y="1775136"/>
            <a:ext cx="77768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 - Breakfast is included in your room rate if you booked via the IEEE 802 Wireless Interim meeting Marriott Hotel link</a:t>
            </a:r>
            <a:br>
              <a:rPr lang="en-GB" sz="2800" dirty="0">
                <a:solidFill>
                  <a:schemeClr val="tx1"/>
                </a:solidFill>
              </a:rPr>
            </a:br>
            <a:br>
              <a:rPr lang="en-GB" sz="2800" dirty="0">
                <a:solidFill>
                  <a:schemeClr val="tx1"/>
                </a:solidFill>
              </a:rPr>
            </a:br>
            <a:r>
              <a:rPr lang="en-GB" sz="2800" dirty="0">
                <a:solidFill>
                  <a:schemeClr val="tx1"/>
                </a:solidFill>
              </a:rPr>
              <a:t> - Morning and Afternoon tea will be served in the foyer areas on level 2 and 3</a:t>
            </a:r>
            <a:br>
              <a:rPr lang="en-GB" sz="2800" dirty="0">
                <a:solidFill>
                  <a:schemeClr val="tx1"/>
                </a:solidFill>
              </a:rPr>
            </a:br>
            <a:br>
              <a:rPr lang="en-GB" sz="2800" dirty="0">
                <a:solidFill>
                  <a:schemeClr val="tx1"/>
                </a:solidFill>
              </a:rPr>
            </a:br>
            <a:r>
              <a:rPr lang="en-GB" sz="2800" dirty="0">
                <a:solidFill>
                  <a:schemeClr val="tx1"/>
                </a:solidFill>
              </a:rPr>
              <a:t> - Lunch will be available from </a:t>
            </a:r>
            <a:r>
              <a:rPr lang="en-GB" sz="2800" b="1" dirty="0">
                <a:solidFill>
                  <a:schemeClr val="tx1"/>
                </a:solidFill>
              </a:rPr>
              <a:t>1200 – 1330 </a:t>
            </a:r>
            <a:r>
              <a:rPr lang="en-GB" sz="2800" dirty="0">
                <a:solidFill>
                  <a:schemeClr val="tx1"/>
                </a:solidFill>
              </a:rPr>
              <a:t>and</a:t>
            </a:r>
            <a:r>
              <a:rPr lang="en-GB" sz="2800" b="1" dirty="0">
                <a:solidFill>
                  <a:schemeClr val="tx1"/>
                </a:solidFill>
              </a:rPr>
              <a:t> </a:t>
            </a:r>
            <a:r>
              <a:rPr lang="en-GB" sz="2800" dirty="0">
                <a:solidFill>
                  <a:schemeClr val="tx1"/>
                </a:solidFill>
              </a:rPr>
              <a:t>will be served from the foyer areas on level 2 and 3 as stand up buffet</a:t>
            </a:r>
            <a:br>
              <a:rPr lang="en-AU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211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19966"/>
            <a:ext cx="10460567" cy="4680520"/>
          </a:xfrm>
        </p:spPr>
        <p:txBody>
          <a:bodyPr/>
          <a:lstStyle/>
          <a:p>
            <a:r>
              <a:rPr lang="en-US" dirty="0"/>
              <a:t>Links for Attendance, Documents, Registration and information about the session can be found at </a:t>
            </a:r>
            <a:r>
              <a:rPr lang="en-US" dirty="0">
                <a:hlinkClick r:id="rId2"/>
              </a:rPr>
              <a:t>ieee802.linespeed.io</a:t>
            </a:r>
            <a:r>
              <a:rPr lang="en-US" dirty="0"/>
              <a:t> (we recommend creating a bookmark).</a:t>
            </a:r>
          </a:p>
          <a:p>
            <a:endParaRPr lang="en-US" dirty="0"/>
          </a:p>
          <a:p>
            <a:r>
              <a:rPr lang="en-US" dirty="0"/>
              <a:t>The Network </a:t>
            </a:r>
            <a:r>
              <a:rPr lang="en-US" dirty="0" err="1"/>
              <a:t>HelpDesk</a:t>
            </a:r>
            <a:r>
              <a:rPr lang="en-US" dirty="0"/>
              <a:t> in Warsaw will be located in the NOC on Level 3 in Nysa.</a:t>
            </a:r>
          </a:p>
          <a:p>
            <a:endParaRPr lang="en-US" dirty="0"/>
          </a:p>
          <a:p>
            <a:r>
              <a:rPr lang="en-US" dirty="0"/>
              <a:t>If you have any issues getting or staying connected during the week, please go to the Network </a:t>
            </a:r>
            <a:r>
              <a:rPr lang="en-US" dirty="0" err="1"/>
              <a:t>HelpDesk</a:t>
            </a:r>
            <a:r>
              <a:rPr lang="en-US" dirty="0"/>
              <a:t> in the NOC on Level 3 in Nysa.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3E6B-E996-4587-BDB4-E074344A0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dirty="0"/>
              <a:t>WEDNESDAY SOCIAL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D0D71-18AA-44BE-B61B-B3D6B7CFA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1"/>
            <a:ext cx="10328563" cy="4522618"/>
          </a:xfrm>
        </p:spPr>
        <p:txBody>
          <a:bodyPr/>
          <a:lstStyle/>
          <a:p>
            <a:r>
              <a:rPr lang="en-US" dirty="0"/>
              <a:t>	Date:               Wednesday May 9, 2018</a:t>
            </a:r>
            <a:br>
              <a:rPr lang="en-US" dirty="0"/>
            </a:br>
            <a:r>
              <a:rPr lang="en-US" dirty="0"/>
              <a:t>Time:               6.30pm (pre-dinner drinks from 6pm)</a:t>
            </a:r>
            <a:br>
              <a:rPr lang="en-US" dirty="0"/>
            </a:br>
            <a:r>
              <a:rPr lang="en-US" dirty="0"/>
              <a:t>Venue:            Lilla </a:t>
            </a:r>
            <a:r>
              <a:rPr lang="en-US" dirty="0" err="1"/>
              <a:t>Weneda</a:t>
            </a:r>
            <a:r>
              <a:rPr lang="en-US" dirty="0"/>
              <a:t>, Level 2, Warsaw Marriott Hotel</a:t>
            </a:r>
            <a:br>
              <a:rPr lang="en-US" dirty="0"/>
            </a:br>
            <a:r>
              <a:rPr lang="en-US" dirty="0"/>
              <a:t>Entertainment: Local Polish Entertainment</a:t>
            </a:r>
            <a:br>
              <a:rPr lang="en-US" dirty="0"/>
            </a:br>
            <a:r>
              <a:rPr lang="en-US" dirty="0"/>
              <a:t>Dress code:    Casual</a:t>
            </a:r>
            <a:br>
              <a:rPr lang="en-GB" dirty="0"/>
            </a:br>
            <a:endParaRPr lang="en-GB" dirty="0"/>
          </a:p>
          <a:p>
            <a:r>
              <a:rPr lang="en-US" dirty="0"/>
              <a:t>The dinner will be a stand up dinner, so that you are free to wander around and chat with your colleagues.  </a:t>
            </a:r>
          </a:p>
          <a:p>
            <a:r>
              <a:rPr lang="en-US" dirty="0"/>
              <a:t>During the evening we will be entertained by a local group of folk dancers.  </a:t>
            </a:r>
          </a:p>
          <a:p>
            <a:r>
              <a:rPr lang="en-US" dirty="0"/>
              <a:t>We look forward to seeing you there and enjoying some local Polish food, drink and entertainment.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D6E77-9044-4953-B92D-5E863D2DF4B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9641B-721E-47ED-A849-9D7B26A022D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DFCBB-3E8E-4930-85FA-556250DB3C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239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3E6B-E996-4587-BDB4-E074344A0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dirty="0"/>
              <a:t>WEDNESDAY SOCIAL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D0D71-18AA-44BE-B61B-B3D6B7CFA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1"/>
            <a:ext cx="10328563" cy="4522618"/>
          </a:xfrm>
        </p:spPr>
        <p:txBody>
          <a:bodyPr/>
          <a:lstStyle/>
          <a:p>
            <a:r>
              <a:rPr lang="en-US" dirty="0"/>
              <a:t>	Date:               Wednesday May 9, 2018</a:t>
            </a:r>
            <a:br>
              <a:rPr lang="en-US" dirty="0"/>
            </a:br>
            <a:r>
              <a:rPr lang="en-US" dirty="0"/>
              <a:t>Time:               6.30pm (pre-dinner drinks from 6pm)</a:t>
            </a:r>
            <a:br>
              <a:rPr lang="en-US" dirty="0"/>
            </a:br>
            <a:r>
              <a:rPr lang="en-US" dirty="0"/>
              <a:t>Venue:            Lilla </a:t>
            </a:r>
            <a:r>
              <a:rPr lang="en-US" dirty="0" err="1"/>
              <a:t>Weneda</a:t>
            </a:r>
            <a:r>
              <a:rPr lang="en-US" dirty="0"/>
              <a:t>, Level 2, Warsaw Marriott Hotel</a:t>
            </a:r>
            <a:br>
              <a:rPr lang="en-US" dirty="0"/>
            </a:br>
            <a:r>
              <a:rPr lang="en-US" dirty="0"/>
              <a:t>Entertainment: Local Polish Entertainment</a:t>
            </a:r>
            <a:br>
              <a:rPr lang="en-US" dirty="0"/>
            </a:br>
            <a:r>
              <a:rPr lang="en-US" dirty="0"/>
              <a:t>Dress code:    Casual</a:t>
            </a:r>
            <a:br>
              <a:rPr lang="en-GB" dirty="0"/>
            </a:br>
            <a:endParaRPr lang="en-GB" dirty="0"/>
          </a:p>
          <a:p>
            <a:r>
              <a:rPr lang="en-US" dirty="0"/>
              <a:t>The dinner will be a stand up dinner, so that you are free to wander around and chat with your colleagues.  </a:t>
            </a:r>
          </a:p>
          <a:p>
            <a:r>
              <a:rPr lang="en-US" dirty="0"/>
              <a:t>During the evening we will be entertained by a local group of folk dancers.  </a:t>
            </a:r>
          </a:p>
          <a:p>
            <a:r>
              <a:rPr lang="en-US" dirty="0"/>
              <a:t>We look forward to seeing you there and enjoying some local Polish food, drink and entertainment.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D6E77-9044-4953-B92D-5E863D2DF4B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9641B-721E-47ED-A849-9D7B26A022D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DFCBB-3E8E-4930-85FA-556250DB3C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205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0951"/>
          </a:xfrm>
        </p:spPr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196752"/>
            <a:ext cx="10361084" cy="5184575"/>
          </a:xfrm>
        </p:spPr>
        <p:txBody>
          <a:bodyPr/>
          <a:lstStyle/>
          <a:p>
            <a:r>
              <a:rPr lang="en-US" sz="2000" dirty="0"/>
              <a:t>Release:</a:t>
            </a:r>
          </a:p>
          <a:p>
            <a:r>
              <a:rPr lang="en-US" sz="2000" dirty="0"/>
              <a:t>   1. LC – Thursday AM1</a:t>
            </a:r>
          </a:p>
          <a:p>
            <a:r>
              <a:rPr lang="en-US" sz="2000" dirty="0"/>
              <a:t>    2. </a:t>
            </a:r>
            <a:r>
              <a:rPr lang="en-US" sz="2000" dirty="0" err="1"/>
              <a:t>TGax</a:t>
            </a:r>
            <a:r>
              <a:rPr lang="en-US" sz="2000" dirty="0"/>
              <a:t> </a:t>
            </a:r>
            <a:r>
              <a:rPr lang="en-US" sz="2000" dirty="0" err="1"/>
              <a:t>AdHoc</a:t>
            </a:r>
            <a:r>
              <a:rPr lang="en-US" sz="2000" dirty="0"/>
              <a:t> #1– Wednesday PM2 (Large room)</a:t>
            </a:r>
          </a:p>
          <a:p>
            <a:r>
              <a:rPr lang="en-US" sz="2000" dirty="0"/>
              <a:t>Add:</a:t>
            </a:r>
          </a:p>
          <a:p>
            <a:r>
              <a:rPr lang="en-US" sz="2000" dirty="0"/>
              <a:t>	1. NGV - Thursday PM2</a:t>
            </a:r>
            <a:br>
              <a:rPr lang="en-US" sz="2000" dirty="0"/>
            </a:br>
            <a:r>
              <a:rPr lang="en-US" sz="2000" dirty="0"/>
              <a:t>2. </a:t>
            </a:r>
            <a:r>
              <a:rPr lang="en-US" sz="2000" dirty="0" err="1"/>
              <a:t>TGay</a:t>
            </a:r>
            <a:r>
              <a:rPr lang="en-US" sz="2000" dirty="0"/>
              <a:t> - Thursday PM2</a:t>
            </a:r>
            <a:br>
              <a:rPr lang="en-US" sz="2000" dirty="0"/>
            </a:br>
            <a:r>
              <a:rPr lang="en-US" sz="2000" dirty="0"/>
              <a:t>3. </a:t>
            </a:r>
            <a:r>
              <a:rPr lang="en-US" sz="2000" dirty="0" err="1"/>
              <a:t>TGba</a:t>
            </a:r>
            <a:r>
              <a:rPr lang="en-US" sz="2000" dirty="0"/>
              <a:t> - Thursday AM1</a:t>
            </a:r>
            <a:br>
              <a:rPr lang="en-US" sz="2000" dirty="0"/>
            </a:br>
            <a:r>
              <a:rPr lang="en-US" sz="2000" dirty="0"/>
              <a:t>4. </a:t>
            </a:r>
            <a:r>
              <a:rPr lang="en-US" sz="2000" dirty="0" err="1"/>
              <a:t>TGba</a:t>
            </a:r>
            <a:r>
              <a:rPr lang="en-US" sz="2000" dirty="0"/>
              <a:t> - Thursday PM1</a:t>
            </a:r>
          </a:p>
          <a:p>
            <a:r>
              <a:rPr lang="en-US" sz="2000" dirty="0"/>
              <a:t>Motion to approve Release #1&amp;2 and Add 1,3,4 – </a:t>
            </a:r>
          </a:p>
          <a:p>
            <a:pPr lvl="1"/>
            <a:r>
              <a:rPr lang="en-US" dirty="0"/>
              <a:t>Moved: Adrian Stephens 2nd: Jonathan SEGEV </a:t>
            </a:r>
          </a:p>
          <a:p>
            <a:pPr lvl="1"/>
            <a:r>
              <a:rPr lang="en-US" dirty="0"/>
              <a:t>Results: Approved without objection – Motion passes</a:t>
            </a:r>
          </a:p>
          <a:p>
            <a:r>
              <a:rPr lang="en-US" sz="2000" dirty="0"/>
              <a:t>Motion to approve addition of </a:t>
            </a:r>
            <a:r>
              <a:rPr lang="en-US" sz="2000" dirty="0" err="1"/>
              <a:t>TGay</a:t>
            </a:r>
            <a:r>
              <a:rPr lang="en-US" sz="2000" dirty="0"/>
              <a:t> for Thurs PM2 – </a:t>
            </a:r>
          </a:p>
          <a:p>
            <a:pPr lvl="1"/>
            <a:r>
              <a:rPr lang="en-US" dirty="0"/>
              <a:t>Moved: Edward AU 2nd: George CALCEV</a:t>
            </a:r>
          </a:p>
          <a:p>
            <a:pPr lvl="1"/>
            <a:r>
              <a:rPr lang="en-US" dirty="0"/>
              <a:t>Results:  34-5-52 motion passes</a:t>
            </a:r>
            <a:br>
              <a:rPr lang="en-US" dirty="0"/>
            </a:br>
            <a:r>
              <a:rPr lang="en-US" dirty="0"/>
              <a:t>  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pPr lvl="1"/>
            <a:r>
              <a:rPr lang="en-US" sz="2400" dirty="0"/>
              <a:t>Yes  --  61</a:t>
            </a:r>
          </a:p>
          <a:p>
            <a:pPr lvl="1"/>
            <a:r>
              <a:rPr lang="en-US" sz="2400" dirty="0"/>
              <a:t>No – 1</a:t>
            </a:r>
          </a:p>
          <a:p>
            <a:r>
              <a:rPr lang="en-US" dirty="0"/>
              <a:t>Like the Social –  31</a:t>
            </a:r>
          </a:p>
          <a:p>
            <a:r>
              <a:rPr lang="en-US" dirty="0"/>
              <a:t>Disliked the Social –  0</a:t>
            </a:r>
          </a:p>
          <a:p>
            <a:r>
              <a:rPr lang="en-US" dirty="0"/>
              <a:t>Did not go to Social – 13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31406"/>
            <a:ext cx="10460567" cy="4844008"/>
          </a:xfrm>
        </p:spPr>
        <p:txBody>
          <a:bodyPr/>
          <a:lstStyle/>
          <a:p>
            <a:r>
              <a:rPr lang="en-US" sz="2800" dirty="0"/>
              <a:t>Future 802 Wireless Interims:</a:t>
            </a:r>
          </a:p>
          <a:p>
            <a:pPr lvl="1"/>
            <a:r>
              <a:rPr lang="en-US" sz="2400" dirty="0"/>
              <a:t>September 9-14, 2018, Hilton Waikoloa Village, Kona, HI, USA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January 13-18, 2019 Hilton St. Louis at the Ballpark (TBC)</a:t>
            </a:r>
          </a:p>
          <a:p>
            <a:pPr lvl="1"/>
            <a:r>
              <a:rPr lang="en-US" sz="2400" dirty="0"/>
              <a:t>May 12-17, 2019, Grand Hyatt Atlanta in Buckhead , Atlanta, Georgia, USA</a:t>
            </a:r>
          </a:p>
          <a:p>
            <a:pPr lvl="1"/>
            <a:r>
              <a:rPr lang="en-US" sz="2400" dirty="0"/>
              <a:t>September 15-20, 2019 - Marriott Hanoi, Hanoi Vietnam (TBC)</a:t>
            </a:r>
          </a:p>
          <a:p>
            <a:pPr lvl="1"/>
            <a:endParaRPr lang="en-US" sz="24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556792"/>
            <a:ext cx="10460567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GB" sz="2400" dirty="0"/>
              <a:t>July 8-13, 2018 Manchester Grand Hyatt, San Diego, CA, USA</a:t>
            </a:r>
          </a:p>
          <a:p>
            <a:pPr lvl="1"/>
            <a:r>
              <a:rPr lang="en-GB" sz="2400" dirty="0"/>
              <a:t>November 11-16, 2018  Marriott Marquis Queen's Park, Bangkok, Thailand</a:t>
            </a:r>
            <a:endParaRPr lang="en-US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March 10-15, 2019 Hyatt Regency Vancouver and Fairmont Hotel Vancouver, Vancouver, Canada</a:t>
            </a:r>
          </a:p>
          <a:p>
            <a:pPr lvl="1"/>
            <a:r>
              <a:rPr lang="en-GB" sz="2400" dirty="0"/>
              <a:t>July 14-19,2019  Austria Congress Centre, Vienna, Austria</a:t>
            </a:r>
          </a:p>
          <a:p>
            <a:pPr lvl="1"/>
            <a:r>
              <a:rPr lang="en-GB" sz="2400" dirty="0"/>
              <a:t>November 10-15, 2019 Hilton Waikoloa Village, Kona, HI, USA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EC-16/66r2</a:t>
            </a:r>
          </a:p>
          <a:p>
            <a:r>
              <a:rPr lang="en-US" dirty="0">
                <a:hlinkClick r:id="rId3"/>
              </a:rPr>
              <a:t>https://mentor.ieee.org/802-ec/dcn/16/ec-16-0066-02-00EC-802-plenary-future-venue-contract-status.xlsx</a:t>
            </a:r>
            <a:r>
              <a:rPr lang="en-US" dirty="0"/>
              <a:t> </a:t>
            </a:r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  <a:p>
            <a:r>
              <a:rPr lang="en-US" dirty="0"/>
              <a:t>March 802 Executive Secretary Report: EC-18/0028r0</a:t>
            </a:r>
            <a:endParaRPr lang="en-US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802.3</a:t>
            </a:r>
            <a:r>
              <a:rPr lang="en-US" dirty="0"/>
              <a:t> (Meeting May 21-25)</a:t>
            </a:r>
          </a:p>
          <a:p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</a:t>
            </a:r>
            <a:r>
              <a:rPr lang="en-US" dirty="0">
                <a:hlinkClick r:id="rId7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802.19</a:t>
            </a:r>
            <a:r>
              <a:rPr lang="en-US" dirty="0"/>
              <a:t>  </a:t>
            </a:r>
          </a:p>
          <a:p>
            <a:r>
              <a:rPr lang="en-US" dirty="0">
                <a:hlinkClick r:id="rId9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802.24</a:t>
            </a:r>
            <a:r>
              <a:rPr lang="en-US" dirty="0"/>
              <a:t>  </a:t>
            </a:r>
            <a:r>
              <a:rPr lang="en-US" dirty="0">
                <a:hlinkClick r:id="rId11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2"/>
              </a:rPr>
              <a:t>11-18/0615r0</a:t>
            </a:r>
            <a:endParaRPr lang="en-US" dirty="0"/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 </a:t>
            </a:r>
            <a:r>
              <a:rPr lang="en-US" dirty="0"/>
              <a:t>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90018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M3.4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Meeting room locations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00" y="1466306"/>
            <a:ext cx="10475384" cy="4918622"/>
          </a:xfrm>
        </p:spPr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Floor plans next two slides.</a:t>
            </a:r>
          </a:p>
          <a:p>
            <a:endParaRPr lang="en-US" sz="1600" dirty="0">
              <a:latin typeface="Cambria" panose="02040503050406030204" pitchFamily="18" charset="0"/>
            </a:endParaRPr>
          </a:p>
          <a:p>
            <a:r>
              <a:rPr lang="en-GB" dirty="0">
                <a:latin typeface="Cambria" panose="02040503050406030204" pitchFamily="18" charset="0"/>
              </a:rPr>
              <a:t>PROGRAM APP</a:t>
            </a:r>
            <a:br>
              <a:rPr lang="en-GB" dirty="0">
                <a:latin typeface="Cambria" panose="02040503050406030204" pitchFamily="18" charset="0"/>
              </a:rPr>
            </a:br>
            <a:r>
              <a:rPr lang="en-GB" dirty="0">
                <a:solidFill>
                  <a:srgbClr val="0070C0"/>
                </a:solidFill>
                <a:latin typeface="Cambria" panose="02040503050406030204" pitchFamily="18" charset="0"/>
              </a:rPr>
              <a:t>Go to Play Store or App Store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Find and Install:	The Event App by </a:t>
            </a:r>
            <a:r>
              <a:rPr lang="en-AU" dirty="0" err="1">
                <a:latin typeface="Cambria" panose="02040503050406030204" pitchFamily="18" charset="0"/>
              </a:rPr>
              <a:t>EventsAir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Event Code:	802wirelessinterim</a:t>
            </a:r>
            <a:br>
              <a:rPr lang="en-AU" dirty="0">
                <a:latin typeface="Cambria" panose="02040503050406030204" pitchFamily="18" charset="0"/>
              </a:rPr>
            </a:b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solidFill>
                  <a:srgbClr val="0070C0"/>
                </a:solidFill>
                <a:latin typeface="Cambria" panose="02040503050406030204" pitchFamily="18" charset="0"/>
              </a:rPr>
              <a:t>Click on AGENDA to see the combined schedule.  </a:t>
            </a:r>
          </a:p>
          <a:p>
            <a:r>
              <a:rPr lang="en-AU" dirty="0">
                <a:solidFill>
                  <a:srgbClr val="0070C0"/>
                </a:solidFill>
                <a:latin typeface="Cambria" panose="02040503050406030204" pitchFamily="18" charset="0"/>
              </a:rPr>
              <a:t>	To personalise your agenda, please log in using: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Login:		Your registered email address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Password:	</a:t>
            </a:r>
            <a:r>
              <a:rPr lang="en-AU" dirty="0" err="1">
                <a:latin typeface="Cambria" panose="02040503050406030204" pitchFamily="18" charset="0"/>
              </a:rPr>
              <a:t>ieeeieee</a:t>
            </a:r>
            <a:r>
              <a:rPr lang="en-AU" dirty="0">
                <a:latin typeface="Cambria" panose="02040503050406030204" pitchFamily="18" charset="0"/>
              </a:rPr>
              <a:t>	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i="1" dirty="0">
                <a:latin typeface="Cambria" panose="02040503050406030204" pitchFamily="18" charset="0"/>
              </a:rPr>
              <a:t>(please reset your password to change your password)</a:t>
            </a:r>
            <a:endParaRPr lang="en-US" dirty="0">
              <a:latin typeface="Cambria" panose="02040503050406030204" pitchFamily="18" charset="0"/>
            </a:endParaRPr>
          </a:p>
          <a:p>
            <a:endParaRPr lang="en-US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br>
              <a:rPr lang="en-US" altLang="en-US" b="0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endParaRPr lang="en-US" altLang="en-US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606425"/>
            <a:ext cx="7424398" cy="5868989"/>
          </a:xfr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53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024" y="528628"/>
            <a:ext cx="7173149" cy="6001536"/>
          </a:xfr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914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Calendar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r>
              <a:rPr lang="en-GB" sz="3200" dirty="0"/>
              <a:t>Next 802 Plenary: </a:t>
            </a:r>
            <a:r>
              <a:rPr lang="en-US" sz="3200" dirty="0"/>
              <a:t>8-13 July 2018– </a:t>
            </a:r>
          </a:p>
          <a:p>
            <a:pPr lvl="2"/>
            <a:r>
              <a:rPr lang="en-GB" sz="2800" dirty="0"/>
              <a:t>Grand Hyatt, San Diego, CA, USA</a:t>
            </a:r>
            <a:br>
              <a:rPr lang="en-GB" sz="2800" dirty="0"/>
            </a:br>
            <a:r>
              <a:rPr lang="en-GB" sz="2800" dirty="0">
                <a:hlinkClick r:id="rId3"/>
              </a:rPr>
              <a:t>Hotel Reservation</a:t>
            </a:r>
            <a:br>
              <a:rPr lang="en-GB" sz="2800" dirty="0"/>
            </a:br>
            <a:r>
              <a:rPr lang="en-GB" sz="2800" dirty="0">
                <a:hlinkClick r:id="rId4"/>
              </a:rPr>
              <a:t>Meeting Registration</a:t>
            </a:r>
            <a:endParaRPr lang="en-GB" sz="2800" dirty="0"/>
          </a:p>
          <a:p>
            <a:pPr lvl="2" indent="0"/>
            <a:r>
              <a:rPr lang="en-GB" sz="2800" dirty="0"/>
              <a:t>Early registration $800 early, $900 regular, $1100 late with a $300 discount for early/regular/late attendees if attendee stays at least one night in the hotel.</a:t>
            </a:r>
          </a:p>
          <a:p>
            <a:pPr lvl="2" indent="0"/>
            <a:r>
              <a:rPr lang="en-GB" sz="2800" b="1" dirty="0"/>
              <a:t>Early Deadline</a:t>
            </a:r>
            <a:r>
              <a:rPr lang="en-GB" sz="2800" dirty="0"/>
              <a:t>: Friday May 25, 2018</a:t>
            </a:r>
          </a:p>
          <a:p>
            <a:r>
              <a:rPr lang="en-US" sz="3200" dirty="0"/>
              <a:t>Next 802 Wireless Interim: 9-14 Sept 2018</a:t>
            </a:r>
          </a:p>
          <a:p>
            <a:pPr lvl="1"/>
            <a:r>
              <a:rPr lang="en-GB" sz="2800" dirty="0"/>
              <a:t>Hilton Waikoloa Village, Kona, HI, USA</a:t>
            </a:r>
            <a:br>
              <a:rPr lang="en-GB" sz="2800" dirty="0"/>
            </a:br>
            <a:endParaRPr lang="en-GB" sz="2800" dirty="0"/>
          </a:p>
          <a:p>
            <a:br>
              <a:rPr lang="en-GB" sz="1400" dirty="0"/>
            </a:br>
            <a:endParaRPr lang="en-GB" sz="1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62155</TotalTime>
  <Words>1000</Words>
  <Application>Microsoft Office PowerPoint</Application>
  <PresentationFormat>Widescreen</PresentationFormat>
  <Paragraphs>273</Paragraphs>
  <Slides>23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 Unicode MS</vt:lpstr>
      <vt:lpstr>MS Gothic</vt:lpstr>
      <vt:lpstr>Cambria</vt:lpstr>
      <vt:lpstr>Times New Roman</vt:lpstr>
      <vt:lpstr>802-11 Theme</vt:lpstr>
      <vt:lpstr>Document</vt:lpstr>
      <vt:lpstr>1st Vice Chair Report - May 2018 – Warsaw, Poland</vt:lpstr>
      <vt:lpstr>Abstract</vt:lpstr>
      <vt:lpstr>Monday–  802.11 Opening Plenary</vt:lpstr>
      <vt:lpstr>M3.3  Other WG meeting plans </vt:lpstr>
      <vt:lpstr>M3.4 Meeting room locations     </vt:lpstr>
      <vt:lpstr>PowerPoint Presentation</vt:lpstr>
      <vt:lpstr>PowerPoint Presentation</vt:lpstr>
      <vt:lpstr>Online Calendar Schedule</vt:lpstr>
      <vt:lpstr>M3.5 Next meeting reminder</vt:lpstr>
      <vt:lpstr>M3.6 II Meeting registration </vt:lpstr>
      <vt:lpstr>M3.7 Recording attendance</vt:lpstr>
      <vt:lpstr>M3.8 Local File Document Server information</vt:lpstr>
      <vt:lpstr>PowerPoint Presentation</vt:lpstr>
      <vt:lpstr>Network Assistance</vt:lpstr>
      <vt:lpstr>WEDNESDAY SOCIAL</vt:lpstr>
      <vt:lpstr>802.11 Mid-Week Plenary</vt:lpstr>
      <vt:lpstr>WEDNESDAY SOCIAL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May 2018 – Warsaw, Poland</dc:title>
  <dc:subject>May 2018</dc:subject>
  <dc:creator>Jon Rosdahl</dc:creator>
  <dc:description>Jon Rosdahl (Qualcomm)</dc:description>
  <cp:lastModifiedBy>Jon Rosdahl</cp:lastModifiedBy>
  <cp:revision>234</cp:revision>
  <cp:lastPrinted>1601-01-01T00:00:00Z</cp:lastPrinted>
  <dcterms:created xsi:type="dcterms:W3CDTF">2014-04-14T10:59:07Z</dcterms:created>
  <dcterms:modified xsi:type="dcterms:W3CDTF">2018-05-11T07:00:04Z</dcterms:modified>
  <cp:category>Report</cp:category>
</cp:coreProperties>
</file>