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405" r:id="rId26"/>
    <p:sldId id="406" r:id="rId27"/>
    <p:sldId id="407" r:id="rId28"/>
    <p:sldId id="286" r:id="rId29"/>
    <p:sldId id="287" r:id="rId30"/>
    <p:sldId id="290" r:id="rId31"/>
    <p:sldId id="289" r:id="rId32"/>
    <p:sldId id="322" r:id="rId33"/>
    <p:sldId id="397" r:id="rId34"/>
    <p:sldId id="404" r:id="rId35"/>
    <p:sldId id="398" r:id="rId36"/>
    <p:sldId id="399" r:id="rId37"/>
    <p:sldId id="400" r:id="rId38"/>
    <p:sldId id="401" r:id="rId39"/>
    <p:sldId id="402" r:id="rId40"/>
    <p:sldId id="403" r:id="rId41"/>
    <p:sldId id="396" r:id="rId42"/>
    <p:sldId id="327" r:id="rId43"/>
    <p:sldId id="408" r:id="rId44"/>
    <p:sldId id="409" r:id="rId45"/>
    <p:sldId id="410" r:id="rId46"/>
    <p:sldId id="411" r:id="rId47"/>
    <p:sldId id="412" r:id="rId48"/>
    <p:sldId id="304" r:id="rId49"/>
    <p:sldId id="308" r:id="rId50"/>
    <p:sldId id="306" r:id="rId51"/>
    <p:sldId id="330" r:id="rId52"/>
    <p:sldId id="305" r:id="rId53"/>
    <p:sldId id="328" r:id="rId54"/>
    <p:sldId id="413" r:id="rId55"/>
    <p:sldId id="414" r:id="rId56"/>
    <p:sldId id="415" r:id="rId57"/>
    <p:sldId id="416" r:id="rId58"/>
    <p:sldId id="418" r:id="rId59"/>
    <p:sldId id="419" r:id="rId60"/>
    <p:sldId id="420" r:id="rId61"/>
    <p:sldId id="421" r:id="rId62"/>
    <p:sldId id="422" r:id="rId63"/>
    <p:sldId id="423" r:id="rId64"/>
    <p:sldId id="424" r:id="rId65"/>
    <p:sldId id="417" r:id="rId66"/>
    <p:sldId id="325" r:id="rId67"/>
    <p:sldId id="326" r:id="rId68"/>
    <p:sldId id="389" r:id="rId69"/>
    <p:sldId id="390" r:id="rId70"/>
    <p:sldId id="391" r:id="rId71"/>
    <p:sldId id="392" r:id="rId72"/>
    <p:sldId id="427" r:id="rId73"/>
    <p:sldId id="428" r:id="rId74"/>
    <p:sldId id="430" r:id="rId75"/>
    <p:sldId id="431" r:id="rId76"/>
    <p:sldId id="432" r:id="rId77"/>
    <p:sldId id="433" r:id="rId78"/>
    <p:sldId id="393" r:id="rId79"/>
    <p:sldId id="394" r:id="rId80"/>
    <p:sldId id="349" r:id="rId81"/>
    <p:sldId id="375" r:id="rId82"/>
    <p:sldId id="376" r:id="rId83"/>
    <p:sldId id="377" r:id="rId84"/>
    <p:sldId id="388" r:id="rId85"/>
    <p:sldId id="378" r:id="rId86"/>
    <p:sldId id="425" r:id="rId87"/>
    <p:sldId id="426" r:id="rId88"/>
    <p:sldId id="380" r:id="rId89"/>
    <p:sldId id="386" r:id="rId90"/>
    <p:sldId id="381" r:id="rId91"/>
    <p:sldId id="382" r:id="rId92"/>
    <p:sldId id="383" r:id="rId93"/>
    <p:sldId id="384" r:id="rId94"/>
    <p:sldId id="385" r:id="rId95"/>
    <p:sldId id="298" r:id="rId96"/>
    <p:sldId id="299" r:id="rId97"/>
    <p:sldId id="300" r:id="rId98"/>
    <p:sldId id="301" r:id="rId99"/>
    <p:sldId id="347" r:id="rId100"/>
    <p:sldId id="348" r:id="rId101"/>
    <p:sldId id="258" r:id="rId102"/>
    <p:sldId id="259" r:id="rId103"/>
    <p:sldId id="260" r:id="rId104"/>
    <p:sldId id="261" r:id="rId105"/>
    <p:sldId id="262" r:id="rId106"/>
    <p:sldId id="263" r:id="rId107"/>
    <p:sldId id="264" r:id="rId10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405"/>
            <p14:sldId id="406"/>
            <p14:sldId id="407"/>
            <p14:sldId id="286"/>
            <p14:sldId id="287"/>
          </p14:sldIdLst>
        </p14:section>
        <p14:section name="Slot # 2" id="{5DEA695E-ACCD-4583-8C8C-713FC3EAA3F2}">
          <p14:sldIdLst>
            <p14:sldId id="290"/>
            <p14:sldId id="289"/>
            <p14:sldId id="322"/>
            <p14:sldId id="397"/>
            <p14:sldId id="404"/>
            <p14:sldId id="398"/>
            <p14:sldId id="399"/>
            <p14:sldId id="400"/>
            <p14:sldId id="401"/>
            <p14:sldId id="402"/>
            <p14:sldId id="403"/>
            <p14:sldId id="396"/>
            <p14:sldId id="327"/>
            <p14:sldId id="408"/>
            <p14:sldId id="409"/>
            <p14:sldId id="410"/>
            <p14:sldId id="411"/>
            <p14:sldId id="412"/>
            <p14:sldId id="304"/>
            <p14:sldId id="308"/>
          </p14:sldIdLst>
        </p14:section>
        <p14:section name="Slot #3" id="{630C644C-9DFD-4620-9650-24BD26CEB6E3}">
          <p14:sldIdLst>
            <p14:sldId id="306"/>
            <p14:sldId id="330"/>
            <p14:sldId id="305"/>
            <p14:sldId id="328"/>
            <p14:sldId id="413"/>
            <p14:sldId id="414"/>
            <p14:sldId id="415"/>
            <p14:sldId id="416"/>
            <p14:sldId id="418"/>
            <p14:sldId id="419"/>
            <p14:sldId id="420"/>
            <p14:sldId id="421"/>
            <p14:sldId id="422"/>
            <p14:sldId id="423"/>
            <p14:sldId id="424"/>
            <p14:sldId id="417"/>
            <p14:sldId id="325"/>
            <p14:sldId id="326"/>
          </p14:sldIdLst>
        </p14:section>
        <p14:section name="Slot #4" id="{CDC757FB-C0E6-4FEB-ABB0-2BED9C8E83AE}">
          <p14:sldIdLst>
            <p14:sldId id="389"/>
            <p14:sldId id="390"/>
            <p14:sldId id="391"/>
            <p14:sldId id="392"/>
            <p14:sldId id="427"/>
            <p14:sldId id="428"/>
            <p14:sldId id="430"/>
            <p14:sldId id="431"/>
            <p14:sldId id="432"/>
            <p14:sldId id="433"/>
            <p14:sldId id="393"/>
            <p14:sldId id="394"/>
          </p14:sldIdLst>
        </p14:section>
        <p14:section name="Slot #5" id="{CA1FB867-E760-4F4D-9EED-9A54E56D3125}">
          <p14:sldIdLst>
            <p14:sldId id="349"/>
            <p14:sldId id="375"/>
            <p14:sldId id="376"/>
            <p14:sldId id="377"/>
            <p14:sldId id="388"/>
            <p14:sldId id="378"/>
            <p14:sldId id="425"/>
            <p14:sldId id="426"/>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4660"/>
  </p:normalViewPr>
  <p:slideViewPr>
    <p:cSldViewPr>
      <p:cViewPr>
        <p:scale>
          <a:sx n="125" d="100"/>
          <a:sy n="125" d="100"/>
        </p:scale>
        <p:origin x="576" y="-5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36</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37</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39</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82</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85</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86</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91</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101</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103</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4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101</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102</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103</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104</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Run </a:t>
            </a:r>
            <a:r>
              <a:rPr lang="en-US" altLang="en-US" sz="2000" b="0" dirty="0"/>
              <a:t>secretary </a:t>
            </a:r>
            <a:r>
              <a:rPr lang="en-US" altLang="en-US" sz="2000" b="0" dirty="0" smtClean="0"/>
              <a:t>elections/affirmation </a:t>
            </a:r>
            <a:r>
              <a:rPr lang="en-US" altLang="en-US" sz="2000" b="0" dirty="0"/>
              <a:t>vote </a:t>
            </a:r>
            <a:r>
              <a:rPr lang="en-US" altLang="en-US" sz="2000" b="0" dirty="0" smtClean="0"/>
              <a:t>(special </a:t>
            </a:r>
            <a:r>
              <a:rPr lang="en-US" altLang="en-US" sz="2000" b="0" dirty="0"/>
              <a:t>order 2</a:t>
            </a:r>
            <a:r>
              <a:rPr lang="en-US" altLang="en-US" sz="2000" b="0" baseline="30000" dirty="0"/>
              <a:t>nd</a:t>
            </a:r>
            <a:r>
              <a:rPr lang="en-US" altLang="en-US" sz="2000" b="0" dirty="0"/>
              <a:t> timeslot</a:t>
            </a:r>
            <a:r>
              <a:rPr lang="en-US" altLang="en-US" sz="2000" b="0" dirty="0" smtClean="0"/>
              <a:t>).</a:t>
            </a:r>
            <a:endParaRPr lang="en-US" altLang="en-US" sz="2000" b="0" dirty="0" smtClean="0"/>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39770818"/>
              </p:ext>
            </p:extLst>
          </p:nvPr>
        </p:nvGraphicFramePr>
        <p:xfrm>
          <a:off x="380206" y="1484784"/>
          <a:ext cx="8458200" cy="32612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834281675"/>
              </p:ext>
            </p:extLst>
          </p:nvPr>
        </p:nvGraphicFramePr>
        <p:xfrm>
          <a:off x="380206" y="1484784"/>
          <a:ext cx="8458200" cy="4114640"/>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endParaRPr lang="en-US" sz="1600" dirty="0" smtClean="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21380618"/>
              </p:ext>
            </p:extLst>
          </p:nvPr>
        </p:nvGraphicFramePr>
        <p:xfrm>
          <a:off x="288826" y="1507333"/>
          <a:ext cx="8640960" cy="4206128"/>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 as time permits</a:t>
                      </a:r>
                      <a:endParaRPr lang="en-US" sz="1600" dirty="0"/>
                    </a:p>
                  </a:txBody>
                  <a:tcPr marT="45712" marB="45712"/>
                </a:tc>
              </a:tr>
              <a:tr h="3657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 </a:t>
                      </a:r>
                      <a:r>
                        <a:rPr lang="en-US" sz="1600" baseline="0" dirty="0" smtClean="0"/>
                        <a:t>as time permits</a:t>
                      </a:r>
                      <a:endParaRPr lang="en-US" sz="1600" strike="noStrike"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a:t>
            </a:r>
            <a:r>
              <a:rPr lang="en-US" b="0" dirty="0" smtClean="0"/>
              <a:t>: Qinghua Li</a:t>
            </a:r>
            <a:endParaRPr lang="en-US" b="0" dirty="0" smtClean="0"/>
          </a:p>
          <a:p>
            <a:r>
              <a:rPr lang="en-US" b="0" dirty="0" smtClean="0"/>
              <a:t>Results </a:t>
            </a:r>
            <a:r>
              <a:rPr lang="en-US" b="0" dirty="0"/>
              <a:t>(Y/N/A</a:t>
            </a:r>
            <a:r>
              <a:rPr lang="en-US" b="0" dirty="0" smtClean="0"/>
              <a:t>): 11/0/1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11-18-350</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11-18-350r4 </a:t>
            </a:r>
            <a:r>
              <a:rPr lang="en-US" b="0" dirty="0"/>
              <a:t>to the 802.11az draft and instruct the technical editor to incorporate it in the 802.11az draft amendment text.</a:t>
            </a:r>
            <a:endParaRPr lang="en-US" b="0" dirty="0"/>
          </a:p>
          <a:p>
            <a:r>
              <a:rPr lang="en-US" b="0" dirty="0"/>
              <a:t>Moved</a:t>
            </a:r>
            <a:r>
              <a:rPr lang="en-US" b="0" dirty="0" smtClean="0"/>
              <a:t>: Nehru Bhandaru</a:t>
            </a:r>
            <a:endParaRPr lang="en-US" b="0" dirty="0"/>
          </a:p>
          <a:p>
            <a:r>
              <a:rPr lang="en-US" b="0" dirty="0"/>
              <a:t>Second</a:t>
            </a:r>
            <a:r>
              <a:rPr lang="en-US" b="0" dirty="0" smtClean="0"/>
              <a:t>: Erik Lindskog</a:t>
            </a:r>
          </a:p>
          <a:p>
            <a:endParaRPr lang="en-US" b="0" dirty="0"/>
          </a:p>
          <a:p>
            <a:r>
              <a:rPr lang="en-US" b="0" dirty="0"/>
              <a:t>Results (Y/N/A</a:t>
            </a:r>
            <a:r>
              <a:rPr lang="en-US" b="0" dirty="0" smtClean="0"/>
              <a:t>): 11/0/1</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2728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11-18-727</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11-18-727r0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a:t>
            </a:r>
            <a:r>
              <a:rPr lang="en-US" b="0" dirty="0" err="1" smtClean="0"/>
              <a:t>Chitto</a:t>
            </a:r>
            <a:r>
              <a:rPr lang="en-US" b="0" dirty="0" smtClean="0"/>
              <a:t> Ghosh</a:t>
            </a:r>
            <a:endParaRPr lang="en-US" b="0" dirty="0"/>
          </a:p>
          <a:p>
            <a:r>
              <a:rPr lang="en-US" b="0" dirty="0"/>
              <a:t>Results (Y/N/A</a:t>
            </a:r>
            <a:r>
              <a:rPr lang="en-US" b="0" dirty="0" smtClean="0"/>
              <a:t>): 9/0/2</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316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11-18-729</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11-18-729r1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Qinghua Li </a:t>
            </a:r>
            <a:endParaRPr lang="en-US" b="0" dirty="0"/>
          </a:p>
          <a:p>
            <a:r>
              <a:rPr lang="en-US" b="0" dirty="0"/>
              <a:t>Results (Y/N/A</a:t>
            </a:r>
            <a:r>
              <a:rPr lang="en-US" b="0" dirty="0" smtClean="0"/>
              <a:t>): 9 / 0 / 2</a:t>
            </a:r>
          </a:p>
          <a:p>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0774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 process and secretary affirmation.</a:t>
            </a:r>
          </a:p>
          <a:p>
            <a:pPr algn="just">
              <a:spcBef>
                <a:spcPct val="20000"/>
              </a:spcBef>
              <a:buFontTx/>
              <a:buChar char="•"/>
            </a:pPr>
            <a:r>
              <a:rPr lang="en-US" altLang="en-US" sz="2000" b="0" dirty="0" smtClean="0"/>
              <a:t>Review </a:t>
            </a:r>
            <a:r>
              <a:rPr lang="en-US" altLang="en-US" sz="2000" b="0" dirty="0" smtClean="0"/>
              <a:t>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65173435"/>
              </p:ext>
            </p:extLst>
          </p:nvPr>
        </p:nvGraphicFramePr>
        <p:xfrm>
          <a:off x="251520" y="1484784"/>
          <a:ext cx="8712967" cy="2920792"/>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As needed remaining </a:t>
                      </a:r>
                      <a:r>
                        <a:rPr lang="en-US" sz="1600" dirty="0" smtClean="0"/>
                        <a:t>from slot#1</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a:t>
                      </a:r>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TG Leadership</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600" b="0" dirty="0"/>
              <a:t>Task Group Chair</a:t>
            </a:r>
            <a:endParaRPr lang="en-US" sz="1600" dirty="0"/>
          </a:p>
          <a:p>
            <a:pPr marL="0" indent="0"/>
            <a:r>
              <a:rPr lang="en-US" sz="1600" dirty="0"/>
              <a:t>The TG Chair shall be appointed by the WG Chair and confirmed by a WG </a:t>
            </a:r>
            <a:r>
              <a:rPr lang="en-US" sz="1600" dirty="0" smtClean="0"/>
              <a:t>majority approval</a:t>
            </a:r>
            <a:r>
              <a:rPr lang="en-US" sz="1600" dirty="0"/>
              <a:t>. The TG Chair is re-affirmed every 2 years: one session after the WG Chair is elected.</a:t>
            </a:r>
          </a:p>
          <a:p>
            <a:r>
              <a:rPr lang="en-US" sz="1600" dirty="0"/>
              <a:t> </a:t>
            </a:r>
          </a:p>
          <a:p>
            <a:r>
              <a:rPr lang="en-US" sz="1600" b="0" dirty="0"/>
              <a:t>Task Group Secretary</a:t>
            </a:r>
            <a:endParaRPr lang="en-US" sz="1600" dirty="0"/>
          </a:p>
          <a:p>
            <a:pPr marL="0" indent="0"/>
            <a:r>
              <a:rPr lang="en-US" sz="1600" dirty="0"/>
              <a:t>The TG Secretary shall be appointed by the TG Chair and confirmed by a TG motion that is approved with a minimum 50% majority. The TG Secretary is re-affirmed every 2 years; one session after the WG Chair is elected.</a:t>
            </a:r>
          </a:p>
          <a:p>
            <a:r>
              <a:rPr lang="en-US" sz="1600" dirty="0"/>
              <a:t> </a:t>
            </a:r>
          </a:p>
          <a:p>
            <a:r>
              <a:rPr lang="en-US" sz="1600" b="0" dirty="0"/>
              <a:t>Task Group Technical Editor</a:t>
            </a:r>
            <a:endParaRPr lang="en-US" sz="1600" dirty="0"/>
          </a:p>
          <a:p>
            <a:pPr marL="0" indent="0"/>
            <a:r>
              <a:rPr lang="en-US" sz="1600" dirty="0"/>
              <a:t>The TG Technical Editor shall be appointed by the TG Chair and confirmed by a TG majority approval. (no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 Affirmation</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affirm Roy Want (Google) for the </a:t>
            </a:r>
            <a:r>
              <a:rPr lang="en-US" b="0" dirty="0" err="1" smtClean="0"/>
              <a:t>TGaz</a:t>
            </a:r>
            <a:r>
              <a:rPr lang="en-US" b="0" dirty="0" smtClean="0"/>
              <a:t> Secretary position.</a:t>
            </a:r>
          </a:p>
          <a:p>
            <a:endParaRPr lang="en-US" dirty="0" smtClean="0"/>
          </a:p>
          <a:p>
            <a:r>
              <a:rPr lang="en-US" b="0" dirty="0" smtClean="0"/>
              <a:t>Moved: Allan Zhu</a:t>
            </a:r>
          </a:p>
          <a:p>
            <a:r>
              <a:rPr lang="en-US" b="0" dirty="0" smtClean="0"/>
              <a:t>2</a:t>
            </a:r>
            <a:r>
              <a:rPr lang="en-US" b="0" baseline="30000" dirty="0" smtClean="0"/>
              <a:t>nd</a:t>
            </a:r>
            <a:r>
              <a:rPr lang="en-US" b="0" dirty="0" smtClean="0"/>
              <a:t>: Erik Lindskog</a:t>
            </a:r>
          </a:p>
          <a:p>
            <a:r>
              <a:rPr lang="en-US" b="0" dirty="0" smtClean="0"/>
              <a:t>Results (Y/N/A):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pPr>
              <a:buFont typeface="Arial" panose="020B0604020202020204" pitchFamily="34" charset="0"/>
              <a:buChar char="•"/>
            </a:pPr>
            <a:r>
              <a:rPr lang="en-US" altLang="en-US" sz="2000" dirty="0" smtClean="0"/>
              <a:t>D1.0 – project to Nov. 2018:</a:t>
            </a:r>
          </a:p>
          <a:p>
            <a:pPr lvl="1">
              <a:buFont typeface="Arial" panose="020B0604020202020204" pitchFamily="34" charset="0"/>
              <a:buChar char="•"/>
            </a:pPr>
            <a:r>
              <a:rPr lang="en-US" altLang="en-US" sz="1800" dirty="0" smtClean="0"/>
              <a:t>Is feature complete.</a:t>
            </a:r>
          </a:p>
          <a:p>
            <a:pPr lvl="1">
              <a:buFont typeface="Arial" panose="020B0604020202020204" pitchFamily="34" charset="0"/>
              <a:buChar char="•"/>
            </a:pPr>
            <a:r>
              <a:rPr lang="en-US" altLang="en-US" sz="1800" dirty="0" smtClean="0"/>
              <a:t>Initiate ex. IEEE 802.11 MRD </a:t>
            </a:r>
            <a:r>
              <a:rPr lang="en-US" altLang="en-US" sz="1800" dirty="0" smtClean="0"/>
              <a:t>development when time comes (pass initial WG </a:t>
            </a:r>
            <a:r>
              <a:rPr lang="en-US" altLang="en-US" sz="1800" dirty="0" smtClean="0"/>
              <a:t>ballot). </a:t>
            </a:r>
            <a:endParaRPr lang="en-US" altLang="en-US" sz="1800" dirty="0" smtClean="0"/>
          </a:p>
          <a:p>
            <a:pPr lvl="1">
              <a:buFont typeface="Arial" panose="020B0604020202020204" pitchFamily="34" charset="0"/>
              <a:buChar char="•"/>
            </a:pPr>
            <a:endParaRPr lang="en-US" altLang="en-US" sz="1800" dirty="0" smtClean="0"/>
          </a:p>
          <a:p>
            <a:pPr>
              <a:buFont typeface="Arial" panose="020B0604020202020204" pitchFamily="34" charset="0"/>
              <a:buChar char="•"/>
            </a:pPr>
            <a:r>
              <a:rPr lang="en-US" altLang="en-US" sz="2000" dirty="0" smtClean="0"/>
              <a:t>D2.0 – currently projected 6 months after D1.0 (May 2019).</a:t>
            </a:r>
          </a:p>
          <a:p>
            <a:pPr lvl="1">
              <a:buFont typeface="Arial" panose="020B0604020202020204" pitchFamily="34" charset="0"/>
              <a:buChar char="•"/>
            </a:pPr>
            <a:r>
              <a:rPr lang="en-US" altLang="en-US" sz="1800" dirty="0" smtClean="0"/>
              <a:t>Allows </a:t>
            </a:r>
            <a:r>
              <a:rPr lang="en-US" altLang="en-US" sz="1800" dirty="0" smtClean="0"/>
              <a:t>interoperability Test-plan </a:t>
            </a:r>
            <a:r>
              <a:rPr lang="en-US" altLang="en-US" sz="1800" dirty="0" smtClean="0"/>
              <a:t>development.</a:t>
            </a:r>
          </a:p>
          <a:p>
            <a:pPr lvl="1">
              <a:buFont typeface="Arial" panose="020B0604020202020204" pitchFamily="34" charset="0"/>
              <a:buChar char="•"/>
            </a:pPr>
            <a:r>
              <a:rPr lang="en-US" altLang="en-US" sz="1800" dirty="0" smtClean="0"/>
              <a:t>Sufficiently stable to allow product development in support of PF activity.</a:t>
            </a:r>
          </a:p>
          <a:p>
            <a:pPr lvl="1">
              <a:buFont typeface="Arial" panose="020B0604020202020204" pitchFamily="34" charset="0"/>
              <a:buChar char="•"/>
            </a:pPr>
            <a:r>
              <a:rPr lang="en-US" altLang="en-US" sz="1800" dirty="0" err="1" smtClean="0"/>
              <a:t>Testplan</a:t>
            </a:r>
            <a:r>
              <a:rPr lang="en-US" altLang="en-US" sz="1800" dirty="0" smtClean="0"/>
              <a:t> and product development can </a:t>
            </a:r>
            <a:r>
              <a:rPr lang="en-US" altLang="en-US" sz="1800" dirty="0" smtClean="0"/>
              <a:t>feedback </a:t>
            </a:r>
            <a:r>
              <a:rPr lang="en-US" altLang="en-US" sz="1800" dirty="0" smtClean="0"/>
              <a:t>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is also largely used for P2P such as Wi-Fi Aware:</a:t>
            </a:r>
          </a:p>
          <a:p>
            <a:pPr marL="800100" lvl="1" indent="-342900">
              <a:buFont typeface="Arial" panose="020B0604020202020204" pitchFamily="34" charset="0"/>
              <a:buChar char="•"/>
            </a:pPr>
            <a:r>
              <a:rPr lang="en-US" altLang="en-US" dirty="0" smtClean="0"/>
              <a:t>11az  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from previous FTM std. release,  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36</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a:t>
            </a:r>
            <a:r>
              <a:rPr lang="en-US" altLang="en-US" dirty="0" smtClean="0"/>
              <a:t>present externally e.g. </a:t>
            </a:r>
            <a:r>
              <a:rPr lang="en-US" altLang="en-US" dirty="0" smtClean="0"/>
              <a:t>to WFA and initiate </a:t>
            </a:r>
            <a:r>
              <a:rPr lang="en-US" altLang="en-US" dirty="0" smtClean="0"/>
              <a:t>WFA MRD </a:t>
            </a:r>
            <a:r>
              <a:rPr lang="en-US" altLang="en-US" dirty="0" smtClean="0"/>
              <a:t>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37</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a:t>
            </a:r>
            <a:r>
              <a:rPr lang="en-US" altLang="en-US" sz="2000" dirty="0" smtClean="0"/>
              <a:t>MIBs, Annex G…</a:t>
            </a:r>
            <a:endParaRPr lang="en-US" altLang="en-US" sz="2000" dirty="0" smtClean="0"/>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38</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39</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a:t>
            </a:r>
            <a:r>
              <a:rPr lang="en-US" altLang="en-US" sz="2200" b="0" dirty="0" smtClean="0"/>
              <a:t>resolution </a:t>
            </a:r>
            <a:r>
              <a:rPr lang="en-US" altLang="en-US" sz="2200" b="0" dirty="0" smtClean="0"/>
              <a:t>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a:t>
            </a:r>
            <a:r>
              <a:rPr lang="en-US" altLang="en-US" sz="2200" b="0" dirty="0" smtClean="0"/>
              <a:t>out of the </a:t>
            </a:r>
            <a:r>
              <a:rPr lang="en-US" altLang="en-US" sz="2200" b="0" dirty="0" smtClean="0"/>
              <a:t>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40</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a:t>
            </a:r>
            <a:r>
              <a:rPr lang="en-US" dirty="0" smtClean="0"/>
              <a:t>40 </a:t>
            </a:r>
            <a:r>
              <a:rPr lang="en-US" dirty="0" smtClean="0"/>
              <a:t>of submission </a:t>
            </a:r>
            <a:r>
              <a:rPr lang="en-US" dirty="0" smtClean="0"/>
              <a:t>11-18/0596r04.</a:t>
            </a:r>
            <a:endParaRPr lang="en-US" dirty="0" smtClean="0"/>
          </a:p>
          <a:p>
            <a:endParaRPr lang="en-US" dirty="0" smtClean="0"/>
          </a:p>
          <a:p>
            <a:r>
              <a:rPr lang="en-US" dirty="0" smtClean="0"/>
              <a:t>Moved</a:t>
            </a:r>
            <a:r>
              <a:rPr lang="en-US" dirty="0" smtClean="0"/>
              <a:t>: </a:t>
            </a:r>
            <a:r>
              <a:rPr lang="en-US" b="0" dirty="0" smtClean="0"/>
              <a:t>Assaf Kasher</a:t>
            </a:r>
            <a:endParaRPr lang="en-US" b="0" dirty="0" smtClean="0"/>
          </a:p>
          <a:p>
            <a:r>
              <a:rPr lang="en-US" dirty="0" smtClean="0"/>
              <a:t>Second</a:t>
            </a:r>
            <a:r>
              <a:rPr lang="en-US" dirty="0" smtClean="0"/>
              <a:t>: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11-18-812</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11-18-812r1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a:t>
            </a:r>
            <a:r>
              <a:rPr lang="en-US" b="0" dirty="0"/>
              <a:t>Alecsander </a:t>
            </a:r>
            <a:r>
              <a:rPr lang="en-US" b="0" dirty="0" smtClean="0"/>
              <a:t>Eitan</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11-18-728</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11-18-728r1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Yongho Seok</a:t>
            </a:r>
            <a:endParaRPr lang="en-US" b="0" dirty="0"/>
          </a:p>
          <a:p>
            <a:r>
              <a:rPr lang="en-US" b="0" dirty="0" smtClean="0"/>
              <a:t>Second: Qinghua Li</a:t>
            </a:r>
          </a:p>
          <a:p>
            <a:r>
              <a:rPr lang="en-US" b="0" dirty="0" smtClean="0"/>
              <a:t>Results </a:t>
            </a:r>
            <a:r>
              <a:rPr lang="en-US" b="0" dirty="0"/>
              <a:t>(Y/N/A</a:t>
            </a:r>
            <a:r>
              <a:rPr lang="en-US" b="0" dirty="0" smtClean="0"/>
              <a:t>): 12/0/0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978133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11-18-925</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11-18-925r1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Qinghua Li</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1099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b="0" dirty="0" smtClean="0"/>
              <a:t>We </a:t>
            </a:r>
            <a:r>
              <a:rPr lang="en-US" b="0" dirty="0"/>
              <a:t>support using the ‘</a:t>
            </a:r>
            <a:r>
              <a:rPr lang="en-US" b="0" dirty="0" err="1"/>
              <a:t>HEz</a:t>
            </a:r>
            <a:r>
              <a:rPr lang="en-US" b="0" dirty="0"/>
              <a:t> Uplink Sounding for Passive Location’ Trigger Frame </a:t>
            </a:r>
            <a:r>
              <a:rPr lang="en-US" b="0" dirty="0" err="1"/>
              <a:t>SubType</a:t>
            </a:r>
            <a:r>
              <a:rPr lang="en-US" b="0" dirty="0"/>
              <a:t>, as depicted in slide </a:t>
            </a:r>
            <a:r>
              <a:rPr lang="en-US" b="0" dirty="0" smtClean="0"/>
              <a:t>3 of submission 11-18-928r0, </a:t>
            </a:r>
            <a:r>
              <a:rPr lang="en-US" b="0" dirty="0"/>
              <a:t>for </a:t>
            </a:r>
            <a:r>
              <a:rPr lang="en-US" b="0" dirty="0" smtClean="0"/>
              <a:t>UL sounding </a:t>
            </a:r>
            <a:r>
              <a:rPr lang="en-US" b="0" dirty="0"/>
              <a:t>trigger </a:t>
            </a:r>
            <a:r>
              <a:rPr lang="en-US" b="0" dirty="0" smtClean="0"/>
              <a:t>frame </a:t>
            </a:r>
            <a:r>
              <a:rPr lang="en-US" b="0" dirty="0"/>
              <a:t>in the </a:t>
            </a:r>
            <a:r>
              <a:rPr lang="en-US" b="0" dirty="0" err="1"/>
              <a:t>HEz</a:t>
            </a:r>
            <a:r>
              <a:rPr lang="en-US" b="0" dirty="0"/>
              <a:t> ranging sequence for passive location support.</a:t>
            </a:r>
          </a:p>
          <a:p>
            <a:pPr marL="0" indent="0">
              <a:buNone/>
            </a:pPr>
            <a:r>
              <a:rPr lang="en-US" dirty="0"/>
              <a:t> </a:t>
            </a:r>
          </a:p>
          <a:p>
            <a:pPr marL="0" indent="0">
              <a:buNone/>
            </a:pPr>
            <a:r>
              <a:rPr lang="en-US" dirty="0"/>
              <a:t>Y:  </a:t>
            </a:r>
            <a:r>
              <a:rPr lang="en-US" dirty="0" smtClean="0"/>
              <a:t>11</a:t>
            </a:r>
            <a:r>
              <a:rPr lang="en-US" dirty="0"/>
              <a:t>		N:	</a:t>
            </a:r>
            <a:r>
              <a:rPr lang="en-US" dirty="0" smtClean="0"/>
              <a:t>0</a:t>
            </a:r>
            <a:r>
              <a:rPr lang="en-US" dirty="0"/>
              <a:t>	</a:t>
            </a:r>
            <a:r>
              <a:rPr lang="en-US" dirty="0" smtClean="0"/>
              <a:t>	A</a:t>
            </a:r>
            <a:r>
              <a:rPr lang="en-US" dirty="0"/>
              <a:t>:  </a:t>
            </a:r>
            <a:r>
              <a:rPr lang="en-US" dirty="0" smtClean="0"/>
              <a:t>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06750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700808"/>
            <a:ext cx="7770813" cy="4393605"/>
          </a:xfrm>
        </p:spPr>
        <p:txBody>
          <a:bodyPr/>
          <a:lstStyle/>
          <a:p>
            <a:pPr marL="0" indent="0">
              <a:buNone/>
            </a:pPr>
            <a:r>
              <a:rPr lang="en-US" dirty="0" smtClean="0"/>
              <a:t>Motion</a:t>
            </a:r>
          </a:p>
          <a:p>
            <a:pPr marL="0" indent="0">
              <a:buNone/>
            </a:pPr>
            <a:r>
              <a:rPr lang="en-US" b="0" dirty="0"/>
              <a:t>Move to </a:t>
            </a:r>
            <a:r>
              <a:rPr lang="en-US" b="0" dirty="0" smtClean="0"/>
              <a:t>adopt the following SFD text to the SFD document and instruct the SFD editor to incorporate it under section 5 (Scalability aspects of the positioning protocol) and grant editorial license to the editor. </a:t>
            </a:r>
          </a:p>
          <a:p>
            <a:pPr marL="0" indent="0">
              <a:buNone/>
            </a:pPr>
            <a:r>
              <a:rPr lang="en-US" b="0" dirty="0" smtClean="0"/>
              <a:t>“The sub-type for the UL sounding TF in the Passive </a:t>
            </a:r>
            <a:r>
              <a:rPr lang="en-US" b="0" dirty="0" err="1" smtClean="0"/>
              <a:t>HEz</a:t>
            </a:r>
            <a:r>
              <a:rPr lang="en-US" b="0" dirty="0" smtClean="0"/>
              <a:t> sequence shall be ‘</a:t>
            </a:r>
            <a:r>
              <a:rPr lang="en-US" b="0" dirty="0" err="1" smtClean="0"/>
              <a:t>HEz</a:t>
            </a:r>
            <a:r>
              <a:rPr lang="en-US" b="0" dirty="0" smtClean="0"/>
              <a:t> </a:t>
            </a:r>
            <a:r>
              <a:rPr lang="en-US" b="0" dirty="0"/>
              <a:t>Uplink Sounding for Passive Location</a:t>
            </a:r>
            <a:r>
              <a:rPr lang="en-US" b="0" dirty="0" smtClean="0"/>
              <a:t>’, </a:t>
            </a:r>
            <a:r>
              <a:rPr lang="en-US" b="0" dirty="0"/>
              <a:t>as depicted in slide </a:t>
            </a:r>
            <a:r>
              <a:rPr lang="en-US" b="0" dirty="0" smtClean="0"/>
              <a:t>3 of submission 11-18-928r0.”</a:t>
            </a:r>
          </a:p>
          <a:p>
            <a:pPr marL="0" indent="0">
              <a:buNone/>
            </a:pPr>
            <a:r>
              <a:rPr lang="en-US" dirty="0" smtClean="0"/>
              <a:t>Move: </a:t>
            </a:r>
            <a:r>
              <a:rPr lang="en-US" b="0" dirty="0" smtClean="0"/>
              <a:t>Erik Lindskog</a:t>
            </a:r>
          </a:p>
          <a:p>
            <a:pPr marL="0" indent="0">
              <a:buNone/>
            </a:pPr>
            <a:r>
              <a:rPr lang="en-US" dirty="0" smtClean="0"/>
              <a:t>Second: </a:t>
            </a:r>
            <a:r>
              <a:rPr lang="en-US" b="0" dirty="0" smtClean="0"/>
              <a:t>Assaf Kasher</a:t>
            </a:r>
          </a:p>
          <a:p>
            <a:pPr marL="0" indent="0">
              <a:buNone/>
            </a:pPr>
            <a:r>
              <a:rPr lang="en-US" dirty="0" smtClean="0"/>
              <a:t>Results (Y/N/A): 10/0/1</a:t>
            </a:r>
          </a:p>
          <a:p>
            <a:pPr marL="0" indent="0">
              <a:buNone/>
            </a:pPr>
            <a:r>
              <a:rPr lang="en-US"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31046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14791168"/>
              </p:ext>
            </p:extLst>
          </p:nvPr>
        </p:nvGraphicFramePr>
        <p:xfrm>
          <a:off x="251519" y="1556792"/>
          <a:ext cx="8640960" cy="39723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Erik Lindskog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SFD text</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20min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p>
                  </a:txBody>
                  <a:tcPr marT="45712" marB="45712"/>
                </a:tc>
              </a:tr>
              <a:tr h="16763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20min moved to</a:t>
                      </a:r>
                      <a:r>
                        <a:rPr lang="en-US" sz="1600" baseline="0" dirty="0" smtClean="0"/>
                        <a:t> next slot.</a:t>
                      </a:r>
                      <a:endParaRPr lang="en-US" sz="1600"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 as time permits </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We </a:t>
            </a:r>
            <a:r>
              <a:rPr lang="en-US" dirty="0"/>
              <a:t>support having the UL NDP in </a:t>
            </a:r>
            <a:r>
              <a:rPr lang="en-US" dirty="0" err="1"/>
              <a:t>HEz</a:t>
            </a:r>
            <a:r>
              <a:rPr lang="en-US" dirty="0"/>
              <a:t> ranging for support of passive location to be of the type HE NDP PPDU.</a:t>
            </a:r>
          </a:p>
          <a:p>
            <a:pPr marL="0" indent="0">
              <a:buNone/>
            </a:pPr>
            <a:r>
              <a:rPr lang="en-US" dirty="0"/>
              <a:t> </a:t>
            </a:r>
            <a:r>
              <a:rPr lang="en-US" dirty="0" smtClean="0"/>
              <a:t>Results (Y/N/A): 8/0/3</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315798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484784"/>
            <a:ext cx="7770813" cy="4609629"/>
          </a:xfrm>
        </p:spPr>
        <p:txBody>
          <a:bodyPr/>
          <a:lstStyle/>
          <a:p>
            <a:pPr marL="0" indent="0">
              <a:buNone/>
            </a:pPr>
            <a:r>
              <a:rPr lang="en-US" b="0" dirty="0" smtClean="0"/>
              <a:t>Motion</a:t>
            </a:r>
          </a:p>
          <a:p>
            <a:pPr marL="0" indent="0">
              <a:buNone/>
            </a:pPr>
            <a:r>
              <a:rPr lang="en-US" b="0" dirty="0" smtClean="0"/>
              <a:t>Move </a:t>
            </a:r>
            <a:r>
              <a:rPr lang="en-US" b="0" dirty="0"/>
              <a:t>to adopt the following </a:t>
            </a:r>
            <a:r>
              <a:rPr lang="en-US" b="0" dirty="0" smtClean="0"/>
              <a:t>requirement </a:t>
            </a:r>
            <a:r>
              <a:rPr lang="en-US" b="0" dirty="0"/>
              <a:t>for Passive Location operation, instruct the SFD editor to incorporate it in the SFD </a:t>
            </a:r>
            <a:r>
              <a:rPr lang="en-US" b="0" dirty="0" smtClean="0"/>
              <a:t>under section 5 (</a:t>
            </a:r>
            <a:r>
              <a:rPr lang="en-US" b="0" dirty="0"/>
              <a:t>Scalability aspects of the positioning protocol) and grant editorial license to the editor. </a:t>
            </a:r>
          </a:p>
          <a:p>
            <a:pPr marL="0" indent="0">
              <a:buNone/>
            </a:pPr>
            <a:r>
              <a:rPr lang="en-US" b="0" dirty="0" smtClean="0"/>
              <a:t>The </a:t>
            </a:r>
            <a:r>
              <a:rPr lang="en-US" b="0" dirty="0"/>
              <a:t>UL NDP in </a:t>
            </a:r>
            <a:r>
              <a:rPr lang="en-US" b="0" dirty="0" err="1"/>
              <a:t>HEz</a:t>
            </a:r>
            <a:r>
              <a:rPr lang="en-US" b="0" dirty="0"/>
              <a:t> ranging for support of passive location shall be of the HE NDP PPDU type</a:t>
            </a:r>
            <a:r>
              <a:rPr lang="en-US" b="0" dirty="0" smtClean="0"/>
              <a:t>.</a:t>
            </a:r>
          </a:p>
          <a:p>
            <a:pPr marL="0" indent="0">
              <a:buNone/>
            </a:pPr>
            <a:endParaRPr lang="en-US" b="0" dirty="0"/>
          </a:p>
          <a:p>
            <a:pPr marL="0" indent="0">
              <a:buNone/>
            </a:pPr>
            <a:r>
              <a:rPr lang="en-US" b="0" dirty="0" smtClean="0"/>
              <a:t>Moved: Erik Lindskog</a:t>
            </a:r>
          </a:p>
          <a:p>
            <a:pPr marL="0" indent="0">
              <a:buNone/>
            </a:pPr>
            <a:r>
              <a:rPr lang="en-US" b="0" dirty="0" smtClean="0"/>
              <a:t>Second:  Yongho Seok</a:t>
            </a:r>
            <a:endParaRPr lang="en-US" b="0" dirty="0"/>
          </a:p>
          <a:p>
            <a:pPr marL="0" indent="0">
              <a:buNone/>
            </a:pPr>
            <a:r>
              <a:rPr lang="en-US" b="0" dirty="0" smtClean="0"/>
              <a:t>Results (Y/N/A): 8/0/1</a:t>
            </a:r>
          </a:p>
          <a:p>
            <a:pPr marL="0" indent="0">
              <a:buNone/>
            </a:pPr>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78032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556792"/>
            <a:ext cx="7770813" cy="4537621"/>
          </a:xfrm>
        </p:spPr>
        <p:txBody>
          <a:bodyPr/>
          <a:lstStyle/>
          <a:p>
            <a:pPr marL="0" indent="0">
              <a:buNone/>
            </a:pPr>
            <a:r>
              <a:rPr lang="en-US" dirty="0" err="1" smtClean="0"/>
              <a:t>Strawpoll</a:t>
            </a:r>
            <a:endParaRPr lang="en-US" dirty="0" smtClean="0"/>
          </a:p>
          <a:p>
            <a:pPr marL="0" indent="0">
              <a:buNone/>
            </a:pPr>
            <a:r>
              <a:rPr lang="en-US" b="0" dirty="0" smtClean="0"/>
              <a:t>We </a:t>
            </a:r>
            <a:r>
              <a:rPr lang="en-US" b="0" dirty="0"/>
              <a:t>agree that for Passive Location to have two broadcast frames for broadcasting of information such as LCI, MAC address tables and measurement results of the current round (N) or the last round (N-1):</a:t>
            </a:r>
          </a:p>
          <a:p>
            <a:pPr marL="0" indent="0">
              <a:buNone/>
            </a:pPr>
            <a:r>
              <a:rPr lang="en-US" b="0" dirty="0"/>
              <a:t>•	The first frame to contain information known early by the Responder, e.g. LCI info, MAC address tables and DL measurement results.</a:t>
            </a:r>
          </a:p>
          <a:p>
            <a:pPr marL="0" indent="0">
              <a:buNone/>
            </a:pPr>
            <a:r>
              <a:rPr lang="en-US" b="0" dirty="0"/>
              <a:t>•	The second frame to contain information available late in the opportunity, e.g. the UL measurement results</a:t>
            </a:r>
          </a:p>
          <a:p>
            <a:pPr marL="0" indent="0">
              <a:buNone/>
            </a:pPr>
            <a:r>
              <a:rPr lang="en-US" b="0" dirty="0"/>
              <a:t> </a:t>
            </a:r>
            <a:endParaRPr lang="en-US" b="0" dirty="0" smtClean="0"/>
          </a:p>
          <a:p>
            <a:pPr marL="0" indent="0">
              <a:buNone/>
            </a:pPr>
            <a:r>
              <a:rPr lang="en-US" b="0" dirty="0" smtClean="0"/>
              <a:t>Results (Y/N/A): 9/0/2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609287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11-18-928 - Motion</a:t>
            </a:r>
            <a:endParaRPr lang="en-US" dirty="0"/>
          </a:p>
        </p:txBody>
      </p:sp>
      <p:sp>
        <p:nvSpPr>
          <p:cNvPr id="3" name="Content Placeholder 2"/>
          <p:cNvSpPr>
            <a:spLocks noGrp="1"/>
          </p:cNvSpPr>
          <p:nvPr>
            <p:ph idx="1"/>
          </p:nvPr>
        </p:nvSpPr>
        <p:spPr>
          <a:xfrm>
            <a:off x="179512" y="1276130"/>
            <a:ext cx="8784976" cy="4818284"/>
          </a:xfrm>
        </p:spPr>
        <p:txBody>
          <a:bodyPr/>
          <a:lstStyle/>
          <a:p>
            <a:pPr marL="0" indent="0">
              <a:buNone/>
            </a:pPr>
            <a:r>
              <a:rPr lang="en-US" sz="1800" b="0" dirty="0" smtClean="0"/>
              <a:t>Move </a:t>
            </a:r>
            <a:r>
              <a:rPr lang="en-US" sz="1800" b="0" dirty="0"/>
              <a:t>to adopt the following </a:t>
            </a:r>
            <a:r>
              <a:rPr lang="en-US" sz="1800" b="0" dirty="0" smtClean="0"/>
              <a:t>requirements </a:t>
            </a:r>
            <a:r>
              <a:rPr lang="en-US" sz="1800" b="0" dirty="0"/>
              <a:t>for Passive Location operation, instruct the SFD editor to incorporate it in the SFD under section 5 (Scalability aspects of the positioning protocol) and grant editorial license to the </a:t>
            </a:r>
            <a:r>
              <a:rPr lang="en-US" sz="1800" b="0" dirty="0" smtClean="0"/>
              <a:t>editor:</a:t>
            </a:r>
          </a:p>
          <a:p>
            <a:pPr marL="0" indent="0">
              <a:buNone/>
            </a:pPr>
            <a:r>
              <a:rPr lang="en-US" sz="1800" b="0" dirty="0" smtClean="0"/>
              <a:t>“The Passive </a:t>
            </a:r>
            <a:r>
              <a:rPr lang="en-US" sz="1800" b="0" dirty="0"/>
              <a:t>Location </a:t>
            </a:r>
            <a:r>
              <a:rPr lang="en-US" sz="1800" b="0" dirty="0" err="1" smtClean="0"/>
              <a:t>HEz</a:t>
            </a:r>
            <a:r>
              <a:rPr lang="en-US" sz="1800" b="0" dirty="0" smtClean="0"/>
              <a:t> sequence shall have </a:t>
            </a:r>
            <a:r>
              <a:rPr lang="en-US" sz="1800" b="0" dirty="0"/>
              <a:t>two broadcast </a:t>
            </a:r>
            <a:r>
              <a:rPr lang="en-US" sz="1800" b="0" dirty="0" smtClean="0"/>
              <a:t>frames as depicted in the figure below for </a:t>
            </a:r>
            <a:r>
              <a:rPr lang="en-US" sz="1800" b="0" dirty="0"/>
              <a:t>broadcasting of information such as LCI, MAC address tables and measurement results of the current round (N) or the last round (N-1):</a:t>
            </a:r>
          </a:p>
          <a:p>
            <a:pPr marL="0" indent="0">
              <a:buNone/>
            </a:pPr>
            <a:r>
              <a:rPr lang="en-US" sz="1800" b="0" dirty="0"/>
              <a:t>•	The first frame to contain information known early by the Responder, e.g. LCI info, MAC address tables and DL measurement results.</a:t>
            </a:r>
          </a:p>
          <a:p>
            <a:pPr marL="0" indent="0">
              <a:buNone/>
            </a:pPr>
            <a:r>
              <a:rPr lang="en-US" sz="1800" b="0" dirty="0"/>
              <a:t>•	The second frame to contain information available late in the opportunity, e.g. the UL measurement </a:t>
            </a:r>
            <a:r>
              <a:rPr lang="en-US" sz="1800" b="0" dirty="0" smtClean="0"/>
              <a:t>results”</a:t>
            </a:r>
            <a:endParaRPr lang="en-US" sz="1800" b="0" dirty="0"/>
          </a:p>
          <a:p>
            <a:pPr marL="0" indent="0">
              <a:buNone/>
            </a:pPr>
            <a:endParaRPr lang="en-US" sz="1800" b="0" dirty="0" smtClean="0"/>
          </a:p>
          <a:p>
            <a:pPr marL="0" indent="0">
              <a:buNone/>
            </a:pPr>
            <a:endParaRPr lang="en-US" sz="1800" b="0" dirty="0" smtClean="0"/>
          </a:p>
          <a:p>
            <a:pPr marL="0" indent="0">
              <a:buNone/>
            </a:pPr>
            <a:r>
              <a:rPr lang="en-US" sz="1800" b="0" dirty="0" smtClean="0"/>
              <a:t>Moved: Ganesh </a:t>
            </a:r>
            <a:r>
              <a:rPr lang="en-US" sz="1800" b="0" dirty="0" err="1" smtClean="0"/>
              <a:t>Venkatesan</a:t>
            </a:r>
            <a:r>
              <a:rPr lang="en-US" sz="1800" b="0" dirty="0" smtClean="0"/>
              <a:t> </a:t>
            </a:r>
          </a:p>
          <a:p>
            <a:pPr marL="0" indent="0">
              <a:buNone/>
            </a:pPr>
            <a:r>
              <a:rPr lang="en-US" sz="1800" b="0" dirty="0" smtClean="0"/>
              <a:t>Second: Assaf Kasher</a:t>
            </a:r>
            <a:endParaRPr lang="en-US" sz="1800" b="0" dirty="0"/>
          </a:p>
          <a:p>
            <a:pPr marL="0" indent="0">
              <a:buNone/>
            </a:pPr>
            <a:r>
              <a:rPr lang="en-US" sz="1800" b="0" dirty="0" smtClean="0"/>
              <a:t>Results: (Y/N/A): 7/0/1</a:t>
            </a:r>
          </a:p>
          <a:p>
            <a:pPr marL="0" indent="0">
              <a:buNone/>
            </a:pPr>
            <a:r>
              <a:rPr lang="en-US" sz="1800" b="0" dirty="0" smtClean="0"/>
              <a:t>Motion passes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p:cNvPicPr>
            <a:picLocks noChangeAspect="1"/>
          </p:cNvPicPr>
          <p:nvPr/>
        </p:nvPicPr>
        <p:blipFill>
          <a:blip r:embed="rId2"/>
          <a:stretch>
            <a:fillRect/>
          </a:stretch>
        </p:blipFill>
        <p:spPr>
          <a:xfrm>
            <a:off x="4080606" y="4036417"/>
            <a:ext cx="4851462" cy="2500119"/>
          </a:xfrm>
          <a:prstGeom prst="rect">
            <a:avLst/>
          </a:prstGeom>
        </p:spPr>
      </p:pic>
    </p:spTree>
    <p:extLst>
      <p:ext uri="{BB962C8B-B14F-4D97-AF65-F5344CB8AC3E}">
        <p14:creationId xmlns:p14="http://schemas.microsoft.com/office/powerpoint/2010/main" val="2623203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685800" y="1348138"/>
            <a:ext cx="7770813" cy="4746276"/>
          </a:xfrm>
        </p:spPr>
        <p:txBody>
          <a:bodyPr/>
          <a:lstStyle/>
          <a:p>
            <a:pPr marL="0" indent="0">
              <a:buNone/>
              <a:defRPr/>
            </a:pPr>
            <a:r>
              <a:rPr lang="en-US" dirty="0" err="1" smtClean="0"/>
              <a:t>Strawpoll</a:t>
            </a:r>
            <a:endParaRPr lang="en-US" dirty="0" smtClean="0"/>
          </a:p>
          <a:p>
            <a:pPr marL="0" indent="0">
              <a:buNone/>
              <a:defRPr/>
            </a:pPr>
            <a:r>
              <a:rPr lang="en-US" b="0" dirty="0" smtClean="0"/>
              <a:t>Do </a:t>
            </a:r>
            <a:r>
              <a:rPr lang="en-US" b="0" dirty="0"/>
              <a:t>you support the following </a:t>
            </a:r>
            <a:r>
              <a:rPr lang="en-US" b="0" dirty="0" smtClean="0"/>
              <a:t>behavior:</a:t>
            </a:r>
            <a:endParaRPr lang="en-US" b="0" dirty="0"/>
          </a:p>
          <a:p>
            <a:pPr>
              <a:buFont typeface="Arial" panose="020B0604020202020204" pitchFamily="34" charset="0"/>
              <a:buChar char="•"/>
              <a:defRPr/>
            </a:pPr>
            <a:r>
              <a:rPr lang="en-US" b="0" dirty="0" smtClean="0"/>
              <a:t>An </a:t>
            </a:r>
            <a:r>
              <a:rPr lang="en-US" b="0" dirty="0"/>
              <a:t>RSTA advertises Availability Window information/schedule in advertisement Management </a:t>
            </a:r>
            <a:r>
              <a:rPr lang="en-US" b="0" dirty="0" smtClean="0"/>
              <a:t>frames.</a:t>
            </a:r>
          </a:p>
          <a:p>
            <a:pPr>
              <a:buFont typeface="Arial" panose="020B0604020202020204" pitchFamily="34" charset="0"/>
              <a:buChar char="•"/>
              <a:defRPr/>
            </a:pPr>
            <a:r>
              <a:rPr lang="en-US" b="0" dirty="0" smtClean="0"/>
              <a:t>The </a:t>
            </a:r>
            <a:r>
              <a:rPr lang="en-US" b="0" dirty="0"/>
              <a:t>advertisement includes an indication of whether the RSTA can accept proposals for an Availability Window schedule from the ISTA that is different from the advertised ones.</a:t>
            </a:r>
          </a:p>
          <a:p>
            <a:pPr marL="0" indent="0">
              <a:buFontTx/>
              <a:buNone/>
              <a:defRPr/>
            </a:pPr>
            <a:endParaRPr lang="en-US" dirty="0" smtClean="0"/>
          </a:p>
          <a:p>
            <a:pPr marL="0" indent="0">
              <a:buFontTx/>
              <a:buNone/>
              <a:defRPr/>
            </a:pPr>
            <a:r>
              <a:rPr lang="en-US" dirty="0" smtClean="0"/>
              <a:t>Results (Y/N/A): 7/0/2</a:t>
            </a:r>
            <a:endParaRPr lang="en-US" dirty="0"/>
          </a:p>
          <a:p>
            <a:pPr marL="0" indent="0">
              <a:buFontTx/>
              <a:buNone/>
              <a:defRP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638869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323528" y="1348138"/>
            <a:ext cx="8496944" cy="4746276"/>
          </a:xfrm>
        </p:spPr>
        <p:txBody>
          <a:bodyPr/>
          <a:lstStyle/>
          <a:p>
            <a:pPr marL="0" indent="0">
              <a:buNone/>
              <a:defRPr/>
            </a:pPr>
            <a:r>
              <a:rPr lang="en-US" sz="2200" dirty="0" smtClean="0"/>
              <a:t>Motion:</a:t>
            </a:r>
          </a:p>
          <a:p>
            <a:pPr marL="0" indent="0">
              <a:defRPr/>
            </a:pPr>
            <a:r>
              <a:rPr lang="en-US" sz="2200" b="0" dirty="0"/>
              <a:t>Move to adopt the following requirements for </a:t>
            </a:r>
            <a:r>
              <a:rPr lang="en-US" sz="2200" b="0" dirty="0" err="1" smtClean="0"/>
              <a:t>HEz</a:t>
            </a:r>
            <a:r>
              <a:rPr lang="en-US" sz="2200" b="0" dirty="0" smtClean="0"/>
              <a:t> Measurement exchanges, </a:t>
            </a:r>
            <a:r>
              <a:rPr lang="en-US" sz="2200" b="0" dirty="0"/>
              <a:t>instruct the SFD editor to incorporate it in the SFD under section </a:t>
            </a:r>
            <a:r>
              <a:rPr lang="en-US" sz="2200" b="0" dirty="0" smtClean="0"/>
              <a:t>3.2  (Protocol Description) </a:t>
            </a:r>
            <a:r>
              <a:rPr lang="en-US" sz="2200" b="0" dirty="0"/>
              <a:t>and grant editorial license to the editor</a:t>
            </a:r>
            <a:r>
              <a:rPr lang="en-US" sz="2200" b="0" dirty="0" smtClean="0"/>
              <a:t>:</a:t>
            </a:r>
          </a:p>
          <a:p>
            <a:pPr marL="0" indent="0">
              <a:defRPr/>
            </a:pPr>
            <a:r>
              <a:rPr lang="en-US" sz="2200" b="0" dirty="0" smtClean="0"/>
              <a:t>“An RSTA shall advertise Availability </a:t>
            </a:r>
            <a:r>
              <a:rPr lang="en-US" sz="2200" b="0" dirty="0"/>
              <a:t>Window </a:t>
            </a:r>
            <a:r>
              <a:rPr lang="en-US" sz="2200" b="0" dirty="0" smtClean="0"/>
              <a:t>schedule in </a:t>
            </a:r>
            <a:r>
              <a:rPr lang="en-US" sz="2200" b="0" dirty="0"/>
              <a:t>advertisement Management </a:t>
            </a:r>
            <a:r>
              <a:rPr lang="en-US" sz="2200" b="0" dirty="0" smtClean="0"/>
              <a:t>frames. The </a:t>
            </a:r>
            <a:r>
              <a:rPr lang="en-US" sz="2200" b="0" dirty="0"/>
              <a:t>advertisement includes an indication of whether the RSTA can accept proposals for an Availability Window schedule from the ISTA that is different from the advertised ones</a:t>
            </a:r>
            <a:r>
              <a:rPr lang="en-US" sz="2200" b="0" dirty="0" smtClean="0"/>
              <a:t>.”</a:t>
            </a:r>
          </a:p>
          <a:p>
            <a:pPr marL="0" indent="0">
              <a:buFontTx/>
              <a:buNone/>
              <a:defRPr/>
            </a:pPr>
            <a:r>
              <a:rPr lang="en-US" sz="2200" b="0" dirty="0" smtClean="0"/>
              <a:t>Moved: Ganesh </a:t>
            </a:r>
            <a:r>
              <a:rPr lang="en-US" sz="2200" b="0" dirty="0" err="1" smtClean="0"/>
              <a:t>Venkatesan</a:t>
            </a:r>
            <a:endParaRPr lang="en-US" sz="2200" b="0" dirty="0" smtClean="0"/>
          </a:p>
          <a:p>
            <a:pPr marL="0" indent="0">
              <a:buFontTx/>
              <a:buNone/>
              <a:defRPr/>
            </a:pPr>
            <a:r>
              <a:rPr lang="en-US" sz="2200" b="0" dirty="0" smtClean="0"/>
              <a:t>Second: Assaf Kasher</a:t>
            </a:r>
          </a:p>
          <a:p>
            <a:pPr marL="0" indent="0">
              <a:buFontTx/>
              <a:buNone/>
              <a:defRPr/>
            </a:pPr>
            <a:r>
              <a:rPr lang="en-US" sz="2200" b="0" dirty="0" smtClean="0"/>
              <a:t>Results (Y/N/A): 8/0/1 </a:t>
            </a:r>
          </a:p>
          <a:p>
            <a:pPr marL="0" indent="0">
              <a:buFontTx/>
              <a:buNone/>
              <a:defRPr/>
            </a:pPr>
            <a:r>
              <a:rPr lang="en-US" sz="2200" b="0" dirty="0" smtClean="0"/>
              <a:t>Motion passes</a:t>
            </a:r>
            <a:endParaRPr lang="en-US" sz="2200" b="0" dirty="0"/>
          </a:p>
          <a:p>
            <a:pPr marL="0" indent="0">
              <a:buFontTx/>
              <a:buNone/>
              <a:defRPr/>
            </a:pPr>
            <a:endParaRPr lang="en-US" sz="2200" dirty="0"/>
          </a:p>
          <a:p>
            <a:endParaRPr lang="en-US" sz="2200" dirty="0"/>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5345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412776"/>
            <a:ext cx="8784976" cy="4681637"/>
          </a:xfrm>
        </p:spPr>
        <p:txBody>
          <a:bodyPr/>
          <a:lstStyle/>
          <a:p>
            <a:r>
              <a:rPr lang="en-US" b="0" dirty="0" err="1" smtClean="0"/>
              <a:t>Strawpoll</a:t>
            </a:r>
            <a:endParaRPr lang="en-US" b="0" dirty="0" smtClean="0"/>
          </a:p>
          <a:p>
            <a:r>
              <a:rPr lang="en-US" b="0" dirty="0" smtClean="0"/>
              <a:t>Do </a:t>
            </a:r>
            <a:r>
              <a:rPr lang="en-US" b="0" dirty="0"/>
              <a:t>you support the following behavior:</a:t>
            </a:r>
          </a:p>
          <a:p>
            <a:pPr>
              <a:buFont typeface="Arial" panose="020B0604020202020204" pitchFamily="34" charset="0"/>
              <a:buChar char="•"/>
            </a:pPr>
            <a:r>
              <a:rPr lang="en-US" b="0" dirty="0" smtClean="0"/>
              <a:t>“In the IFTMR:</a:t>
            </a:r>
          </a:p>
          <a:p>
            <a:pPr lvl="1">
              <a:buFont typeface="Arial" panose="020B0604020202020204" pitchFamily="34" charset="0"/>
              <a:buChar char="•"/>
            </a:pPr>
            <a:r>
              <a:rPr lang="en-US" sz="2400" b="0" dirty="0" smtClean="0"/>
              <a:t>The </a:t>
            </a:r>
            <a:r>
              <a:rPr lang="en-US" sz="2400" b="0" dirty="0"/>
              <a:t>ISTA shall request an RSTA for an availability window schedule by specifying a subset of preferred Availability windows from the RSTA’s advertised Availability windows </a:t>
            </a:r>
            <a:r>
              <a:rPr lang="en-US" sz="2400" b="0" dirty="0" smtClean="0"/>
              <a:t>set.</a:t>
            </a:r>
            <a:endParaRPr lang="en-US" sz="2400" b="0" dirty="0"/>
          </a:p>
          <a:p>
            <a:pPr lvl="1">
              <a:buFont typeface="Arial" panose="020B0604020202020204" pitchFamily="34" charset="0"/>
              <a:buChar char="•"/>
            </a:pPr>
            <a:r>
              <a:rPr lang="en-US" sz="2400" b="0" dirty="0"/>
              <a:t>An ISTA may also indicate </a:t>
            </a:r>
            <a:r>
              <a:rPr lang="en-US" sz="2400" b="0" dirty="0" smtClean="0"/>
              <a:t>‘Any </a:t>
            </a:r>
            <a:r>
              <a:rPr lang="en-US" sz="2400" b="0" dirty="0"/>
              <a:t>Window </a:t>
            </a:r>
            <a:r>
              <a:rPr lang="en-US" sz="2400" b="0" dirty="0" smtClean="0"/>
              <a:t>Assignment Is Acceptable’.”</a:t>
            </a:r>
            <a:endParaRPr lang="en-US" sz="2400" b="0" dirty="0"/>
          </a:p>
          <a:p>
            <a:pPr marL="0" indent="0"/>
            <a:endParaRPr lang="en-US" b="0" dirty="0"/>
          </a:p>
          <a:p>
            <a:pPr marL="0" indent="0"/>
            <a:r>
              <a:rPr lang="en-US" b="0" dirty="0" smtClean="0"/>
              <a:t>Results (Y/N/A): 8/0/2</a:t>
            </a:r>
            <a:endParaRPr lang="en-US" b="0" dirty="0"/>
          </a:p>
          <a:p>
            <a:pPr>
              <a:buFont typeface="Arial" panose="020B0604020202020204" pitchFamily="34" charset="0"/>
              <a:buChar char="•"/>
            </a:pP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903892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268762"/>
            <a:ext cx="8784976" cy="4825652"/>
          </a:xfrm>
        </p:spPr>
        <p:txBody>
          <a:bodyPr/>
          <a:lstStyle/>
          <a:p>
            <a:r>
              <a:rPr lang="en-US" sz="2000" b="0" dirty="0" smtClean="0"/>
              <a:t>Motion</a:t>
            </a:r>
          </a:p>
          <a:p>
            <a:pPr marL="0" indent="0">
              <a:defRPr/>
            </a:pPr>
            <a:r>
              <a:rPr lang="en-US" sz="2000" b="0" dirty="0"/>
              <a:t>Move to adopt the following requirements for </a:t>
            </a:r>
            <a:r>
              <a:rPr lang="en-US" sz="2000" b="0" dirty="0" err="1"/>
              <a:t>HEz</a:t>
            </a:r>
            <a:r>
              <a:rPr lang="en-US" sz="2000" b="0" dirty="0"/>
              <a:t> Measurement </a:t>
            </a:r>
            <a:r>
              <a:rPr lang="en-US" sz="2000" b="0" dirty="0" smtClean="0"/>
              <a:t>exchange, </a:t>
            </a:r>
            <a:r>
              <a:rPr lang="en-US" sz="2000" b="0" dirty="0"/>
              <a:t>instruct the SFD editor to incorporate it in the SFD under section </a:t>
            </a:r>
            <a:r>
              <a:rPr lang="en-US" sz="2000" b="0" dirty="0" smtClean="0"/>
              <a:t>3.2.1 </a:t>
            </a:r>
            <a:r>
              <a:rPr lang="en-US" sz="2000" b="0" dirty="0"/>
              <a:t>(Protocol </a:t>
            </a:r>
            <a:r>
              <a:rPr lang="en-US" sz="2000" b="0" dirty="0" smtClean="0"/>
              <a:t>Negotiation) </a:t>
            </a:r>
            <a:r>
              <a:rPr lang="en-US" sz="2000" b="0" dirty="0"/>
              <a:t>and grant editorial license to the editor:</a:t>
            </a:r>
          </a:p>
          <a:p>
            <a:pPr marL="0" indent="0"/>
            <a:r>
              <a:rPr lang="en-US" sz="2000" b="0" dirty="0" smtClean="0"/>
              <a:t>“In the IFTMR:</a:t>
            </a:r>
          </a:p>
          <a:p>
            <a:pPr lvl="1">
              <a:buFont typeface="Arial" panose="020B0604020202020204" pitchFamily="34" charset="0"/>
              <a:buChar char="•"/>
            </a:pPr>
            <a:r>
              <a:rPr lang="en-US" b="0" dirty="0" smtClean="0"/>
              <a:t>The </a:t>
            </a:r>
            <a:r>
              <a:rPr lang="en-US" b="0" dirty="0"/>
              <a:t>ISTA shall request an RSTA for an availability window schedule by specifying a subset of preferred Availability windows from the RSTA’s advertised Availability windows </a:t>
            </a:r>
            <a:r>
              <a:rPr lang="en-US" b="0" dirty="0" smtClean="0"/>
              <a:t>set.</a:t>
            </a:r>
            <a:endParaRPr lang="en-US" b="0" dirty="0"/>
          </a:p>
          <a:p>
            <a:pPr lvl="1">
              <a:buFont typeface="Arial" panose="020B0604020202020204" pitchFamily="34" charset="0"/>
              <a:buChar char="•"/>
            </a:pPr>
            <a:r>
              <a:rPr lang="en-US" b="0" dirty="0"/>
              <a:t>An ISTA may also indicate </a:t>
            </a:r>
            <a:r>
              <a:rPr lang="en-US" b="0" dirty="0" smtClean="0"/>
              <a:t>‘Any </a:t>
            </a:r>
            <a:r>
              <a:rPr lang="en-US" b="0" dirty="0"/>
              <a:t>Window </a:t>
            </a:r>
            <a:r>
              <a:rPr lang="en-US" b="0" dirty="0" smtClean="0"/>
              <a:t>Assignment Is Acceptable’.”</a:t>
            </a:r>
          </a:p>
          <a:p>
            <a:pPr marL="457200" lvl="1" indent="0"/>
            <a:endParaRPr lang="en-US" b="0" dirty="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t>
            </a:r>
            <a:r>
              <a:rPr lang="en-US" sz="2000" b="0" dirty="0" err="1" smtClean="0"/>
              <a:t>Chitto</a:t>
            </a:r>
            <a:r>
              <a:rPr lang="en-US" sz="2000" b="0" dirty="0" smtClean="0"/>
              <a:t> Ghosh</a:t>
            </a:r>
          </a:p>
          <a:p>
            <a:pPr marL="0" indent="0"/>
            <a:r>
              <a:rPr lang="en-US" sz="2000" b="0" dirty="0" smtClean="0"/>
              <a:t>Results (Y/N/A): 8 / 0 / 0</a:t>
            </a:r>
          </a:p>
          <a:p>
            <a:pPr marL="0" indent="0"/>
            <a:r>
              <a:rPr lang="en-US" sz="2000" b="0" dirty="0" smtClean="0"/>
              <a:t>Motion passes</a:t>
            </a:r>
            <a:endParaRPr lang="en-US" sz="2000" b="0" dirty="0"/>
          </a:p>
          <a:p>
            <a:pPr>
              <a:buFont typeface="Arial" panose="020B0604020202020204" pitchFamily="34" charset="0"/>
              <a:buChar char="•"/>
            </a:pPr>
            <a:endParaRPr lang="en-US" sz="2000" b="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38634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61966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7/0/3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034517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sz="2000" b="0" dirty="0" smtClean="0"/>
              <a:t>Motion</a:t>
            </a:r>
          </a:p>
          <a:p>
            <a:r>
              <a:rPr lang="en-US" sz="2000" b="0" dirty="0"/>
              <a:t>Move to adopt the following requirements for </a:t>
            </a:r>
            <a:r>
              <a:rPr lang="en-US" sz="2000" b="0" dirty="0" err="1"/>
              <a:t>HEz</a:t>
            </a:r>
            <a:r>
              <a:rPr lang="en-US" sz="2000" b="0" dirty="0"/>
              <a:t> Measurement exchange, instruct the SFD editor to incorporate it in the SFD under section </a:t>
            </a:r>
            <a:r>
              <a:rPr lang="en-US" sz="2000" b="0" dirty="0" smtClean="0"/>
              <a:t>3.2.3 (</a:t>
            </a:r>
            <a:r>
              <a:rPr lang="en-US" sz="2000" b="0" dirty="0" err="1" smtClean="0"/>
              <a:t>HEz</a:t>
            </a:r>
            <a:r>
              <a:rPr lang="en-US" sz="2000" b="0" dirty="0" smtClean="0"/>
              <a:t> Measurement Exchange) </a:t>
            </a:r>
            <a:r>
              <a:rPr lang="en-US" sz="2000" b="0" dirty="0"/>
              <a:t>and grant editorial license to the editor:</a:t>
            </a:r>
          </a:p>
          <a:p>
            <a:endParaRPr lang="en-US" sz="2000" b="0" dirty="0" smtClean="0"/>
          </a:p>
          <a:p>
            <a:r>
              <a:rPr lang="en-US" sz="2000" b="0" dirty="0" smtClean="0"/>
              <a:t>“Associated and </a:t>
            </a:r>
            <a:r>
              <a:rPr lang="en-US" sz="2000" b="0" dirty="0"/>
              <a:t>unassociated STAs </a:t>
            </a:r>
            <a:r>
              <a:rPr lang="en-US" sz="2000" b="0" dirty="0" smtClean="0"/>
              <a:t>shall only </a:t>
            </a:r>
            <a:r>
              <a:rPr lang="en-US" sz="2000" b="0" dirty="0"/>
              <a:t>use BSS Color announced by AP for </a:t>
            </a:r>
            <a:r>
              <a:rPr lang="en-US" sz="2000" b="0" dirty="0" err="1"/>
              <a:t>HEz</a:t>
            </a:r>
            <a:r>
              <a:rPr lang="en-US" sz="2000" b="0" dirty="0"/>
              <a:t> </a:t>
            </a:r>
            <a:r>
              <a:rPr lang="en-US" sz="2000" b="0" dirty="0" smtClean="0"/>
              <a:t>measurement exchange.”</a:t>
            </a:r>
          </a:p>
          <a:p>
            <a:r>
              <a:rPr lang="en-US" sz="2000" b="0" dirty="0" smtClean="0"/>
              <a:t>Moved: Yongho Seok</a:t>
            </a:r>
          </a:p>
          <a:p>
            <a:r>
              <a:rPr lang="en-US" sz="2000" b="0" dirty="0" smtClean="0"/>
              <a:t>Second: Qinghua Li</a:t>
            </a:r>
          </a:p>
          <a:p>
            <a:r>
              <a:rPr lang="en-US" sz="2000" b="0" dirty="0" smtClean="0"/>
              <a:t>Results (Y/N/A): 6/0/3</a:t>
            </a:r>
          </a:p>
          <a:p>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73766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endParaRPr lang="en-US" altLang="en-US" sz="1600" b="0" dirty="0" smtClean="0"/>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99346545"/>
              </p:ext>
            </p:extLst>
          </p:nvPr>
        </p:nvGraphicFramePr>
        <p:xfrm>
          <a:off x="251519" y="1556792"/>
          <a:ext cx="8640960" cy="30579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r>
                        <a:rPr lang="en-US" sz="1600" strike="noStrike" dirty="0" smtClean="0"/>
                        <a:t>11-18-882</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Negotiation for </a:t>
                      </a:r>
                      <a:r>
                        <a:rPr lang="en-US" sz="1600" strike="noStrike" kern="1200" dirty="0" err="1" smtClean="0">
                          <a:solidFill>
                            <a:schemeClr val="dk1"/>
                          </a:solidFill>
                          <a:effectLst/>
                          <a:latin typeface="+mn-lt"/>
                          <a:ea typeface="+mn-ea"/>
                          <a:cs typeface="+mn-cs"/>
                        </a:rPr>
                        <a:t>HEz</a:t>
                      </a:r>
                      <a:r>
                        <a:rPr lang="en-US" sz="1600" strike="noStrike" kern="1200" dirty="0" smtClean="0">
                          <a:solidFill>
                            <a:schemeClr val="dk1"/>
                          </a:solidFill>
                          <a:effectLst/>
                          <a:latin typeface="+mn-lt"/>
                          <a:ea typeface="+mn-ea"/>
                          <a:cs typeface="+mn-cs"/>
                        </a:rPr>
                        <a:t> ranging for passive location support</a:t>
                      </a:r>
                      <a:endParaRPr lang="en-US" sz="1600" strike="noStrike" dirty="0"/>
                    </a:p>
                  </a:txBody>
                  <a:tcPr marT="45712" marB="45712"/>
                </a:tc>
                <a:tc>
                  <a:txBody>
                    <a:bodyPr/>
                    <a:lstStyle/>
                    <a:p>
                      <a:r>
                        <a:rPr lang="en-US" sz="1600" strike="noStrike" dirty="0" smtClean="0"/>
                        <a:t>SFD</a:t>
                      </a:r>
                      <a:r>
                        <a:rPr lang="en-US" sz="1600" strike="noStrike" baseline="0" dirty="0" smtClean="0"/>
                        <a:t> text</a:t>
                      </a:r>
                      <a:endParaRPr lang="en-US" sz="1600" strike="noStrike" dirty="0"/>
                    </a:p>
                  </a:txBody>
                  <a:tcPr marT="45712" marB="45712"/>
                </a:tc>
                <a:tc>
                  <a:txBody>
                    <a:bodyPr/>
                    <a:lstStyle/>
                    <a:p>
                      <a:r>
                        <a:rPr lang="en-US" sz="1600" strike="noStrike" dirty="0" smtClean="0"/>
                        <a:t>20min</a:t>
                      </a:r>
                      <a:endParaRPr lang="en-US" sz="1600" strike="noStrike"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40min</a:t>
                      </a:r>
                      <a:endParaRPr lang="en-US" sz="1600" dirty="0"/>
                    </a:p>
                  </a:txBody>
                  <a:tcPr marT="45712" marB="45712"/>
                </a:tc>
              </a:tr>
              <a:tr h="167632">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Submission 11-18-882</a:t>
            </a:r>
            <a:endParaRPr lang="en-US" dirty="0"/>
          </a:p>
        </p:txBody>
      </p:sp>
      <p:sp>
        <p:nvSpPr>
          <p:cNvPr id="3" name="Content Placeholder 2"/>
          <p:cNvSpPr>
            <a:spLocks noGrp="1"/>
          </p:cNvSpPr>
          <p:nvPr>
            <p:ph idx="1"/>
          </p:nvPr>
        </p:nvSpPr>
        <p:spPr>
          <a:xfrm>
            <a:off x="685800" y="1268760"/>
            <a:ext cx="7770813" cy="5112568"/>
          </a:xfrm>
        </p:spPr>
        <p:txBody>
          <a:bodyPr/>
          <a:lstStyle/>
          <a:p>
            <a:r>
              <a:rPr lang="en-US" sz="2000" dirty="0" err="1" smtClean="0"/>
              <a:t>Strawpoll</a:t>
            </a:r>
            <a:endParaRPr lang="en-US" sz="2000" dirty="0" smtClean="0"/>
          </a:p>
          <a:p>
            <a:r>
              <a:rPr lang="en-US" sz="2000" b="0" dirty="0" smtClean="0"/>
              <a:t>We </a:t>
            </a:r>
            <a:r>
              <a:rPr lang="en-US" sz="2000" b="0" dirty="0"/>
              <a:t>support the following:</a:t>
            </a:r>
          </a:p>
          <a:p>
            <a:pPr>
              <a:buFont typeface="Arial" panose="020B0604020202020204" pitchFamily="34" charset="0"/>
              <a:buChar char="•"/>
            </a:pPr>
            <a:r>
              <a:rPr lang="en-US" sz="2000" b="0" dirty="0" smtClean="0"/>
              <a:t>Add </a:t>
            </a:r>
            <a:r>
              <a:rPr lang="en-US" sz="2000" b="0" dirty="0"/>
              <a:t>a bit to </a:t>
            </a:r>
            <a:r>
              <a:rPr lang="en-US" sz="2000" b="0" dirty="0" err="1"/>
              <a:t>HEz</a:t>
            </a:r>
            <a:r>
              <a:rPr lang="en-US" sz="2000" b="0" dirty="0"/>
              <a:t> ranging negotiation parameters in the in IFTM/IFTMR, to indicate request/grant to participate in an </a:t>
            </a:r>
            <a:r>
              <a:rPr lang="en-US" sz="2000" b="0" dirty="0" err="1"/>
              <a:t>HEz</a:t>
            </a:r>
            <a:r>
              <a:rPr lang="en-US" sz="2000" b="0" dirty="0"/>
              <a:t> ranging opportunity for passive location </a:t>
            </a:r>
            <a:r>
              <a:rPr lang="en-US" sz="2000" b="0" dirty="0" smtClean="0"/>
              <a:t>support:</a:t>
            </a:r>
            <a:endParaRPr lang="en-US" sz="2000" b="0" dirty="0"/>
          </a:p>
          <a:p>
            <a:pPr lvl="1">
              <a:buFont typeface="Arial" panose="020B0604020202020204" pitchFamily="34" charset="0"/>
              <a:buChar char="•"/>
            </a:pPr>
            <a:r>
              <a:rPr lang="en-US" sz="1600" b="0" dirty="0"/>
              <a:t>The bit shall be present in the request from an ASTA, taking on the role of ISTA, as well as in the RSTA response. </a:t>
            </a:r>
          </a:p>
          <a:p>
            <a:pPr>
              <a:buFont typeface="Arial" panose="020B0604020202020204" pitchFamily="34" charset="0"/>
              <a:buChar char="•"/>
            </a:pPr>
            <a:r>
              <a:rPr lang="en-US" sz="2000" b="0" dirty="0"/>
              <a:t>A request for </a:t>
            </a:r>
            <a:r>
              <a:rPr lang="en-US" sz="2000" b="0" dirty="0" err="1"/>
              <a:t>HEz</a:t>
            </a:r>
            <a:r>
              <a:rPr lang="en-US" sz="2000" b="0" dirty="0"/>
              <a:t> Ranging for passive location support can be made by the </a:t>
            </a:r>
            <a:r>
              <a:rPr lang="en-US" sz="2000" b="0" dirty="0" smtClean="0"/>
              <a:t>ASTA/ISTA </a:t>
            </a:r>
            <a:r>
              <a:rPr lang="en-US" sz="2000" b="0" dirty="0"/>
              <a:t>if the RSTA has indicated capability </a:t>
            </a:r>
            <a:r>
              <a:rPr lang="en-US" sz="2000" b="0" dirty="0" smtClean="0"/>
              <a:t>of supporting </a:t>
            </a:r>
            <a:r>
              <a:rPr lang="en-US" sz="2000" b="0" dirty="0" err="1" smtClean="0"/>
              <a:t>HEz</a:t>
            </a:r>
            <a:r>
              <a:rPr lang="en-US" sz="2000" b="0" dirty="0" smtClean="0"/>
              <a:t> Ranging for passive Location. </a:t>
            </a:r>
            <a:endParaRPr lang="en-US" sz="2000" b="0" dirty="0"/>
          </a:p>
          <a:p>
            <a:pPr lvl="1">
              <a:buFont typeface="Arial" panose="020B0604020202020204" pitchFamily="34" charset="0"/>
              <a:buChar char="•"/>
            </a:pPr>
            <a:r>
              <a:rPr lang="en-US" sz="1600" b="0" dirty="0"/>
              <a:t>The capability shall be indicated in the Extended Capabilities element of the RSTA. </a:t>
            </a:r>
            <a:endParaRPr lang="en-US" sz="1600" b="0" dirty="0" smtClean="0"/>
          </a:p>
          <a:p>
            <a:pPr>
              <a:buFont typeface="Arial" panose="020B0604020202020204" pitchFamily="34" charset="0"/>
              <a:buChar char="•"/>
            </a:pPr>
            <a:endParaRPr lang="en-US" sz="2000" b="0" dirty="0"/>
          </a:p>
          <a:p>
            <a:r>
              <a:rPr lang="en-US" sz="2000" b="0" dirty="0" smtClean="0"/>
              <a:t>Results (Y/N/A): 8/0/2</a:t>
            </a:r>
            <a:endParaRPr lang="en-US" sz="2000" b="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47220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Submission 11-18-882</a:t>
            </a:r>
            <a:endParaRPr lang="en-US" dirty="0"/>
          </a:p>
        </p:txBody>
      </p:sp>
      <p:sp>
        <p:nvSpPr>
          <p:cNvPr id="3" name="Content Placeholder 2"/>
          <p:cNvSpPr>
            <a:spLocks noGrp="1"/>
          </p:cNvSpPr>
          <p:nvPr>
            <p:ph idx="1"/>
          </p:nvPr>
        </p:nvSpPr>
        <p:spPr>
          <a:xfrm>
            <a:off x="685800" y="1268760"/>
            <a:ext cx="7770813" cy="5112568"/>
          </a:xfrm>
        </p:spPr>
        <p:txBody>
          <a:bodyPr/>
          <a:lstStyle/>
          <a:p>
            <a:r>
              <a:rPr lang="en-US" sz="2000" dirty="0" smtClean="0"/>
              <a:t>Motion</a:t>
            </a:r>
          </a:p>
          <a:p>
            <a:pPr marL="0" indent="0"/>
            <a:r>
              <a:rPr lang="en-US" sz="1800" b="0" dirty="0"/>
              <a:t>Move to adopt the following requirements for Passive Location operation, instruct the SFD editor to incorporate it in the SFD under Section </a:t>
            </a:r>
            <a:r>
              <a:rPr lang="en-US" sz="1800" b="0" dirty="0" smtClean="0"/>
              <a:t>5 (Scalability Aspects of Positioning Protocol) </a:t>
            </a:r>
            <a:r>
              <a:rPr lang="en-US" sz="1800" b="0" dirty="0"/>
              <a:t>and empower the editor to perform editorial changes: </a:t>
            </a:r>
            <a:endParaRPr lang="en-US" sz="2000" b="0" dirty="0"/>
          </a:p>
          <a:p>
            <a:pPr>
              <a:buFont typeface="Arial" panose="020B0604020202020204" pitchFamily="34" charset="0"/>
              <a:buChar char="•"/>
            </a:pPr>
            <a:r>
              <a:rPr lang="en-US" sz="2000" b="0" dirty="0" smtClean="0"/>
              <a:t>Add </a:t>
            </a:r>
            <a:r>
              <a:rPr lang="en-US" sz="2000" b="0" dirty="0"/>
              <a:t>a bit to </a:t>
            </a:r>
            <a:r>
              <a:rPr lang="en-US" sz="2000" b="0" dirty="0" err="1"/>
              <a:t>HEz</a:t>
            </a:r>
            <a:r>
              <a:rPr lang="en-US" sz="2000" b="0" dirty="0"/>
              <a:t> ranging negotiation parameters in the </a:t>
            </a:r>
            <a:r>
              <a:rPr lang="en-US" sz="2000" b="0" dirty="0" smtClean="0"/>
              <a:t>IFTM and IFTMR</a:t>
            </a:r>
            <a:r>
              <a:rPr lang="en-US" sz="2000" b="0" dirty="0"/>
              <a:t>, to indicate request/grant to participate in an </a:t>
            </a:r>
            <a:r>
              <a:rPr lang="en-US" sz="2000" b="0" dirty="0" err="1"/>
              <a:t>HEz</a:t>
            </a:r>
            <a:r>
              <a:rPr lang="en-US" sz="2000" b="0" dirty="0"/>
              <a:t> ranging opportunity for passive </a:t>
            </a:r>
            <a:r>
              <a:rPr lang="en-US" sz="2000" b="0" dirty="0" smtClean="0"/>
              <a:t>location:</a:t>
            </a:r>
            <a:endParaRPr lang="en-US" sz="2000" b="0" dirty="0"/>
          </a:p>
          <a:p>
            <a:pPr lvl="1">
              <a:buFont typeface="Arial" panose="020B0604020202020204" pitchFamily="34" charset="0"/>
              <a:buChar char="•"/>
            </a:pPr>
            <a:r>
              <a:rPr lang="en-US" sz="1600" b="0" dirty="0"/>
              <a:t>The bit shall be present in the request from an ASTA, taking on the role of ISTA, as well as in the RSTA response. </a:t>
            </a:r>
          </a:p>
          <a:p>
            <a:pPr>
              <a:buFont typeface="Arial" panose="020B0604020202020204" pitchFamily="34" charset="0"/>
              <a:buChar char="•"/>
            </a:pPr>
            <a:r>
              <a:rPr lang="en-US" sz="2000" b="0" dirty="0"/>
              <a:t>A request for </a:t>
            </a:r>
            <a:r>
              <a:rPr lang="en-US" sz="2000" b="0" dirty="0" err="1"/>
              <a:t>HEz</a:t>
            </a:r>
            <a:r>
              <a:rPr lang="en-US" sz="2000" b="0" dirty="0"/>
              <a:t> Ranging </a:t>
            </a:r>
            <a:r>
              <a:rPr lang="en-US" sz="2000" b="0" dirty="0" smtClean="0"/>
              <a:t>session for </a:t>
            </a:r>
            <a:r>
              <a:rPr lang="en-US" sz="2000" b="0" dirty="0"/>
              <a:t>passive </a:t>
            </a:r>
            <a:r>
              <a:rPr lang="en-US" sz="2000" b="0" dirty="0" smtClean="0"/>
              <a:t>location can </a:t>
            </a:r>
            <a:r>
              <a:rPr lang="en-US" sz="2000" b="0" dirty="0"/>
              <a:t>be made by the </a:t>
            </a:r>
            <a:r>
              <a:rPr lang="en-US" sz="2000" b="0" dirty="0" smtClean="0"/>
              <a:t>ASTA or ISTA </a:t>
            </a:r>
            <a:r>
              <a:rPr lang="en-US" sz="2000" b="0" dirty="0"/>
              <a:t>if the RSTA has indicated capability </a:t>
            </a:r>
            <a:r>
              <a:rPr lang="en-US" sz="2000" b="0" dirty="0" smtClean="0"/>
              <a:t>of supporting </a:t>
            </a:r>
            <a:r>
              <a:rPr lang="en-US" sz="2000" b="0" dirty="0" err="1" smtClean="0"/>
              <a:t>HEz</a:t>
            </a:r>
            <a:r>
              <a:rPr lang="en-US" sz="2000" b="0" dirty="0" smtClean="0"/>
              <a:t> Ranging for passive Location. </a:t>
            </a:r>
            <a:endParaRPr lang="en-US" sz="2000" b="0" dirty="0"/>
          </a:p>
          <a:p>
            <a:pPr lvl="1">
              <a:buFont typeface="Arial" panose="020B0604020202020204" pitchFamily="34" charset="0"/>
              <a:buChar char="•"/>
            </a:pPr>
            <a:r>
              <a:rPr lang="en-US" sz="1600" b="0" dirty="0"/>
              <a:t>The capability shall be indicated in the Extended Capabilities element of the RSTA. </a:t>
            </a:r>
            <a:endParaRPr lang="en-US" sz="1600" b="0" dirty="0" smtClean="0"/>
          </a:p>
          <a:p>
            <a:pPr marL="0" indent="0"/>
            <a:r>
              <a:rPr lang="en-US" sz="2000" b="0" dirty="0" smtClean="0"/>
              <a:t>Moved:	Ganesh </a:t>
            </a:r>
            <a:r>
              <a:rPr lang="en-US" sz="2000" b="0" dirty="0" err="1" smtClean="0"/>
              <a:t>Venkatesan</a:t>
            </a:r>
            <a:r>
              <a:rPr lang="en-US" sz="2000" b="0" dirty="0" smtClean="0"/>
              <a:t> 		Second: Assaf Kasher</a:t>
            </a:r>
          </a:p>
          <a:p>
            <a:pPr marL="0" indent="0"/>
            <a:r>
              <a:rPr lang="en-US" sz="2000" b="0" dirty="0" smtClean="0"/>
              <a:t>Results (Y/N/A): 10/0/0 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725782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685800" y="1268762"/>
            <a:ext cx="7770813" cy="4825652"/>
          </a:xfrm>
        </p:spPr>
        <p:txBody>
          <a:bodyPr/>
          <a:lstStyle/>
          <a:p>
            <a:r>
              <a:rPr lang="en-US" dirty="0" err="1" smtClean="0"/>
              <a:t>Strawpoll</a:t>
            </a:r>
            <a:endParaRPr lang="en-US" dirty="0" smtClean="0"/>
          </a:p>
          <a:p>
            <a:r>
              <a:rPr lang="en-US" b="0" dirty="0" smtClean="0"/>
              <a:t>Do </a:t>
            </a:r>
            <a:r>
              <a:rPr lang="en-US" b="0" dirty="0"/>
              <a:t>you agree to add the following to the SFD:</a:t>
            </a:r>
          </a:p>
          <a:p>
            <a:r>
              <a:rPr lang="en-US" b="0" dirty="0"/>
              <a:t>“In the </a:t>
            </a:r>
            <a:r>
              <a:rPr lang="en-US" b="0" dirty="0" err="1"/>
              <a:t>DMGz</a:t>
            </a:r>
            <a:r>
              <a:rPr lang="en-US" b="0" dirty="0"/>
              <a:t>/</a:t>
            </a:r>
            <a:r>
              <a:rPr lang="en-US" b="0" dirty="0" err="1"/>
              <a:t>EDMGz</a:t>
            </a:r>
            <a:r>
              <a:rPr lang="en-US" b="0" dirty="0"/>
              <a:t> direction measurement protocol,  to enable Initiator to Responder AOD measurement feedback, a Best AWV ID field (11bit) will be added to the Direction Measurement result </a:t>
            </a:r>
            <a:r>
              <a:rPr lang="en-US" b="0" dirty="0" smtClean="0"/>
              <a:t>element, as depicted in </a:t>
            </a:r>
            <a:r>
              <a:rPr lang="en-US" b="0" dirty="0"/>
              <a:t>slide </a:t>
            </a:r>
            <a:r>
              <a:rPr lang="en-US" b="0" dirty="0" smtClean="0"/>
              <a:t>5 of submission 11-18-552r1. </a:t>
            </a:r>
            <a:r>
              <a:rPr lang="en-US" b="0" dirty="0"/>
              <a:t>The Best AWV ID will be sent in the first FTM frame sent from the responder to the initiator after the transmission of the AOD TRN field”</a:t>
            </a:r>
          </a:p>
          <a:p>
            <a:r>
              <a:rPr lang="en-US" b="0" dirty="0" smtClean="0"/>
              <a:t>Results (Y/N/A):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849932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467544" y="1268762"/>
            <a:ext cx="8424936" cy="4825652"/>
          </a:xfrm>
        </p:spPr>
        <p:txBody>
          <a:bodyPr/>
          <a:lstStyle/>
          <a:p>
            <a:r>
              <a:rPr lang="en-US" dirty="0" smtClean="0"/>
              <a:t>Motion</a:t>
            </a:r>
          </a:p>
          <a:p>
            <a:pPr marL="0" indent="0"/>
            <a:r>
              <a:rPr lang="en-US" sz="2000" b="0" dirty="0"/>
              <a:t>Move to adopt the following requirements for </a:t>
            </a:r>
            <a:r>
              <a:rPr lang="en-US" sz="2000" b="0" dirty="0" smtClean="0"/>
              <a:t>60Ghz </a:t>
            </a:r>
            <a:r>
              <a:rPr lang="en-US" sz="2000" b="0" dirty="0" err="1" smtClean="0"/>
              <a:t>AoD</a:t>
            </a:r>
            <a:r>
              <a:rPr lang="en-US" sz="2000" b="0" dirty="0" smtClean="0"/>
              <a:t> messaging, </a:t>
            </a:r>
            <a:r>
              <a:rPr lang="en-US" sz="2000" b="0" dirty="0"/>
              <a:t>instruct the SFD editor to incorporate it in the SFD under </a:t>
            </a:r>
            <a:r>
              <a:rPr lang="en-US" sz="2000" b="0" dirty="0" smtClean="0"/>
              <a:t>Section 4.2 (Directional Measurement) and </a:t>
            </a:r>
            <a:r>
              <a:rPr lang="en-US" sz="2000" b="0" dirty="0"/>
              <a:t>empower the editor to perform editorial changes: </a:t>
            </a:r>
            <a:endParaRPr lang="en-US" b="0" dirty="0"/>
          </a:p>
          <a:p>
            <a:r>
              <a:rPr lang="en-US" sz="2000" b="0" dirty="0" smtClean="0"/>
              <a:t>“</a:t>
            </a:r>
            <a:r>
              <a:rPr lang="en-US" sz="2000" b="0" dirty="0"/>
              <a:t>In the </a:t>
            </a:r>
            <a:r>
              <a:rPr lang="en-US" sz="2000" b="0" dirty="0" err="1"/>
              <a:t>DMGz</a:t>
            </a:r>
            <a:r>
              <a:rPr lang="en-US" sz="2000" b="0" dirty="0"/>
              <a:t>/</a:t>
            </a:r>
            <a:r>
              <a:rPr lang="en-US" sz="2000" b="0" dirty="0" err="1"/>
              <a:t>EDMGz</a:t>
            </a:r>
            <a:r>
              <a:rPr lang="en-US" sz="2000" b="0" dirty="0"/>
              <a:t> direction measurement protocol,  to enable Initiator to Responder AOD measurement feedback, a Best AWV ID field (11bit) </a:t>
            </a:r>
            <a:r>
              <a:rPr lang="en-US" sz="2000" b="0" dirty="0" smtClean="0"/>
              <a:t>shall be </a:t>
            </a:r>
            <a:r>
              <a:rPr lang="en-US" sz="2000" b="0" dirty="0"/>
              <a:t>added to the Direction Measurement result </a:t>
            </a:r>
            <a:r>
              <a:rPr lang="en-US" sz="2000" b="0" dirty="0" smtClean="0"/>
              <a:t>element, as depicted in </a:t>
            </a:r>
            <a:r>
              <a:rPr lang="en-US" sz="2000" b="0" dirty="0"/>
              <a:t>slide </a:t>
            </a:r>
            <a:r>
              <a:rPr lang="en-US" sz="2000" b="0" dirty="0" smtClean="0"/>
              <a:t>5 of submission 11-18-552r1. </a:t>
            </a:r>
            <a:r>
              <a:rPr lang="en-US" sz="2000" b="0" dirty="0"/>
              <a:t>The Best AWV ID </a:t>
            </a:r>
            <a:r>
              <a:rPr lang="en-US" sz="2000" b="0" dirty="0" smtClean="0"/>
              <a:t>shall be included in </a:t>
            </a:r>
            <a:r>
              <a:rPr lang="en-US" sz="2000" b="0" dirty="0"/>
              <a:t>the first FTM frame </a:t>
            </a:r>
            <a:r>
              <a:rPr lang="en-US" sz="2000" b="0" dirty="0" smtClean="0"/>
              <a:t>within a burst from </a:t>
            </a:r>
            <a:r>
              <a:rPr lang="en-US" sz="2000" b="0" dirty="0"/>
              <a:t>the responder to the initiator after the transmission of the AOD TRN field”</a:t>
            </a:r>
          </a:p>
          <a:p>
            <a:endParaRPr lang="en-US" sz="700" b="0" dirty="0" smtClean="0"/>
          </a:p>
          <a:p>
            <a:r>
              <a:rPr lang="en-US" sz="2000" b="0" dirty="0" smtClean="0"/>
              <a:t>Moved: Assaf Kasher </a:t>
            </a:r>
          </a:p>
          <a:p>
            <a:r>
              <a:rPr lang="en-US" sz="2000" b="0" dirty="0" smtClean="0"/>
              <a:t>Second: Erik Lindskog</a:t>
            </a:r>
          </a:p>
          <a:p>
            <a:r>
              <a:rPr lang="en-US" sz="2000" b="0" dirty="0" smtClean="0"/>
              <a:t>Results (Y/N/A): 8/0/0 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43292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685800" y="1268762"/>
            <a:ext cx="7770813" cy="4825652"/>
          </a:xfrm>
        </p:spPr>
        <p:txBody>
          <a:bodyPr/>
          <a:lstStyle/>
          <a:p>
            <a:r>
              <a:rPr lang="en-US" b="0" dirty="0" err="1" smtClean="0"/>
              <a:t>Strawpoll</a:t>
            </a:r>
            <a:endParaRPr lang="en-US" b="0" dirty="0" smtClean="0"/>
          </a:p>
          <a:p>
            <a:r>
              <a:rPr lang="en-US" b="0" dirty="0" smtClean="0"/>
              <a:t>Do </a:t>
            </a:r>
            <a:r>
              <a:rPr lang="en-US" b="0" dirty="0"/>
              <a:t>you agree to add the following text to the SFD:</a:t>
            </a:r>
          </a:p>
          <a:p>
            <a:r>
              <a:rPr lang="en-US" b="0" dirty="0"/>
              <a:t>“In the </a:t>
            </a:r>
            <a:r>
              <a:rPr lang="en-US" b="0" dirty="0" err="1"/>
              <a:t>DMGz</a:t>
            </a:r>
            <a:r>
              <a:rPr lang="en-US" b="0" dirty="0"/>
              <a:t>/</a:t>
            </a:r>
            <a:r>
              <a:rPr lang="en-US" b="0" dirty="0" err="1"/>
              <a:t>EDMGz</a:t>
            </a:r>
            <a:r>
              <a:rPr lang="en-US" b="0" dirty="0"/>
              <a:t> direction measurement protocol,  to enable Responder to Initiator AOD feedback, Two new elements will be defined as in slide 6</a:t>
            </a:r>
            <a:r>
              <a:rPr lang="en-US" b="0" dirty="0" smtClean="0"/>
              <a:t> of submission 11-18-552r1.  </a:t>
            </a:r>
            <a:r>
              <a:rPr lang="en-US" b="0" dirty="0"/>
              <a:t>The exchange of these </a:t>
            </a:r>
            <a:r>
              <a:rPr lang="en-US" b="0" dirty="0" smtClean="0"/>
              <a:t>elements, </a:t>
            </a:r>
            <a:r>
              <a:rPr lang="en-US" b="0" dirty="0"/>
              <a:t>as part of FTM frames </a:t>
            </a:r>
            <a:r>
              <a:rPr lang="en-US" b="0" dirty="0" smtClean="0"/>
              <a:t>shall occur </a:t>
            </a:r>
            <a:r>
              <a:rPr lang="en-US" b="0" dirty="0"/>
              <a:t>after the end of the FTM burst.  The multiple Best AWV ID element </a:t>
            </a:r>
            <a:r>
              <a:rPr lang="en-US" b="0" dirty="0" smtClean="0"/>
              <a:t>shall be </a:t>
            </a:r>
            <a:r>
              <a:rPr lang="en-US" b="0" dirty="0"/>
              <a:t>sent by the initiator to the responder.  The responder </a:t>
            </a:r>
            <a:r>
              <a:rPr lang="en-US" b="0" dirty="0" smtClean="0"/>
              <a:t>shall then </a:t>
            </a:r>
            <a:r>
              <a:rPr lang="en-US" b="0" dirty="0"/>
              <a:t>send (allowing time for performing the calculation) the multiple AOD feedback element to the initiator.”</a:t>
            </a:r>
          </a:p>
          <a:p>
            <a:endParaRPr lang="en-US" b="0" dirty="0"/>
          </a:p>
          <a:p>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45695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107504" y="1196752"/>
            <a:ext cx="8784976" cy="4897662"/>
          </a:xfrm>
        </p:spPr>
        <p:txBody>
          <a:bodyPr/>
          <a:lstStyle/>
          <a:p>
            <a:r>
              <a:rPr lang="en-US" sz="1800" b="0" dirty="0" smtClean="0"/>
              <a:t>Motion </a:t>
            </a:r>
          </a:p>
          <a:p>
            <a:pPr marL="0" indent="0"/>
            <a:r>
              <a:rPr lang="en-US" sz="1800" b="0" dirty="0"/>
              <a:t>Move to adopt the following requirements for 60Ghz </a:t>
            </a:r>
            <a:r>
              <a:rPr lang="en-US" sz="1800" b="0" dirty="0" err="1"/>
              <a:t>AoD</a:t>
            </a:r>
            <a:r>
              <a:rPr lang="en-US" sz="1800" b="0" dirty="0"/>
              <a:t> messaging, instruct the SFD editor to incorporate it in the SFD under Section 4.2 (Directional Measurement) and empower the editor to perform editorial changes: </a:t>
            </a:r>
          </a:p>
          <a:p>
            <a:r>
              <a:rPr lang="en-US" sz="1800" b="0" dirty="0" smtClean="0"/>
              <a:t>“</a:t>
            </a:r>
            <a:r>
              <a:rPr lang="en-US" sz="1800" b="0" dirty="0"/>
              <a:t>In the </a:t>
            </a:r>
            <a:r>
              <a:rPr lang="en-US" sz="1800" b="0" dirty="0" err="1"/>
              <a:t>DMGz</a:t>
            </a:r>
            <a:r>
              <a:rPr lang="en-US" sz="1800" b="0" dirty="0"/>
              <a:t>/</a:t>
            </a:r>
            <a:r>
              <a:rPr lang="en-US" sz="1800" b="0" dirty="0" err="1"/>
              <a:t>EDMGz</a:t>
            </a:r>
            <a:r>
              <a:rPr lang="en-US" sz="1800" b="0" dirty="0"/>
              <a:t> direction measurement protocol,  to enable </a:t>
            </a:r>
            <a:r>
              <a:rPr lang="en-US" sz="1800" b="0" dirty="0" smtClean="0"/>
              <a:t>a Responder </a:t>
            </a:r>
            <a:r>
              <a:rPr lang="en-US" sz="1800" b="0" dirty="0"/>
              <a:t>to Initiator AOD feedback, Two new elements will be defined as </a:t>
            </a:r>
            <a:r>
              <a:rPr lang="en-US" sz="1800" b="0" dirty="0" smtClean="0"/>
              <a:t>depicted below.  </a:t>
            </a:r>
            <a:r>
              <a:rPr lang="en-US" sz="1800" b="0" dirty="0"/>
              <a:t>The exchange of these </a:t>
            </a:r>
            <a:r>
              <a:rPr lang="en-US" sz="1800" b="0" dirty="0" smtClean="0"/>
              <a:t>elements, </a:t>
            </a:r>
            <a:r>
              <a:rPr lang="en-US" sz="1800" b="0" dirty="0"/>
              <a:t>as part of FTM frames </a:t>
            </a:r>
            <a:r>
              <a:rPr lang="en-US" sz="1800" b="0" dirty="0" smtClean="0"/>
              <a:t>shall occur </a:t>
            </a:r>
            <a:r>
              <a:rPr lang="en-US" sz="1800" b="0" dirty="0"/>
              <a:t>after the end of the FTM burst.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a:extLst>
              <a:ext uri="{FF2B5EF4-FFF2-40B4-BE49-F238E27FC236}">
                <a16:creationId xmlns:a16="http://schemas.microsoft.com/office/drawing/2014/main" xmlns="" id="{29A463C4-DF2D-429D-810A-9AA636EB91A8}"/>
              </a:ext>
            </a:extLst>
          </p:cNvPr>
          <p:cNvPicPr>
            <a:picLocks noChangeAspect="1"/>
          </p:cNvPicPr>
          <p:nvPr/>
        </p:nvPicPr>
        <p:blipFill>
          <a:blip r:embed="rId2"/>
          <a:stretch>
            <a:fillRect/>
          </a:stretch>
        </p:blipFill>
        <p:spPr>
          <a:xfrm>
            <a:off x="4860032" y="3501007"/>
            <a:ext cx="4144054" cy="2792903"/>
          </a:xfrm>
          <a:prstGeom prst="rect">
            <a:avLst/>
          </a:prstGeom>
        </p:spPr>
      </p:pic>
      <p:sp>
        <p:nvSpPr>
          <p:cNvPr id="8" name="Content Placeholder 2"/>
          <p:cNvSpPr txBox="1">
            <a:spLocks/>
          </p:cNvSpPr>
          <p:nvPr/>
        </p:nvSpPr>
        <p:spPr bwMode="auto">
          <a:xfrm>
            <a:off x="357743" y="3284984"/>
            <a:ext cx="4427984" cy="30089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92075" indent="-92075"/>
            <a:r>
              <a:rPr lang="en-US" sz="1800" b="0" kern="0" dirty="0" smtClean="0"/>
              <a:t> The multiple Best AWV ID element shall be sent by the initiator to the responder.  The responder shall then send the multiple AOD feedback element to the initiator.”</a:t>
            </a:r>
          </a:p>
          <a:p>
            <a:endParaRPr lang="en-US" sz="1800" b="0" kern="0" dirty="0" smtClean="0"/>
          </a:p>
          <a:p>
            <a:r>
              <a:rPr lang="en-US" sz="1800" b="0" kern="0" dirty="0" smtClean="0"/>
              <a:t>Moved: Assaf Kasher</a:t>
            </a:r>
          </a:p>
          <a:p>
            <a:r>
              <a:rPr lang="en-US" sz="1800" b="0" kern="0" dirty="0" smtClean="0"/>
              <a:t>Second: Alecsander Eitan</a:t>
            </a:r>
          </a:p>
          <a:p>
            <a:r>
              <a:rPr lang="en-US" sz="1800" b="0" kern="0" dirty="0" smtClean="0"/>
              <a:t>Results (Y/N/A): 6/0/0</a:t>
            </a:r>
          </a:p>
          <a:p>
            <a:r>
              <a:rPr lang="en-US" sz="1800" b="0" kern="0" dirty="0" smtClean="0"/>
              <a:t>Motion passes</a:t>
            </a:r>
            <a:endParaRPr lang="en-US" sz="1800" b="0" kern="0" dirty="0"/>
          </a:p>
        </p:txBody>
      </p:sp>
    </p:spTree>
    <p:extLst>
      <p:ext uri="{BB962C8B-B14F-4D97-AF65-F5344CB8AC3E}">
        <p14:creationId xmlns:p14="http://schemas.microsoft.com/office/powerpoint/2010/main" val="18898150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July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82162703"/>
              </p:ext>
            </p:extLst>
          </p:nvPr>
        </p:nvGraphicFramePr>
        <p:xfrm>
          <a:off x="323528" y="1556792"/>
          <a:ext cx="8640961" cy="1285128"/>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a:t>
                      </a:r>
                      <a:r>
                        <a:rPr lang="en-US" sz="1600" kern="1200" baseline="0" dirty="0" smtClean="0">
                          <a:solidFill>
                            <a:schemeClr val="dk1"/>
                          </a:solidFill>
                          <a:latin typeface="+mn-lt"/>
                          <a:ea typeface="+mn-ea"/>
                          <a:cs typeface="+mn-cs"/>
                        </a:rPr>
                        <a:t> needed</a:t>
                      </a:r>
                      <a:endParaRPr lang="en-US" sz="1600" kern="1200" dirty="0">
                        <a:solidFill>
                          <a:schemeClr val="dk1"/>
                        </a:solidFill>
                        <a:latin typeface="+mn-lt"/>
                        <a:ea typeface="+mn-ea"/>
                        <a:cs typeface="+mn-cs"/>
                      </a:endParaRPr>
                    </a:p>
                  </a:txBody>
                  <a:tcPr marT="45712" marB="45712"/>
                </a:tc>
              </a:tr>
              <a:tr h="0">
                <a:tc>
                  <a:txBody>
                    <a:bodyPr/>
                    <a:lstStyle/>
                    <a:p>
                      <a:r>
                        <a:rPr lang="en-US" sz="1600" dirty="0" smtClean="0"/>
                        <a:t>11-18-939</a:t>
                      </a:r>
                      <a:endParaRPr lang="en-US" dirty="0"/>
                    </a:p>
                  </a:txBody>
                  <a:tcPr marT="45712" marB="45712"/>
                </a:tc>
                <a:tc>
                  <a:txBody>
                    <a:bodyPr/>
                    <a:lstStyle/>
                    <a:p>
                      <a:r>
                        <a:rPr lang="en-US" sz="1600" smtClean="0"/>
                        <a:t>Mingguang Xu</a:t>
                      </a:r>
                      <a:endParaRPr lang="en-US" dirty="0"/>
                    </a:p>
                  </a:txBody>
                  <a:tcPr marT="45712" marB="45712"/>
                </a:tc>
                <a:tc>
                  <a:txBody>
                    <a:bodyPr/>
                    <a:lstStyle/>
                    <a:p>
                      <a:r>
                        <a:rPr lang="en-US" sz="1600" smtClean="0"/>
                        <a:t>Clock Attack</a:t>
                      </a:r>
                      <a:r>
                        <a:rPr lang="en-US" sz="1600" baseline="0" smtClean="0"/>
                        <a:t> Threat model for 11az</a:t>
                      </a:r>
                      <a:endParaRPr lang="en-US" sz="1600" dirty="0"/>
                    </a:p>
                  </a:txBody>
                  <a:tcPr marT="45712" marB="45712"/>
                </a:tc>
                <a:tc>
                  <a:txBody>
                    <a:bodyPr/>
                    <a:lstStyle/>
                    <a:p>
                      <a:r>
                        <a:rPr lang="en-US" sz="160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needed.</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83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Earlier </a:t>
            </a:r>
            <a:r>
              <a:rPr lang="en-US" dirty="0"/>
              <a:t>T</a:t>
            </a:r>
            <a:r>
              <a:rPr lang="en-US" dirty="0" smtClean="0"/>
              <a:t>his </a:t>
            </a:r>
            <a:r>
              <a:rPr lang="en-US" dirty="0"/>
              <a:t>W</a:t>
            </a:r>
            <a:r>
              <a:rPr lang="en-US" dirty="0" smtClean="0"/>
              <a:t>eek</a:t>
            </a:r>
            <a:endParaRPr lang="en-US" dirty="0"/>
          </a:p>
        </p:txBody>
      </p:sp>
      <p:sp>
        <p:nvSpPr>
          <p:cNvPr id="3" name="Content Placeholder 2"/>
          <p:cNvSpPr>
            <a:spLocks noGrp="1"/>
          </p:cNvSpPr>
          <p:nvPr>
            <p:ph idx="1"/>
          </p:nvPr>
        </p:nvSpPr>
        <p:spPr>
          <a:xfrm>
            <a:off x="685800" y="1340768"/>
            <a:ext cx="7770813" cy="4753645"/>
          </a:xfrm>
        </p:spPr>
        <p:txBody>
          <a:bodyPr/>
          <a:lstStyle/>
          <a:p>
            <a:r>
              <a:rPr lang="en-US" sz="1800" dirty="0"/>
              <a:t>Motion </a:t>
            </a:r>
            <a:r>
              <a:rPr lang="en-US" sz="1800" dirty="0" smtClean="0"/>
              <a:t>(previously taken)</a:t>
            </a:r>
            <a:endParaRPr lang="en-US" sz="1800" dirty="0"/>
          </a:p>
          <a:p>
            <a:r>
              <a:rPr lang="en-US" sz="1800" dirty="0"/>
              <a:t>We commit to the process depicted in slide 40 of submission 11-18/0596r04.</a:t>
            </a:r>
          </a:p>
          <a:p>
            <a:r>
              <a:rPr lang="en-US" sz="1800" dirty="0" smtClean="0"/>
              <a:t>Moved</a:t>
            </a:r>
            <a:r>
              <a:rPr lang="en-US" sz="1800" dirty="0"/>
              <a:t>: </a:t>
            </a:r>
            <a:r>
              <a:rPr lang="en-US" sz="1800" b="0" dirty="0"/>
              <a:t>Assaf </a:t>
            </a:r>
            <a:r>
              <a:rPr lang="en-US" sz="1800" b="0" dirty="0" smtClean="0"/>
              <a:t>Kasher </a:t>
            </a:r>
            <a:r>
              <a:rPr lang="en-US" sz="1800" dirty="0" smtClean="0"/>
              <a:t>Second</a:t>
            </a:r>
            <a:r>
              <a:rPr lang="en-US" sz="1800" dirty="0"/>
              <a:t>: </a:t>
            </a:r>
            <a:r>
              <a:rPr lang="en-US" sz="1800" b="0" dirty="0" err="1"/>
              <a:t>Chitto</a:t>
            </a:r>
            <a:r>
              <a:rPr lang="en-US" sz="1800" b="0" dirty="0"/>
              <a:t> </a:t>
            </a:r>
            <a:r>
              <a:rPr lang="en-US" sz="1800" b="0" dirty="0" smtClean="0"/>
              <a:t>Ghosh </a:t>
            </a:r>
            <a:r>
              <a:rPr lang="en-US" sz="1800" dirty="0" smtClean="0"/>
              <a:t>Results</a:t>
            </a:r>
            <a:r>
              <a:rPr lang="en-US" sz="1800" b="0" dirty="0" smtClean="0"/>
              <a:t> </a:t>
            </a:r>
            <a:r>
              <a:rPr lang="en-US" sz="1800" b="0" dirty="0"/>
              <a:t>(Y/N/A): 15/0/0</a:t>
            </a:r>
          </a:p>
          <a:p>
            <a:r>
              <a:rPr lang="en-US" sz="1800" dirty="0" smtClean="0"/>
              <a:t>Plan: </a:t>
            </a:r>
          </a:p>
          <a:p>
            <a:pPr>
              <a:buFont typeface="Arial" panose="020B0604020202020204" pitchFamily="34" charset="0"/>
              <a:buChar char="•"/>
            </a:pPr>
            <a:r>
              <a:rPr lang="en-US" altLang="en-US" sz="1800" b="0" dirty="0"/>
              <a:t>Review/verify draft meets the 802.11 style guide (missing parts, naming conventions, normative and descriptive sections). </a:t>
            </a:r>
          </a:p>
          <a:p>
            <a:pPr>
              <a:buFont typeface="Arial" panose="020B0604020202020204" pitchFamily="34" charset="0"/>
              <a:buChar char="•"/>
            </a:pPr>
            <a:r>
              <a:rPr lang="en-US" altLang="en-US" sz="1800" b="0" dirty="0"/>
              <a:t>Perform internal comment collection coming out of July 2018 meeting.</a:t>
            </a:r>
          </a:p>
          <a:p>
            <a:pPr>
              <a:buFont typeface="Arial" panose="020B0604020202020204" pitchFamily="34" charset="0"/>
              <a:buChar char="•"/>
            </a:pPr>
            <a:r>
              <a:rPr lang="en-US" altLang="en-US" sz="1800" b="0" dirty="0"/>
              <a:t>Perform internal comment resolution during the Sep. and possibly Nov. meeting (reject any remaining comments).</a:t>
            </a:r>
          </a:p>
          <a:p>
            <a:pPr>
              <a:buFont typeface="Arial" panose="020B0604020202020204" pitchFamily="34" charset="0"/>
              <a:buChar char="•"/>
            </a:pPr>
            <a:r>
              <a:rPr lang="en-US" altLang="en-US" sz="1800" b="0" dirty="0"/>
              <a:t>Go to Initial WG ballot coming out of Nov. 2018.</a:t>
            </a:r>
          </a:p>
          <a:p>
            <a:pPr>
              <a:buFont typeface="Arial" panose="020B0604020202020204" pitchFamily="34" charset="0"/>
              <a:buChar char="•"/>
            </a:pPr>
            <a:r>
              <a:rPr lang="en-US" altLang="en-US" sz="1800" b="0" dirty="0"/>
              <a:t>Consequence is SFD freeze going out of the July meeting. </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t>
            </a:r>
            <a:r>
              <a:rPr lang="en-US" dirty="0" smtClean="0"/>
              <a:t>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#80 of a </a:t>
            </a:r>
          </a:p>
          <a:p>
            <a:pPr marL="0" indent="0"/>
            <a:r>
              <a:rPr lang="en-US" b="0" dirty="0" smtClean="0"/>
              <a:t>11-18-596-07.</a:t>
            </a:r>
          </a:p>
          <a:p>
            <a:pPr marL="0" indent="0"/>
            <a:r>
              <a:rPr lang="en-US" b="0" dirty="0" smtClean="0"/>
              <a:t>Moved: Assaf Kasher</a:t>
            </a:r>
          </a:p>
          <a:p>
            <a:pPr marL="0" indent="0"/>
            <a:r>
              <a:rPr lang="en-US" b="0" dirty="0" smtClean="0"/>
              <a:t>Second: Ganesh </a:t>
            </a:r>
            <a:r>
              <a:rPr lang="en-US" b="0" dirty="0" err="1" smtClean="0"/>
              <a:t>Venkatesan</a:t>
            </a:r>
            <a:endParaRPr lang="en-US" b="0" dirty="0" smtClean="0"/>
          </a:p>
          <a:p>
            <a:pPr marL="0" indent="0"/>
            <a:r>
              <a:rPr lang="en-US" b="0" dirty="0" smtClean="0"/>
              <a:t>Results (Y/N/A): 7/0/0</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D0.2.</a:t>
            </a:r>
          </a:p>
          <a:p>
            <a:pPr>
              <a:buFont typeface="Arial" panose="020B0604020202020204" pitchFamily="34" charset="0"/>
              <a:buChar char="•"/>
            </a:pPr>
            <a:r>
              <a:rPr lang="en-US" b="0" dirty="0" smtClean="0"/>
              <a:t>Adopted roughly 30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Reviewed 16 submissions and met for 5 slots during the week.</a:t>
            </a:r>
          </a:p>
          <a:p>
            <a:pPr>
              <a:buFont typeface="Arial" panose="020B0604020202020204" pitchFamily="34" charset="0"/>
              <a:buChar char="•"/>
            </a:pPr>
            <a:r>
              <a:rPr lang="en-US" b="0" dirty="0" smtClean="0"/>
              <a:t>Approved TG plans in between D0.2 and D1.0</a:t>
            </a:r>
            <a:r>
              <a:rPr lang="en-US" b="0" dirty="0" smtClean="0"/>
              <a:t> that includes:</a:t>
            </a:r>
          </a:p>
          <a:p>
            <a:pPr lvl="1">
              <a:buFont typeface="Arial" panose="020B0604020202020204" pitchFamily="34" charset="0"/>
              <a:buChar char="•"/>
            </a:pPr>
            <a:r>
              <a:rPr lang="en-US" dirty="0" smtClean="0"/>
              <a:t>Internal comment collection and resolution.</a:t>
            </a:r>
          </a:p>
          <a:p>
            <a:pPr lvl="1">
              <a:buFont typeface="Arial" panose="020B0604020202020204" pitchFamily="34" charset="0"/>
              <a:buChar char="•"/>
            </a:pPr>
            <a:r>
              <a:rPr lang="en-US" dirty="0" smtClean="0"/>
              <a:t>SFD freeze.</a:t>
            </a:r>
          </a:p>
          <a:p>
            <a:pPr lvl="1">
              <a:buFont typeface="Arial" panose="020B0604020202020204" pitchFamily="34" charset="0"/>
              <a:buChar char="•"/>
            </a:pPr>
            <a:r>
              <a:rPr lang="en-US" dirty="0" smtClean="0"/>
              <a:t>Timeline checkpoints.</a:t>
            </a:r>
          </a:p>
          <a:p>
            <a:pPr>
              <a:buFont typeface="Arial" panose="020B0604020202020204" pitchFamily="34" charset="0"/>
              <a:buChar char="•"/>
            </a:pPr>
            <a:r>
              <a:rPr lang="en-US" b="0" dirty="0" smtClean="0"/>
              <a:t>Group has been maintaining its timeline for more than a year.</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Continue Amendment text development.</a:t>
            </a:r>
          </a:p>
          <a:p>
            <a:pPr>
              <a:buFont typeface="Arial" panose="020B0604020202020204" pitchFamily="34" charset="0"/>
              <a:buChar char="•"/>
            </a:pPr>
            <a:r>
              <a:rPr lang="en-US" b="0" dirty="0" smtClean="0"/>
              <a:t>Complete SFD development and reach SFD freeze status.</a:t>
            </a:r>
          </a:p>
          <a:p>
            <a:pPr>
              <a:buFont typeface="Arial" panose="020B0604020202020204" pitchFamily="34" charset="0"/>
              <a:buChar char="•"/>
            </a:pPr>
            <a:r>
              <a:rPr lang="en-US" b="0" dirty="0" smtClean="0"/>
              <a:t>Initiate an internal comment collection coming out of th</a:t>
            </a:r>
            <a:r>
              <a:rPr lang="en-US" b="0" dirty="0" smtClean="0"/>
              <a:t>e July meeting.</a:t>
            </a:r>
          </a:p>
          <a:p>
            <a:pPr>
              <a:buFont typeface="Arial" panose="020B0604020202020204" pitchFamily="34" charset="0"/>
              <a:buChar char="•"/>
            </a:pPr>
            <a:r>
              <a:rPr lang="en-US" b="0" dirty="0" smtClean="0"/>
              <a:t>Continue review of technical material.</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a:t>
            </a:r>
            <a:r>
              <a:rPr lang="en-US" dirty="0" smtClean="0"/>
              <a:t>goals depicted in slide 89 </a:t>
            </a:r>
            <a:r>
              <a:rPr lang="en-US" dirty="0" smtClean="0"/>
              <a:t>as the TG Plan Of Record.</a:t>
            </a:r>
          </a:p>
          <a:p>
            <a:endParaRPr lang="en-US" dirty="0" smtClean="0"/>
          </a:p>
          <a:p>
            <a:r>
              <a:rPr lang="en-US" dirty="0" smtClean="0"/>
              <a:t>Moved</a:t>
            </a:r>
            <a:r>
              <a:rPr lang="en-US" dirty="0" smtClean="0"/>
              <a:t>: Assaf Kasher</a:t>
            </a:r>
            <a:endParaRPr lang="en-US" dirty="0" smtClean="0"/>
          </a:p>
          <a:p>
            <a:r>
              <a:rPr lang="en-US" dirty="0" smtClean="0"/>
              <a:t>2</a:t>
            </a:r>
            <a:r>
              <a:rPr lang="en-US" baseline="30000" dirty="0" smtClean="0"/>
              <a:t>nd</a:t>
            </a:r>
            <a:r>
              <a:rPr lang="en-US" dirty="0" smtClean="0"/>
              <a:t>: </a:t>
            </a:r>
            <a:r>
              <a:rPr lang="en-US" dirty="0" err="1" smtClean="0"/>
              <a:t>Qinhua</a:t>
            </a:r>
            <a:r>
              <a:rPr lang="en-US" dirty="0" smtClean="0"/>
              <a:t> Li</a:t>
            </a:r>
            <a:endParaRPr lang="en-US" dirty="0" smtClean="0"/>
          </a:p>
          <a:p>
            <a:r>
              <a:rPr lang="en-US" dirty="0" smtClean="0"/>
              <a:t>Results (Y/N/A</a:t>
            </a:r>
            <a:r>
              <a:rPr lang="en-US" dirty="0" smtClean="0"/>
              <a:t>): 7/0/0</a:t>
            </a:r>
          </a:p>
          <a:p>
            <a:r>
              <a:rPr lang="en-US" dirty="0" smtClean="0"/>
              <a:t>Motion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June 13</a:t>
            </a:r>
            <a:r>
              <a:rPr lang="en-US" altLang="en-US" baseline="30000" dirty="0" smtClean="0"/>
              <a:t>th</a:t>
            </a:r>
            <a:r>
              <a:rPr lang="en-US" altLang="en-US" dirty="0" smtClean="0"/>
              <a:t> (Wed</a:t>
            </a:r>
            <a:r>
              <a:rPr lang="en-US" altLang="en-US" dirty="0"/>
              <a:t>.)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58081</TotalTime>
  <Words>6778</Words>
  <Application>Microsoft Office PowerPoint</Application>
  <PresentationFormat>On-screen Show (4:3)</PresentationFormat>
  <Paragraphs>1373</Paragraphs>
  <Slides>107</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8"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Submission 11-18-350</vt:lpstr>
      <vt:lpstr>Submission 11-18-727</vt:lpstr>
      <vt:lpstr>Submission 11-18-729</vt:lpstr>
      <vt:lpstr>Attendance reminder</vt:lpstr>
      <vt:lpstr>Recess</vt:lpstr>
      <vt:lpstr>PowerPoint Presentation</vt:lpstr>
      <vt:lpstr>Meeting Slot # 2 discussion items</vt:lpstr>
      <vt:lpstr>Submission order – Slot # 2</vt:lpstr>
      <vt:lpstr>TG Leadership</vt:lpstr>
      <vt:lpstr>Secretary Affirmation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Submission 11-18-812</vt:lpstr>
      <vt:lpstr>Submission 11-18-728</vt:lpstr>
      <vt:lpstr>Submission 11-18-925</vt:lpstr>
      <vt:lpstr>Submission 11-18-928</vt:lpstr>
      <vt:lpstr>Submission 11-18-928</vt:lpstr>
      <vt:lpstr>Reminder to do attendance</vt:lpstr>
      <vt:lpstr>Recess</vt:lpstr>
      <vt:lpstr>PowerPoint Presentation</vt:lpstr>
      <vt:lpstr>Meeting Slot # 3 discussion items</vt:lpstr>
      <vt:lpstr>Submission order – Slot #3</vt:lpstr>
      <vt:lpstr>Presentations</vt:lpstr>
      <vt:lpstr>Submission 11-18-928</vt:lpstr>
      <vt:lpstr>Submission 11-18-928</vt:lpstr>
      <vt:lpstr>Submission 11-18-928</vt:lpstr>
      <vt:lpstr>Submission 11-18-928 - Motion</vt:lpstr>
      <vt:lpstr>Submissions 11-18-855</vt:lpstr>
      <vt:lpstr>Submissions 11-18-855</vt:lpstr>
      <vt:lpstr>Submissions 11-18-855</vt:lpstr>
      <vt:lpstr>Submissions 11-18-855</vt:lpstr>
      <vt:lpstr>Submission 11-18-893</vt:lpstr>
      <vt:lpstr>Submission 11-18-893</vt:lpstr>
      <vt:lpstr>Submission 11-18-893</vt:lpstr>
      <vt:lpstr>PowerPoint Presentation</vt:lpstr>
      <vt:lpstr>Reminder to do attendance</vt:lpstr>
      <vt:lpstr>Recess</vt:lpstr>
      <vt:lpstr>PowerPoint Presentation</vt:lpstr>
      <vt:lpstr>Meeting Slot # 4 discussion items</vt:lpstr>
      <vt:lpstr>Submission order – Slot #4</vt:lpstr>
      <vt:lpstr>Presentations</vt:lpstr>
      <vt:lpstr>Submission 11-18-882</vt:lpstr>
      <vt:lpstr>Submission 11-18-882</vt:lpstr>
      <vt:lpstr>Submission 11-18-552</vt:lpstr>
      <vt:lpstr>Submission 11-18-552</vt:lpstr>
      <vt:lpstr>Submission 11-18-552</vt:lpstr>
      <vt:lpstr>Submission 11-18-552</vt:lpstr>
      <vt:lpstr>Reminder to do attendance</vt:lpstr>
      <vt:lpstr>Recess</vt:lpstr>
      <vt:lpstr>PowerPoint Presentation</vt:lpstr>
      <vt:lpstr>Meeting Slot # 5 discussion items</vt:lpstr>
      <vt:lpstr>Submission order – Slot #5</vt:lpstr>
      <vt:lpstr>Presentations</vt:lpstr>
      <vt:lpstr>Earlier This Week</vt:lpstr>
      <vt:lpstr>Current Previous Timelines</vt:lpstr>
      <vt:lpstr>Current Approved Timelines</vt:lpstr>
      <vt:lpstr>Timelines Approval</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599</cp:revision>
  <cp:lastPrinted>1601-01-01T00:00:00Z</cp:lastPrinted>
  <dcterms:created xsi:type="dcterms:W3CDTF">2017-01-29T08:57:00Z</dcterms:created>
  <dcterms:modified xsi:type="dcterms:W3CDTF">2018-05-10T11:44:56Z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2018-05-10 11:44:55Z</vt:lpwstr>
  </property>
  <property fmtid="{D5CDD505-2E9C-101B-9397-08002B2CF9AE}" pid="5" name="CTPClassification">
    <vt:lpwstr>CTP_IC</vt:lpwstr>
  </property>
</Properties>
</file>