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2"/>
  </p:notesMasterIdLst>
  <p:handoutMasterIdLst>
    <p:handoutMasterId r:id="rId103"/>
  </p:handoutMasterIdLst>
  <p:sldIdLst>
    <p:sldId id="256" r:id="rId2"/>
    <p:sldId id="265" r:id="rId3"/>
    <p:sldId id="257" r:id="rId4"/>
    <p:sldId id="267" r:id="rId5"/>
    <p:sldId id="268" r:id="rId6"/>
    <p:sldId id="371" r:id="rId7"/>
    <p:sldId id="367" r:id="rId8"/>
    <p:sldId id="368" r:id="rId9"/>
    <p:sldId id="369" r:id="rId10"/>
    <p:sldId id="370" r:id="rId11"/>
    <p:sldId id="273" r:id="rId12"/>
    <p:sldId id="274" r:id="rId13"/>
    <p:sldId id="275" r:id="rId14"/>
    <p:sldId id="276" r:id="rId15"/>
    <p:sldId id="278" r:id="rId16"/>
    <p:sldId id="279" r:id="rId17"/>
    <p:sldId id="315" r:id="rId18"/>
    <p:sldId id="395" r:id="rId19"/>
    <p:sldId id="356" r:id="rId20"/>
    <p:sldId id="281" r:id="rId21"/>
    <p:sldId id="282" r:id="rId22"/>
    <p:sldId id="283" r:id="rId23"/>
    <p:sldId id="284" r:id="rId24"/>
    <p:sldId id="285" r:id="rId25"/>
    <p:sldId id="405" r:id="rId26"/>
    <p:sldId id="406" r:id="rId27"/>
    <p:sldId id="407" r:id="rId28"/>
    <p:sldId id="286" r:id="rId29"/>
    <p:sldId id="287" r:id="rId30"/>
    <p:sldId id="290" r:id="rId31"/>
    <p:sldId id="289" r:id="rId32"/>
    <p:sldId id="322" r:id="rId33"/>
    <p:sldId id="397" r:id="rId34"/>
    <p:sldId id="404" r:id="rId35"/>
    <p:sldId id="398" r:id="rId36"/>
    <p:sldId id="399" r:id="rId37"/>
    <p:sldId id="400" r:id="rId38"/>
    <p:sldId id="401" r:id="rId39"/>
    <p:sldId id="402" r:id="rId40"/>
    <p:sldId id="403" r:id="rId41"/>
    <p:sldId id="396" r:id="rId42"/>
    <p:sldId id="327" r:id="rId43"/>
    <p:sldId id="408" r:id="rId44"/>
    <p:sldId id="409" r:id="rId45"/>
    <p:sldId id="410" r:id="rId46"/>
    <p:sldId id="411" r:id="rId47"/>
    <p:sldId id="412" r:id="rId48"/>
    <p:sldId id="304" r:id="rId49"/>
    <p:sldId id="308" r:id="rId50"/>
    <p:sldId id="306" r:id="rId51"/>
    <p:sldId id="330" r:id="rId52"/>
    <p:sldId id="305" r:id="rId53"/>
    <p:sldId id="328" r:id="rId54"/>
    <p:sldId id="413" r:id="rId55"/>
    <p:sldId id="414" r:id="rId56"/>
    <p:sldId id="415" r:id="rId57"/>
    <p:sldId id="416" r:id="rId58"/>
    <p:sldId id="418" r:id="rId59"/>
    <p:sldId id="419" r:id="rId60"/>
    <p:sldId id="420" r:id="rId61"/>
    <p:sldId id="421" r:id="rId62"/>
    <p:sldId id="422" r:id="rId63"/>
    <p:sldId id="423" r:id="rId64"/>
    <p:sldId id="424" r:id="rId65"/>
    <p:sldId id="417" r:id="rId66"/>
    <p:sldId id="325" r:id="rId67"/>
    <p:sldId id="326" r:id="rId68"/>
    <p:sldId id="389" r:id="rId69"/>
    <p:sldId id="390" r:id="rId70"/>
    <p:sldId id="391" r:id="rId71"/>
    <p:sldId id="392" r:id="rId72"/>
    <p:sldId id="393" r:id="rId73"/>
    <p:sldId id="394" r:id="rId74"/>
    <p:sldId id="349" r:id="rId75"/>
    <p:sldId id="375" r:id="rId76"/>
    <p:sldId id="376" r:id="rId77"/>
    <p:sldId id="377" r:id="rId78"/>
    <p:sldId id="378" r:id="rId79"/>
    <p:sldId id="425" r:id="rId80"/>
    <p:sldId id="388" r:id="rId81"/>
    <p:sldId id="380" r:id="rId82"/>
    <p:sldId id="386" r:id="rId83"/>
    <p:sldId id="381" r:id="rId84"/>
    <p:sldId id="382" r:id="rId85"/>
    <p:sldId id="383" r:id="rId86"/>
    <p:sldId id="384" r:id="rId87"/>
    <p:sldId id="385" r:id="rId88"/>
    <p:sldId id="298" r:id="rId89"/>
    <p:sldId id="299" r:id="rId90"/>
    <p:sldId id="300" r:id="rId91"/>
    <p:sldId id="301" r:id="rId92"/>
    <p:sldId id="347" r:id="rId93"/>
    <p:sldId id="348" r:id="rId94"/>
    <p:sldId id="258" r:id="rId95"/>
    <p:sldId id="259" r:id="rId96"/>
    <p:sldId id="260" r:id="rId97"/>
    <p:sldId id="261" r:id="rId98"/>
    <p:sldId id="262" r:id="rId99"/>
    <p:sldId id="263" r:id="rId100"/>
    <p:sldId id="264" r:id="rId10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371"/>
            <p14:sldId id="367"/>
            <p14:sldId id="368"/>
            <p14:sldId id="369"/>
            <p14:sldId id="370"/>
            <p14:sldId id="273"/>
            <p14:sldId id="274"/>
            <p14:sldId id="275"/>
            <p14:sldId id="276"/>
            <p14:sldId id="278"/>
            <p14:sldId id="279"/>
            <p14:sldId id="315"/>
            <p14:sldId id="395"/>
            <p14:sldId id="356"/>
          </p14:sldIdLst>
        </p14:section>
        <p14:section name="Slot # 1" id="{A8BC1F47-3153-4394-9D00-B4D234301B74}">
          <p14:sldIdLst>
            <p14:sldId id="281"/>
            <p14:sldId id="282"/>
            <p14:sldId id="283"/>
            <p14:sldId id="284"/>
            <p14:sldId id="285"/>
            <p14:sldId id="405"/>
            <p14:sldId id="406"/>
            <p14:sldId id="407"/>
            <p14:sldId id="286"/>
            <p14:sldId id="287"/>
          </p14:sldIdLst>
        </p14:section>
        <p14:section name="Slot # 2" id="{5DEA695E-ACCD-4583-8C8C-713FC3EAA3F2}">
          <p14:sldIdLst>
            <p14:sldId id="290"/>
            <p14:sldId id="289"/>
            <p14:sldId id="322"/>
            <p14:sldId id="397"/>
            <p14:sldId id="404"/>
            <p14:sldId id="398"/>
            <p14:sldId id="399"/>
            <p14:sldId id="400"/>
            <p14:sldId id="401"/>
            <p14:sldId id="402"/>
            <p14:sldId id="403"/>
            <p14:sldId id="396"/>
            <p14:sldId id="327"/>
            <p14:sldId id="408"/>
            <p14:sldId id="409"/>
            <p14:sldId id="410"/>
            <p14:sldId id="411"/>
            <p14:sldId id="412"/>
            <p14:sldId id="304"/>
            <p14:sldId id="308"/>
          </p14:sldIdLst>
        </p14:section>
        <p14:section name="Slot #3" id="{630C644C-9DFD-4620-9650-24BD26CEB6E3}">
          <p14:sldIdLst>
            <p14:sldId id="306"/>
            <p14:sldId id="330"/>
            <p14:sldId id="305"/>
            <p14:sldId id="328"/>
            <p14:sldId id="413"/>
            <p14:sldId id="414"/>
            <p14:sldId id="415"/>
            <p14:sldId id="416"/>
            <p14:sldId id="418"/>
            <p14:sldId id="419"/>
            <p14:sldId id="420"/>
            <p14:sldId id="421"/>
            <p14:sldId id="422"/>
            <p14:sldId id="423"/>
            <p14:sldId id="424"/>
            <p14:sldId id="417"/>
            <p14:sldId id="325"/>
            <p14:sldId id="326"/>
          </p14:sldIdLst>
        </p14:section>
        <p14:section name="Slot #4" id="{CDC757FB-C0E6-4FEB-ABB0-2BED9C8E83AE}">
          <p14:sldIdLst>
            <p14:sldId id="389"/>
            <p14:sldId id="390"/>
            <p14:sldId id="391"/>
            <p14:sldId id="392"/>
            <p14:sldId id="393"/>
            <p14:sldId id="394"/>
          </p14:sldIdLst>
        </p14:section>
        <p14:section name="Slot #5" id="{CA1FB867-E760-4F4D-9EED-9A54E56D3125}">
          <p14:sldIdLst>
            <p14:sldId id="349"/>
            <p14:sldId id="375"/>
            <p14:sldId id="376"/>
            <p14:sldId id="377"/>
            <p14:sldId id="378"/>
            <p14:sldId id="425"/>
            <p14:sldId id="388"/>
            <p14:sldId id="380"/>
            <p14:sldId id="386"/>
            <p14:sldId id="381"/>
            <p14:sldId id="382"/>
            <p14:sldId id="383"/>
            <p14:sldId id="384"/>
            <p14:sldId id="385"/>
          </p14:sldIdLst>
        </p14:section>
        <p14:section name="Backup" id="{B751E8CC-DDAE-4922-B3E7-E31F353AC422}">
          <p14:sldIdLst>
            <p14:sldId id="298"/>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26" autoAdjust="0"/>
    <p:restoredTop sz="94660"/>
  </p:normalViewPr>
  <p:slideViewPr>
    <p:cSldViewPr>
      <p:cViewPr>
        <p:scale>
          <a:sx n="100" d="100"/>
          <a:sy n="100" d="100"/>
        </p:scale>
        <p:origin x="1296" y="-56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tableStyles" Target="tableStyle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1154113" y="701675"/>
            <a:ext cx="4625975" cy="3468688"/>
          </a:xfrm>
          <a:ln/>
        </p:spPr>
      </p:sp>
      <p:sp>
        <p:nvSpPr>
          <p:cNvPr id="16387" name="Notes Placeholder 2"/>
          <p:cNvSpPr>
            <a:spLocks noGrp="1"/>
          </p:cNvSpPr>
          <p:nvPr>
            <p:ph type="body" idx="1"/>
          </p:nvPr>
        </p:nvSpPr>
        <p:spPr>
          <a:noFill/>
        </p:spPr>
        <p:txBody>
          <a:bodyPr/>
          <a:lstStyle/>
          <a:p>
            <a:endParaRPr lang="en-US" altLang="en-US" smtClean="0"/>
          </a:p>
        </p:txBody>
      </p:sp>
      <p:sp>
        <p:nvSpPr>
          <p:cNvPr id="16388" name="Header Placeholder 3"/>
          <p:cNvSpPr>
            <a:spLocks noGrp="1"/>
          </p:cNvSpPr>
          <p:nvPr>
            <p:ph type="hdr" sz="quarter"/>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smtClean="0"/>
              <a:t>doc.: IEEE 802.11-yy/xxxxr0</a:t>
            </a:r>
          </a:p>
        </p:txBody>
      </p:sp>
      <p:sp>
        <p:nvSpPr>
          <p:cNvPr id="16389" name="Date Placeholder 4"/>
          <p:cNvSpPr>
            <a:spLocks noGrp="1"/>
          </p:cNvSpPr>
          <p:nvPr>
            <p:ph type="dt" sz="quarter" idx="1"/>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smtClean="0"/>
              <a:t>Month Year</a:t>
            </a:r>
          </a:p>
        </p:txBody>
      </p:sp>
      <p:sp>
        <p:nvSpPr>
          <p:cNvPr id="16390" name="Footer Placeholder 5"/>
          <p:cNvSpPr>
            <a:spLocks noGrp="1"/>
          </p:cNvSpPr>
          <p:nvPr>
            <p:ph type="ftr" sz="quarter" idx="4"/>
          </p:nvPr>
        </p:nvSpPr>
        <p:spPr>
          <a:noFill/>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smtClean="0"/>
              <a:t>John Doe, Some Company</a:t>
            </a:r>
          </a:p>
        </p:txBody>
      </p:sp>
      <p:sp>
        <p:nvSpPr>
          <p:cNvPr id="16391" name="Slide Number Placeholder 6"/>
          <p:cNvSpPr>
            <a:spLocks noGrp="1"/>
          </p:cNvSpPr>
          <p:nvPr>
            <p:ph type="sldNum" sz="quarter" idx="5"/>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mtClean="0"/>
              <a:t>Page </a:t>
            </a:r>
            <a:fld id="{D1B23BAD-59EA-4AD4-BF9B-16955409217E}" type="slidenum">
              <a:rPr lang="en-GB" altLang="en-US" smtClean="0"/>
              <a:pPr>
                <a:spcBef>
                  <a:spcPct val="0"/>
                </a:spcBef>
              </a:pPr>
              <a:t>36</a:t>
            </a:fld>
            <a:endParaRPr lang="en-GB" altLang="en-US" smtClean="0"/>
          </a:p>
        </p:txBody>
      </p:sp>
    </p:spTree>
    <p:extLst>
      <p:ext uri="{BB962C8B-B14F-4D97-AF65-F5344CB8AC3E}">
        <p14:creationId xmlns:p14="http://schemas.microsoft.com/office/powerpoint/2010/main" val="37459299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xfrm>
            <a:off x="1154113" y="701675"/>
            <a:ext cx="4625975" cy="3468688"/>
          </a:xfrm>
          <a:ln/>
        </p:spPr>
      </p:sp>
      <p:sp>
        <p:nvSpPr>
          <p:cNvPr id="18435" name="Notes Placeholder 2"/>
          <p:cNvSpPr>
            <a:spLocks noGrp="1"/>
          </p:cNvSpPr>
          <p:nvPr>
            <p:ph type="body" idx="1"/>
          </p:nvPr>
        </p:nvSpPr>
        <p:spPr>
          <a:noFill/>
        </p:spPr>
        <p:txBody>
          <a:bodyPr/>
          <a:lstStyle/>
          <a:p>
            <a:pPr lvl="1"/>
            <a:r>
              <a:rPr lang="en-US" altLang="en-US" sz="1600" smtClean="0"/>
              <a:t>Not much use in going to Initial WG ballot and getting thousands of comments, each require a formal assignment, submission, review, resolution and eventually new draft generation.</a:t>
            </a:r>
          </a:p>
          <a:p>
            <a:pPr lvl="1"/>
            <a:r>
              <a:rPr lang="en-US" altLang="en-US" sz="1600" smtClean="0"/>
              <a:t>The number of comments the TG can handle is also derived of the number of active members in the room ready to contribute i.e. effective effort going into the activity.</a:t>
            </a:r>
          </a:p>
          <a:p>
            <a:pPr lvl="1"/>
            <a:r>
              <a:rPr lang="en-US" altLang="en-US" sz="1600" smtClean="0"/>
              <a:t>A new ballot can only be generated once comments are addressed.</a:t>
            </a:r>
          </a:p>
          <a:p>
            <a:endParaRPr lang="en-US" altLang="en-US" smtClean="0"/>
          </a:p>
        </p:txBody>
      </p:sp>
      <p:sp>
        <p:nvSpPr>
          <p:cNvPr id="18436" name="Header Placeholder 3"/>
          <p:cNvSpPr>
            <a:spLocks noGrp="1"/>
          </p:cNvSpPr>
          <p:nvPr>
            <p:ph type="hdr" sz="quarter"/>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smtClean="0"/>
              <a:t>doc.: IEEE 802.11-yy/xxxxr0</a:t>
            </a:r>
          </a:p>
        </p:txBody>
      </p:sp>
      <p:sp>
        <p:nvSpPr>
          <p:cNvPr id="18437" name="Date Placeholder 4"/>
          <p:cNvSpPr>
            <a:spLocks noGrp="1"/>
          </p:cNvSpPr>
          <p:nvPr>
            <p:ph type="dt" sz="quarter" idx="1"/>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smtClean="0"/>
              <a:t>Month Year</a:t>
            </a:r>
          </a:p>
        </p:txBody>
      </p:sp>
      <p:sp>
        <p:nvSpPr>
          <p:cNvPr id="18438" name="Footer Placeholder 5"/>
          <p:cNvSpPr>
            <a:spLocks noGrp="1"/>
          </p:cNvSpPr>
          <p:nvPr>
            <p:ph type="ftr" sz="quarter" idx="4"/>
          </p:nvPr>
        </p:nvSpPr>
        <p:spPr>
          <a:noFill/>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smtClean="0"/>
              <a:t>John Doe, Some Company</a:t>
            </a:r>
          </a:p>
        </p:txBody>
      </p:sp>
      <p:sp>
        <p:nvSpPr>
          <p:cNvPr id="18439" name="Slide Number Placeholder 6"/>
          <p:cNvSpPr>
            <a:spLocks noGrp="1"/>
          </p:cNvSpPr>
          <p:nvPr>
            <p:ph type="sldNum" sz="quarter" idx="5"/>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mtClean="0"/>
              <a:t>Page </a:t>
            </a:r>
            <a:fld id="{7D91BC86-D290-4232-AA35-F1FA443F10D9}" type="slidenum">
              <a:rPr lang="en-GB" altLang="en-US" smtClean="0"/>
              <a:pPr>
                <a:spcBef>
                  <a:spcPct val="0"/>
                </a:spcBef>
              </a:pPr>
              <a:t>37</a:t>
            </a:fld>
            <a:endParaRPr lang="en-GB" altLang="en-US" smtClean="0"/>
          </a:p>
        </p:txBody>
      </p:sp>
    </p:spTree>
    <p:extLst>
      <p:ext uri="{BB962C8B-B14F-4D97-AF65-F5344CB8AC3E}">
        <p14:creationId xmlns:p14="http://schemas.microsoft.com/office/powerpoint/2010/main" val="6532263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p:spPr>
        <p:txBody>
          <a:bodyPr/>
          <a:lstStyle/>
          <a:p>
            <a:r>
              <a:rPr lang="en-US" altLang="en-US" smtClean="0"/>
              <a:t>PICS – Protocol Implementation Conformance Statement</a:t>
            </a:r>
          </a:p>
        </p:txBody>
      </p:sp>
      <p:sp>
        <p:nvSpPr>
          <p:cNvPr id="21508" name="Header Placeholder 3"/>
          <p:cNvSpPr>
            <a:spLocks noGrp="1"/>
          </p:cNvSpPr>
          <p:nvPr>
            <p:ph type="hdr" sz="quarter"/>
          </p:nvPr>
        </p:nvSpPr>
        <p:spPr>
          <a:noFill/>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GB" altLang="en-US" sz="1400" smtClean="0"/>
              <a:t>doc.: IEEE 802.11-yy/xxxxr0</a:t>
            </a:r>
          </a:p>
        </p:txBody>
      </p:sp>
      <p:sp>
        <p:nvSpPr>
          <p:cNvPr id="21509" name="Date Placeholder 4"/>
          <p:cNvSpPr>
            <a:spLocks noGrp="1"/>
          </p:cNvSpPr>
          <p:nvPr>
            <p:ph type="dt" sz="quarter" idx="1"/>
          </p:nvPr>
        </p:nvSpPr>
        <p:spPr>
          <a:noFill/>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GB" altLang="en-US" sz="1400" smtClean="0"/>
              <a:t>Month Year</a:t>
            </a:r>
          </a:p>
        </p:txBody>
      </p:sp>
      <p:sp>
        <p:nvSpPr>
          <p:cNvPr id="21510" name="Footer Placeholder 5"/>
          <p:cNvSpPr>
            <a:spLocks noGrp="1"/>
          </p:cNvSpPr>
          <p:nvPr>
            <p:ph type="ftr" sz="quarter" idx="4"/>
          </p:nvPr>
        </p:nvSpPr>
        <p:spPr>
          <a:noFill/>
        </p:spPr>
        <p:txBody>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r>
              <a:rPr lang="en-GB" altLang="en-US" smtClean="0"/>
              <a:t>John Doe, Some Company</a:t>
            </a:r>
          </a:p>
        </p:txBody>
      </p:sp>
      <p:sp>
        <p:nvSpPr>
          <p:cNvPr id="21511" name="Slide Number Placeholder 6"/>
          <p:cNvSpPr>
            <a:spLocks noGrp="1"/>
          </p:cNvSpPr>
          <p:nvPr>
            <p:ph type="sldNum" sz="quarter" idx="5"/>
          </p:nvPr>
        </p:nvSpPr>
        <p:spPr>
          <a:noFill/>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GB" altLang="en-US" smtClean="0"/>
              <a:t>Page </a:t>
            </a:r>
            <a:fld id="{507FD02E-9AF8-491D-B504-68C3312E9A52}" type="slidenum">
              <a:rPr lang="en-GB" altLang="en-US" smtClean="0"/>
              <a:pPr/>
              <a:t>39</a:t>
            </a:fld>
            <a:endParaRPr lang="en-GB" altLang="en-US" smtClean="0"/>
          </a:p>
        </p:txBody>
      </p:sp>
    </p:spTree>
    <p:extLst>
      <p:ext uri="{BB962C8B-B14F-4D97-AF65-F5344CB8AC3E}">
        <p14:creationId xmlns:p14="http://schemas.microsoft.com/office/powerpoint/2010/main" val="17898524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52</a:t>
            </a:fld>
            <a:endParaRPr lang="en-US"/>
          </a:p>
        </p:txBody>
      </p:sp>
    </p:spTree>
    <p:extLst>
      <p:ext uri="{BB962C8B-B14F-4D97-AF65-F5344CB8AC3E}">
        <p14:creationId xmlns:p14="http://schemas.microsoft.com/office/powerpoint/2010/main" val="27985227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70</a:t>
            </a:fld>
            <a:endParaRPr lang="en-US"/>
          </a:p>
        </p:txBody>
      </p:sp>
    </p:spTree>
    <p:extLst>
      <p:ext uri="{BB962C8B-B14F-4D97-AF65-F5344CB8AC3E}">
        <p14:creationId xmlns:p14="http://schemas.microsoft.com/office/powerpoint/2010/main" val="18986736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76</a:t>
            </a:fld>
            <a:endParaRPr lang="en-US"/>
          </a:p>
        </p:txBody>
      </p:sp>
    </p:spTree>
    <p:extLst>
      <p:ext uri="{BB962C8B-B14F-4D97-AF65-F5344CB8AC3E}">
        <p14:creationId xmlns:p14="http://schemas.microsoft.com/office/powerpoint/2010/main" val="16064845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78</a:t>
            </a:fld>
            <a:endParaRPr lang="en-US"/>
          </a:p>
        </p:txBody>
      </p:sp>
    </p:spTree>
    <p:extLst>
      <p:ext uri="{BB962C8B-B14F-4D97-AF65-F5344CB8AC3E}">
        <p14:creationId xmlns:p14="http://schemas.microsoft.com/office/powerpoint/2010/main" val="14562935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79</a:t>
            </a:fld>
            <a:endParaRPr lang="en-US"/>
          </a:p>
        </p:txBody>
      </p:sp>
    </p:spTree>
    <p:extLst>
      <p:ext uri="{BB962C8B-B14F-4D97-AF65-F5344CB8AC3E}">
        <p14:creationId xmlns:p14="http://schemas.microsoft.com/office/powerpoint/2010/main" val="24302741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84</a:t>
            </a:fld>
            <a:endParaRPr lang="en-US"/>
          </a:p>
        </p:txBody>
      </p:sp>
    </p:spTree>
    <p:extLst>
      <p:ext uri="{BB962C8B-B14F-4D97-AF65-F5344CB8AC3E}">
        <p14:creationId xmlns:p14="http://schemas.microsoft.com/office/powerpoint/2010/main" val="20008871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94</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4188809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95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96</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3638745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1156105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2289452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3249153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32</a:t>
            </a:fld>
            <a:endParaRPr lang="en-US"/>
          </a:p>
        </p:txBody>
      </p:sp>
    </p:spTree>
    <p:extLst>
      <p:ext uri="{BB962C8B-B14F-4D97-AF65-F5344CB8AC3E}">
        <p14:creationId xmlns:p14="http://schemas.microsoft.com/office/powerpoint/2010/main" val="2062151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802.11-18/0596r5</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May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2018-05-07</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332"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196752"/>
            <a:ext cx="7770813" cy="4897661"/>
          </a:xfrm>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a:t>
            </a:r>
            <a:r>
              <a:rPr lang="en-US" altLang="en-US" sz="1600" b="1" dirty="0" smtClean="0">
                <a:solidFill>
                  <a:schemeClr val="tx1"/>
                </a:solidFill>
                <a:latin typeface="Calibri" panose="020F0502020204030204" pitchFamily="34" charset="0"/>
                <a:cs typeface="Calibri" panose="020F0502020204030204" pitchFamily="34" charset="0"/>
                <a:hlinkClick r:id="rId2"/>
              </a:rPr>
              <a:t>standards.ieee.org/develop/policies/bylaws/sect6-7.html#6</a:t>
            </a:r>
            <a:r>
              <a:rPr lang="en-US" altLang="en-US" sz="1600" b="1" dirty="0" smtClean="0">
                <a:solidFill>
                  <a:schemeClr val="tx1"/>
                </a:solidFill>
                <a:latin typeface="Calibri" panose="020F0502020204030204" pitchFamily="34" charset="0"/>
                <a:cs typeface="Calibri" panose="020F0502020204030204" pitchFamily="34" charset="0"/>
              </a:rPr>
              <a:t> ) </a:t>
            </a:r>
            <a:endParaRPr lang="en-US" altLang="en-US" sz="1600" b="1" dirty="0">
              <a:solidFill>
                <a:schemeClr val="tx1"/>
              </a:solidFill>
              <a:latin typeface="Calibri" panose="020F0502020204030204" pitchFamily="34" charset="0"/>
              <a:cs typeface="Calibri" panose="020F0502020204030204" pitchFamily="34" charset="0"/>
            </a:endParaRP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smtClean="0">
                <a:solidFill>
                  <a:schemeClr val="tx1"/>
                </a:solidFill>
                <a:latin typeface="Calibri" panose="020F0502020204030204" pitchFamily="34" charset="0"/>
                <a:cs typeface="Calibri" panose="020F0502020204030204" pitchFamily="34" charset="0"/>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http</a:t>
            </a:r>
            <a:r>
              <a:rPr lang="en-US" altLang="en-US" sz="1600" b="1" dirty="0">
                <a:solidFill>
                  <a:schemeClr val="tx1"/>
                </a:solidFill>
                <a:latin typeface="Calibri" panose="020F0502020204030204" pitchFamily="34" charset="0"/>
                <a:cs typeface="Calibri" panose="020F0502020204030204" pitchFamily="34" charset="0"/>
                <a:hlinkClick r:id="rId3"/>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standards.ieee.org/develop/policies/opman/sect6.html#6.3</a:t>
            </a:r>
            <a:r>
              <a:rPr lang="en-US" altLang="en-US" sz="1600" b="1" dirty="0" smtClean="0">
                <a:solidFill>
                  <a:schemeClr val="tx1"/>
                </a:solidFill>
                <a:latin typeface="Calibri" panose="020F0502020204030204" pitchFamily="34" charset="0"/>
                <a:cs typeface="Calibri" panose="020F0502020204030204" pitchFamily="34" charset="0"/>
              </a:rPr>
              <a:t> )</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a:t>
            </a:r>
            <a:r>
              <a:rPr lang="en-US" altLang="en-US" b="1" i="1" dirty="0" smtClean="0">
                <a:solidFill>
                  <a:schemeClr val="tx1"/>
                </a:solidFill>
                <a:latin typeface="Calibri" panose="020F0502020204030204" pitchFamily="34" charset="0"/>
                <a:cs typeface="Calibri" panose="020F0502020204030204" pitchFamily="34" charset="0"/>
                <a:hlinkClick r:id="rId4"/>
              </a:rPr>
              <a:t>standards.ieee.org/about/sasb/patcom/materials.html</a:t>
            </a:r>
            <a:r>
              <a:rPr lang="en-US" altLang="en-US" b="1" i="1" dirty="0" smtClean="0">
                <a:solidFill>
                  <a:schemeClr val="tx1"/>
                </a:solidFill>
                <a:latin typeface="Calibri" panose="020F0502020204030204" pitchFamily="34" charset="0"/>
                <a:cs typeface="Calibri" panose="020F0502020204030204" pitchFamily="34" charset="0"/>
              </a:rPr>
              <a:t> </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06290292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2886868947"/>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algn="ctr"/>
                      <a:endParaRPr lang="en-US" sz="1800" dirty="0"/>
                    </a:p>
                  </a:txBody>
                  <a:tcPr marT="45746" marB="45746"/>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(11-18-571).  </a:t>
            </a:r>
          </a:p>
          <a:p>
            <a:pPr algn="just">
              <a:spcBef>
                <a:spcPct val="20000"/>
              </a:spcBef>
              <a:buFontTx/>
              <a:buChar char="•"/>
            </a:pPr>
            <a:r>
              <a:rPr lang="en-US" altLang="en-US" sz="2000" b="0" dirty="0" smtClean="0"/>
              <a:t>Run </a:t>
            </a:r>
            <a:r>
              <a:rPr lang="en-US" altLang="en-US" sz="2000" b="0" dirty="0"/>
              <a:t>secretary </a:t>
            </a:r>
            <a:r>
              <a:rPr lang="en-US" altLang="en-US" sz="2000" b="0" dirty="0" smtClean="0"/>
              <a:t>elections/affirmation </a:t>
            </a:r>
            <a:r>
              <a:rPr lang="en-US" altLang="en-US" sz="2000" b="0" dirty="0"/>
              <a:t>vote </a:t>
            </a:r>
            <a:r>
              <a:rPr lang="en-US" altLang="en-US" sz="2000" b="0" dirty="0" smtClean="0"/>
              <a:t>(special </a:t>
            </a:r>
            <a:r>
              <a:rPr lang="en-US" altLang="en-US" sz="2000" b="0" dirty="0"/>
              <a:t>order 2</a:t>
            </a:r>
            <a:r>
              <a:rPr lang="en-US" altLang="en-US" sz="2000" b="0" baseline="30000" dirty="0"/>
              <a:t>nd</a:t>
            </a:r>
            <a:r>
              <a:rPr lang="en-US" altLang="en-US" sz="2000" b="0" dirty="0"/>
              <a:t> timeslot</a:t>
            </a:r>
            <a:r>
              <a:rPr lang="en-US" altLang="en-US" sz="2000" b="0" dirty="0" smtClean="0"/>
              <a:t>).</a:t>
            </a:r>
            <a:endParaRPr lang="en-US" altLang="en-US" sz="2000" b="0" dirty="0" smtClean="0"/>
          </a:p>
          <a:p>
            <a:pPr algn="just">
              <a:spcBef>
                <a:spcPct val="20000"/>
              </a:spcBef>
              <a:buFontTx/>
              <a:buChar char="•"/>
            </a:pPr>
            <a:r>
              <a:rPr lang="en-US" altLang="en-US" sz="2000" b="0" dirty="0" smtClean="0"/>
              <a:t>Submissions </a:t>
            </a:r>
            <a:r>
              <a:rPr lang="en-US" altLang="en-US" sz="2000" b="0" dirty="0" smtClean="0"/>
              <a:t>toward amendment text.</a:t>
            </a:r>
          </a:p>
          <a:p>
            <a:pPr algn="just">
              <a:spcBef>
                <a:spcPct val="20000"/>
              </a:spcBef>
              <a:buFontTx/>
              <a:buChar char="•"/>
            </a:pPr>
            <a:r>
              <a:rPr lang="en-US" altLang="en-US" sz="2000" b="0" dirty="0" smtClean="0"/>
              <a:t>Submissions </a:t>
            </a:r>
            <a:r>
              <a:rPr lang="en-US" altLang="en-US" sz="2000" b="0" dirty="0"/>
              <a:t>towards SFD text.</a:t>
            </a:r>
          </a:p>
          <a:p>
            <a:pPr algn="just">
              <a:spcBef>
                <a:spcPct val="20000"/>
              </a:spcBef>
              <a:buFontTx/>
              <a:buChar char="•"/>
            </a:pPr>
            <a:r>
              <a:rPr lang="en-US" altLang="en-US" sz="2000" b="0" dirty="0" smtClean="0"/>
              <a:t>Review plan towards achieving draft 1.0 (special order 2</a:t>
            </a:r>
            <a:r>
              <a:rPr lang="en-US" altLang="en-US" sz="2000" b="0" baseline="30000" dirty="0" smtClean="0"/>
              <a:t>nd</a:t>
            </a:r>
            <a:r>
              <a:rPr lang="en-US" altLang="en-US" sz="2000" b="0" dirty="0" smtClean="0"/>
              <a:t> timeslot).</a:t>
            </a:r>
          </a:p>
          <a:p>
            <a:pPr algn="just">
              <a:spcBef>
                <a:spcPct val="20000"/>
              </a:spcBef>
              <a:buFontTx/>
              <a:buChar char="•"/>
            </a:pPr>
            <a:r>
              <a:rPr lang="en-US" altLang="en-US" sz="2000" b="0" dirty="0" smtClean="0"/>
              <a:t>Technical presentations </a:t>
            </a:r>
            <a:r>
              <a:rPr lang="en-US" altLang="en-US" sz="2000" b="0" dirty="0"/>
              <a:t>to inform the TG</a:t>
            </a:r>
            <a:r>
              <a:rPr lang="en-US" altLang="en-US" sz="2000" b="0" dirty="0">
                <a:solidFill>
                  <a:srgbClr val="FF33CC"/>
                </a:solidFill>
              </a:rPr>
              <a:t>:</a:t>
            </a:r>
            <a:endParaRPr lang="en-US" altLang="en-US" sz="2000" b="0" dirty="0"/>
          </a:p>
          <a:p>
            <a:pPr lvl="1" algn="just">
              <a:spcBef>
                <a:spcPct val="20000"/>
              </a:spcBef>
              <a:buFontTx/>
              <a:buChar char="•"/>
            </a:pPr>
            <a:r>
              <a:rPr lang="en-US" altLang="en-US" sz="1800" dirty="0" smtClean="0"/>
              <a:t>Supportive </a:t>
            </a:r>
            <a:r>
              <a:rPr lang="en-US" altLang="en-US" sz="1800" dirty="0"/>
              <a:t>technical submissions to inform the TG.</a:t>
            </a:r>
          </a:p>
          <a:p>
            <a:pPr algn="just">
              <a:spcBef>
                <a:spcPct val="20000"/>
              </a:spcBef>
              <a:buFontTx/>
              <a:buChar char="•"/>
            </a:pPr>
            <a:r>
              <a:rPr lang="en-US" altLang="en-US" sz="2000" b="0" dirty="0" smtClean="0"/>
              <a:t>Review </a:t>
            </a:r>
            <a:r>
              <a:rPr lang="en-US" altLang="en-US" sz="2000" b="0" dirty="0"/>
              <a:t>program </a:t>
            </a:r>
            <a:r>
              <a:rPr lang="en-US" altLang="en-US" sz="2000" b="0" dirty="0" smtClean="0"/>
              <a:t>status, progress, timelines</a:t>
            </a:r>
            <a:r>
              <a:rPr lang="en-US" altLang="en-US" sz="2000" b="0" dirty="0"/>
              <a:t> </a:t>
            </a:r>
            <a:r>
              <a:rPr lang="en-US" altLang="en-US" sz="2000" b="0" dirty="0" smtClean="0"/>
              <a:t>and upcoming milestones. </a:t>
            </a:r>
            <a:endParaRPr lang="en-US" altLang="en-US" sz="2000" b="0" dirty="0"/>
          </a:p>
          <a:p>
            <a:pPr algn="just">
              <a:spcBef>
                <a:spcPct val="20000"/>
              </a:spcBef>
              <a:buFontTx/>
              <a:buChar char="•"/>
            </a:pPr>
            <a:r>
              <a:rPr lang="en-US" altLang="en-US" sz="2000" b="0" dirty="0"/>
              <a:t>Schedule teleconference times as needed.</a:t>
            </a:r>
          </a:p>
          <a:p>
            <a:endParaRPr lang="en-US" sz="2800" dirty="0"/>
          </a:p>
          <a:p>
            <a:pPr marL="0" lvl="1" indent="0" algn="just">
              <a:spcBef>
                <a:spcPct val="20000"/>
              </a:spcBef>
            </a:pPr>
            <a:endParaRPr lang="en-US" altLang="en-US" dirty="0"/>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639770818"/>
              </p:ext>
            </p:extLst>
          </p:nvPr>
        </p:nvGraphicFramePr>
        <p:xfrm>
          <a:off x="380206" y="1484784"/>
          <a:ext cx="8458200" cy="3261216"/>
        </p:xfrm>
        <a:graphic>
          <a:graphicData uri="http://schemas.openxmlformats.org/drawingml/2006/table">
            <a:tbl>
              <a:tblPr firstRow="1" bandRow="1">
                <a:tableStyleId>{21E4AEA4-8DFA-4A89-87EB-49C32662AFE0}</a:tableStyleId>
              </a:tblPr>
              <a:tblGrid>
                <a:gridCol w="1311474"/>
                <a:gridCol w="1728192"/>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11-18-0596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Mar.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11-18-0571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March </a:t>
                      </a:r>
                      <a:r>
                        <a:rPr lang="en-US" sz="1600" strike="noStrike" kern="1200" dirty="0" smtClean="0">
                          <a:solidFill>
                            <a:schemeClr val="dk1"/>
                          </a:solidFill>
                          <a:latin typeface="+mn-lt"/>
                          <a:ea typeface="+mn-ea"/>
                          <a:cs typeface="+mn-cs"/>
                        </a:rPr>
                        <a:t>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67632">
                <a:tc>
                  <a:txBody>
                    <a:bodyPr/>
                    <a:lstStyle/>
                    <a:p>
                      <a:r>
                        <a:rPr lang="en-US" sz="1600" dirty="0" smtClean="0"/>
                        <a:t>11-17-462</a:t>
                      </a:r>
                      <a:endParaRPr lang="en-US" sz="1600" dirty="0"/>
                    </a:p>
                  </a:txBody>
                  <a:tcPr marT="45712" marB="45712"/>
                </a:tc>
                <a:tc>
                  <a:txBody>
                    <a:bodyPr/>
                    <a:lstStyle/>
                    <a:p>
                      <a:r>
                        <a:rPr lang="en-US" sz="1600" dirty="0" smtClean="0"/>
                        <a:t>Chao Chun Wang</a:t>
                      </a:r>
                      <a:endParaRPr lang="en-US" sz="1600" dirty="0"/>
                    </a:p>
                  </a:txBody>
                  <a:tcPr marT="45712" marB="45712"/>
                </a:tc>
                <a:tc>
                  <a:txBody>
                    <a:bodyPr/>
                    <a:lstStyle/>
                    <a:p>
                      <a:r>
                        <a:rPr lang="en-US" sz="1600" dirty="0" smtClean="0"/>
                        <a:t>Spec</a:t>
                      </a:r>
                      <a:r>
                        <a:rPr lang="en-US" sz="1600" baseline="0" dirty="0" smtClean="0"/>
                        <a:t> Frame Work R14</a:t>
                      </a:r>
                      <a:endParaRPr lang="en-US" sz="1600" dirty="0"/>
                    </a:p>
                  </a:txBody>
                  <a:tcPr marT="45712" marB="45712"/>
                </a:tc>
                <a:tc>
                  <a:txBody>
                    <a:bodyPr/>
                    <a:lstStyle/>
                    <a:p>
                      <a:r>
                        <a:rPr lang="en-US" sz="1600" dirty="0" smtClean="0"/>
                        <a:t>SFD baseline</a:t>
                      </a:r>
                      <a:endParaRPr lang="en-US" sz="1600" dirty="0"/>
                    </a:p>
                  </a:txBody>
                  <a:tcPr marT="45712" marB="45712"/>
                </a:tc>
              </a:tr>
              <a:tr h="167632">
                <a:tc>
                  <a:txBody>
                    <a:bodyPr/>
                    <a:lstStyle/>
                    <a:p>
                      <a:r>
                        <a:rPr lang="en-US" sz="1600" dirty="0" smtClean="0"/>
                        <a:t>11-18-350</a:t>
                      </a:r>
                      <a:endParaRPr lang="en-US" sz="1600" dirty="0"/>
                    </a:p>
                  </a:txBody>
                  <a:tcPr marT="45712" marB="45712"/>
                </a:tc>
                <a:tc>
                  <a:txBody>
                    <a:bodyPr/>
                    <a:lstStyle/>
                    <a:p>
                      <a:r>
                        <a:rPr lang="en-US" sz="1600" dirty="0" smtClean="0"/>
                        <a:t>Nehru Bhandaru</a:t>
                      </a:r>
                      <a:endParaRPr lang="en-US" sz="1600" dirty="0"/>
                    </a:p>
                  </a:txBody>
                  <a:tcPr marT="45712" marB="45712"/>
                </a:tc>
                <a:tc>
                  <a:txBody>
                    <a:bodyPr/>
                    <a:lstStyle/>
                    <a:p>
                      <a:r>
                        <a:rPr lang="en-US" sz="1600" dirty="0" smtClean="0"/>
                        <a:t>Pre-Association </a:t>
                      </a:r>
                      <a:r>
                        <a:rPr lang="en-US" sz="1600" dirty="0" smtClean="0"/>
                        <a:t>Security </a:t>
                      </a:r>
                      <a:r>
                        <a:rPr lang="en-US" sz="1600" dirty="0" smtClean="0"/>
                        <a:t>Negotiation</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11-18-727</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kern="1200" dirty="0" err="1" smtClean="0">
                          <a:solidFill>
                            <a:schemeClr val="dk1"/>
                          </a:solidFill>
                          <a:effectLst/>
                          <a:latin typeface="+mn-lt"/>
                          <a:ea typeface="+mn-ea"/>
                          <a:cs typeface="+mn-cs"/>
                        </a:rPr>
                        <a:t>HEz</a:t>
                      </a:r>
                      <a:r>
                        <a:rPr lang="en-US" sz="1600" kern="1200" dirty="0" smtClean="0">
                          <a:solidFill>
                            <a:schemeClr val="dk1"/>
                          </a:solidFill>
                          <a:effectLst/>
                          <a:latin typeface="+mn-lt"/>
                          <a:ea typeface="+mn-ea"/>
                          <a:cs typeface="+mn-cs"/>
                        </a:rPr>
                        <a:t> Secure Measurement Protocol Amendment Text </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11-18-728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Yongho Seok</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Ranging NDP Transmission</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r>
              <a:tr h="0">
                <a:tc>
                  <a:txBody>
                    <a:bodyPr/>
                    <a:lstStyle/>
                    <a:p>
                      <a:r>
                        <a:rPr lang="en-US" sz="1600" dirty="0" smtClean="0"/>
                        <a:t>11-18-729</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kern="1200" dirty="0" smtClean="0">
                          <a:solidFill>
                            <a:schemeClr val="dk1"/>
                          </a:solidFill>
                          <a:effectLst/>
                          <a:latin typeface="+mn-lt"/>
                          <a:ea typeface="+mn-ea"/>
                          <a:cs typeface="+mn-cs"/>
                        </a:rPr>
                        <a:t>Range Measurement Protocol </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r>
              <a:tr h="0">
                <a:tc>
                  <a:txBody>
                    <a:bodyPr/>
                    <a:lstStyle/>
                    <a:p>
                      <a:r>
                        <a:rPr lang="en-US" sz="1600" dirty="0" smtClean="0"/>
                        <a:t>11-18-818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kern="1200" dirty="0" smtClean="0">
                          <a:solidFill>
                            <a:schemeClr val="dk1"/>
                          </a:solidFill>
                          <a:effectLst/>
                          <a:latin typeface="+mn-lt"/>
                          <a:ea typeface="+mn-ea"/>
                          <a:cs typeface="+mn-cs"/>
                        </a:rPr>
                        <a:t>60GHz</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Direction Measurement</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Draft</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Text</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834281675"/>
              </p:ext>
            </p:extLst>
          </p:nvPr>
        </p:nvGraphicFramePr>
        <p:xfrm>
          <a:off x="380206" y="1484784"/>
          <a:ext cx="8458200" cy="4114640"/>
        </p:xfrm>
        <a:graphic>
          <a:graphicData uri="http://schemas.openxmlformats.org/drawingml/2006/table">
            <a:tbl>
              <a:tblPr firstRow="1" bandRow="1">
                <a:tableStyleId>{21E4AEA4-8DFA-4A89-87EB-49C32662AFE0}</a:tableStyleId>
              </a:tblPr>
              <a:tblGrid>
                <a:gridCol w="1311474"/>
                <a:gridCol w="1512168"/>
                <a:gridCol w="3888432"/>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r>
                        <a:rPr lang="en-US" sz="1600" dirty="0" smtClean="0"/>
                        <a:t>11-18-882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kern="1200" dirty="0" smtClean="0">
                          <a:solidFill>
                            <a:schemeClr val="dk1"/>
                          </a:solidFill>
                          <a:effectLst/>
                          <a:latin typeface="+mn-lt"/>
                          <a:ea typeface="+mn-ea"/>
                          <a:cs typeface="+mn-cs"/>
                        </a:rPr>
                        <a:t>Negotiation for </a:t>
                      </a:r>
                      <a:r>
                        <a:rPr lang="en-US" sz="1600" kern="1200" dirty="0" err="1" smtClean="0">
                          <a:solidFill>
                            <a:schemeClr val="dk1"/>
                          </a:solidFill>
                          <a:effectLst/>
                          <a:latin typeface="+mn-lt"/>
                          <a:ea typeface="+mn-ea"/>
                          <a:cs typeface="+mn-cs"/>
                        </a:rPr>
                        <a:t>HEz</a:t>
                      </a:r>
                      <a:r>
                        <a:rPr lang="en-US" sz="1600" kern="1200" dirty="0" smtClean="0">
                          <a:solidFill>
                            <a:schemeClr val="dk1"/>
                          </a:solidFill>
                          <a:effectLst/>
                          <a:latin typeface="+mn-lt"/>
                          <a:ea typeface="+mn-ea"/>
                          <a:cs typeface="+mn-cs"/>
                        </a:rPr>
                        <a:t> ranging for passive location support</a:t>
                      </a:r>
                      <a:endParaRPr lang="en-US" sz="1600" dirty="0"/>
                    </a:p>
                  </a:txBody>
                  <a:tcPr marT="45712" marB="45712"/>
                </a:tc>
                <a:tc>
                  <a:txBody>
                    <a:bodyPr/>
                    <a:lstStyle/>
                    <a:p>
                      <a:r>
                        <a:rPr lang="en-US" sz="1600" dirty="0" smtClean="0"/>
                        <a:t>SFD</a:t>
                      </a:r>
                      <a:r>
                        <a:rPr lang="en-US" sz="1600" baseline="0" dirty="0" smtClean="0"/>
                        <a:t> text</a:t>
                      </a:r>
                      <a:endParaRPr lang="en-US" sz="16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11-18-855</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Dibakar</a:t>
                      </a:r>
                      <a:r>
                        <a:rPr lang="en-US" sz="1600" strike="noStrike" kern="1200" baseline="0" dirty="0" smtClean="0">
                          <a:solidFill>
                            <a:schemeClr val="dk1"/>
                          </a:solidFill>
                          <a:latin typeface="+mn-lt"/>
                          <a:ea typeface="+mn-ea"/>
                          <a:cs typeface="+mn-cs"/>
                        </a:rPr>
                        <a:t> Das</a:t>
                      </a:r>
                      <a:endParaRPr lang="en-US" sz="1600" strike="noStrike" kern="1200" dirty="0" smtClean="0">
                        <a:solidFill>
                          <a:schemeClr val="dk1"/>
                        </a:solidFill>
                        <a:latin typeface="+mn-lt"/>
                        <a:ea typeface="+mn-ea"/>
                        <a:cs typeface="+mn-cs"/>
                      </a:endParaRPr>
                    </a:p>
                  </a:txBody>
                  <a:tcPr marT="45712" marB="45712"/>
                </a:tc>
                <a:tc>
                  <a:txBody>
                    <a:bodyPr/>
                    <a:lstStyle/>
                    <a:p>
                      <a:r>
                        <a:rPr lang="en-US" sz="1600" kern="1200" dirty="0" smtClean="0">
                          <a:solidFill>
                            <a:schemeClr val="dk1"/>
                          </a:solidFill>
                          <a:effectLst/>
                          <a:latin typeface="+mn-lt"/>
                          <a:ea typeface="+mn-ea"/>
                          <a:cs typeface="+mn-cs"/>
                        </a:rPr>
                        <a:t>Availability</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Window</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Advertisement</a:t>
                      </a:r>
                      <a:endParaRPr lang="en-US" sz="1600" dirty="0"/>
                    </a:p>
                  </a:txBody>
                  <a:tcPr marT="45712" marB="45712"/>
                </a:tc>
                <a:tc>
                  <a:txBody>
                    <a:bodyPr/>
                    <a:lstStyle/>
                    <a:p>
                      <a:r>
                        <a:rPr lang="en-US" sz="1600" dirty="0" smtClean="0"/>
                        <a:t>SFD text</a:t>
                      </a:r>
                      <a:endParaRPr lang="en-US" sz="1600" dirty="0"/>
                    </a:p>
                  </a:txBody>
                  <a:tcPr marT="45712" marB="45712"/>
                </a:tc>
              </a:tr>
              <a:tr h="167632">
                <a:tc>
                  <a:txBody>
                    <a:bodyPr/>
                    <a:lstStyle/>
                    <a:p>
                      <a:r>
                        <a:rPr lang="en-US" sz="1600" dirty="0" smtClean="0"/>
                        <a:t>11-18-893</a:t>
                      </a:r>
                      <a:endParaRPr lang="en-US" sz="1600" dirty="0"/>
                    </a:p>
                  </a:txBody>
                  <a:tcPr marT="45712" marB="45712"/>
                </a:tc>
                <a:tc>
                  <a:txBody>
                    <a:bodyPr/>
                    <a:lstStyle/>
                    <a:p>
                      <a:r>
                        <a:rPr lang="en-US" sz="1600" dirty="0" smtClean="0"/>
                        <a:t>Liwen Chu</a:t>
                      </a:r>
                      <a:endParaRPr lang="en-US" sz="1600" dirty="0"/>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BSS Color in NDP Ranging</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 text</a:t>
                      </a:r>
                    </a:p>
                  </a:txBody>
                  <a:tcPr marT="45712" marB="45712"/>
                </a:tc>
              </a:tr>
              <a:tr h="0">
                <a:tc>
                  <a:txBody>
                    <a:bodyPr/>
                    <a:lstStyle/>
                    <a:p>
                      <a:r>
                        <a:rPr lang="en-US" sz="1600" dirty="0" smtClean="0"/>
                        <a:t>11-18-925</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kern="1200" dirty="0" smtClean="0">
                          <a:solidFill>
                            <a:schemeClr val="dk1"/>
                          </a:solidFill>
                          <a:effectLst/>
                          <a:latin typeface="+mn-lt"/>
                          <a:ea typeface="+mn-ea"/>
                          <a:cs typeface="+mn-cs"/>
                        </a:rPr>
                        <a:t>802.11az PHY Spec Text for Under 7GHz</a:t>
                      </a:r>
                      <a:endParaRPr lang="en-US" sz="1600" dirty="0"/>
                    </a:p>
                  </a:txBody>
                  <a:tcPr marT="45712" marB="45712"/>
                </a:tc>
                <a:tc>
                  <a:txBody>
                    <a:bodyPr/>
                    <a:lstStyle/>
                    <a:p>
                      <a:r>
                        <a:rPr lang="en-US" sz="1600" dirty="0" smtClean="0"/>
                        <a:t>Amendment text</a:t>
                      </a:r>
                      <a:endParaRPr lang="en-US" sz="1600" dirty="0"/>
                    </a:p>
                  </a:txBody>
                  <a:tcPr marT="45712" marB="45712"/>
                </a:tc>
              </a:tr>
              <a:tr h="3840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11-18-928</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Erik Lindskog</a:t>
                      </a: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HEz</a:t>
                      </a:r>
                      <a:r>
                        <a:rPr lang="en-US" sz="1600" strike="noStrike" kern="1200" dirty="0" smtClean="0">
                          <a:solidFill>
                            <a:schemeClr val="dk1"/>
                          </a:solidFill>
                          <a:latin typeface="+mn-lt"/>
                          <a:ea typeface="+mn-ea"/>
                          <a:cs typeface="+mn-cs"/>
                        </a:rPr>
                        <a:t> Ranging Sequence for Passive Location Support</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 text</a:t>
                      </a: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11-18-927</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Erik Lindskog</a:t>
                      </a:r>
                    </a:p>
                  </a:txBody>
                  <a:tcPr marT="45712" marB="45712"/>
                </a:tc>
                <a:tc>
                  <a:txBody>
                    <a:bodyPr/>
                    <a:lstStyle/>
                    <a:p>
                      <a:pPr marL="0" algn="l" defTabSz="914400" rtl="0" eaLnBrk="1" latinLnBrk="0" hangingPunct="1"/>
                      <a:r>
                        <a:rPr lang="en-US" sz="1600" strike="noStrike" kern="1200" noProof="0" dirty="0" err="1" smtClean="0">
                          <a:solidFill>
                            <a:schemeClr val="dk1"/>
                          </a:solidFill>
                          <a:latin typeface="+mn-lt"/>
                          <a:ea typeface="+mn-ea"/>
                          <a:cs typeface="+mn-cs"/>
                        </a:rPr>
                        <a:t>HEz</a:t>
                      </a:r>
                      <a:r>
                        <a:rPr lang="en-US" sz="1600" strike="noStrike" kern="1200" noProof="0" dirty="0" smtClean="0">
                          <a:solidFill>
                            <a:schemeClr val="dk1"/>
                          </a:solidFill>
                          <a:latin typeface="+mn-lt"/>
                          <a:ea typeface="+mn-ea"/>
                          <a:cs typeface="+mn-cs"/>
                        </a:rPr>
                        <a:t> RTT Location Using Anchor Stations and Client Cooperation</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endParaRPr lang="en-US" sz="1600" dirty="0" smtClean="0"/>
                    </a:p>
                  </a:txBody>
                  <a:tcPr marT="45712" marB="45712"/>
                </a:tc>
              </a:tr>
              <a:tr h="0">
                <a:tc>
                  <a:txBody>
                    <a:bodyPr/>
                    <a:lstStyle/>
                    <a:p>
                      <a:r>
                        <a:rPr lang="en-US" sz="1600" dirty="0" smtClean="0"/>
                        <a:t>11-18-552</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AOD messaging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SFD text</a:t>
                      </a:r>
                      <a:endParaRPr lang="en-US" sz="1600" dirty="0" smtClean="0"/>
                    </a:p>
                  </a:txBody>
                  <a:tcPr marT="45712" marB="45712"/>
                </a:tc>
              </a:tr>
              <a:tr h="0">
                <a:tc>
                  <a:txBody>
                    <a:bodyPr/>
                    <a:lstStyle/>
                    <a:p>
                      <a:r>
                        <a:rPr lang="en-US" sz="1600" dirty="0" smtClean="0"/>
                        <a:t>11-18-939</a:t>
                      </a:r>
                      <a:endParaRPr lang="en-US" dirty="0"/>
                    </a:p>
                  </a:txBody>
                  <a:tcPr marT="45712" marB="45712"/>
                </a:tc>
                <a:tc>
                  <a:txBody>
                    <a:bodyPr/>
                    <a:lstStyle/>
                    <a:p>
                      <a:r>
                        <a:rPr lang="en-US" sz="1600" dirty="0" smtClean="0"/>
                        <a:t>Mingguang Xu</a:t>
                      </a:r>
                      <a:endParaRPr lang="en-US" dirty="0"/>
                    </a:p>
                  </a:txBody>
                  <a:tcPr marT="45712" marB="45712"/>
                </a:tc>
                <a:tc>
                  <a:txBody>
                    <a:bodyPr/>
                    <a:lstStyle/>
                    <a:p>
                      <a:r>
                        <a:rPr lang="en-US" sz="1600" dirty="0" smtClean="0"/>
                        <a:t>Clock Attack</a:t>
                      </a:r>
                      <a:r>
                        <a:rPr lang="en-US" sz="1600" baseline="0" dirty="0" smtClean="0"/>
                        <a:t> Threat model for 11az</a:t>
                      </a:r>
                      <a:endParaRPr lang="en-US" sz="1600" dirty="0"/>
                    </a:p>
                  </a:txBody>
                  <a:tcPr marT="45712" marB="45712"/>
                </a:tc>
                <a:tc>
                  <a:txBody>
                    <a:bodyPr/>
                    <a:lstStyle/>
                    <a:p>
                      <a:r>
                        <a:rPr lang="en-US" sz="1600" dirty="0" smtClean="0"/>
                        <a:t>Technical</a:t>
                      </a:r>
                      <a:endParaRPr lang="en-US" sz="1600" dirty="0"/>
                    </a:p>
                  </a:txBody>
                  <a:tcPr marT="45712" marB="45712"/>
                </a:tc>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41353840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1" y="1751014"/>
            <a:ext cx="6766520" cy="4343400"/>
          </a:xfrm>
        </p:spPr>
        <p:txBody>
          <a:bodyPr/>
          <a:lstStyle/>
          <a:p>
            <a:pPr>
              <a:buFont typeface="Arial" panose="020B0604020202020204" pitchFamily="34" charset="0"/>
              <a:buChar char="•"/>
            </a:pPr>
            <a:r>
              <a:rPr lang="en-US" dirty="0" smtClean="0"/>
              <a:t>Technical material review order:</a:t>
            </a:r>
          </a:p>
          <a:p>
            <a:pPr lvl="1">
              <a:buFont typeface="Arial" panose="020B0604020202020204" pitchFamily="34" charset="0"/>
              <a:buChar char="•"/>
            </a:pPr>
            <a:r>
              <a:rPr lang="en-US" dirty="0" smtClean="0"/>
              <a:t>Review and consider adoption of amendment draft text.</a:t>
            </a:r>
          </a:p>
          <a:p>
            <a:pPr lvl="1">
              <a:buFont typeface="Arial" panose="020B0604020202020204" pitchFamily="34" charset="0"/>
              <a:buChar char="•"/>
            </a:pPr>
            <a:r>
              <a:rPr lang="en-US" dirty="0" smtClean="0"/>
              <a:t>Review and consider adoption of SFD text.</a:t>
            </a:r>
          </a:p>
          <a:p>
            <a:pPr lvl="1">
              <a:buFont typeface="Arial" panose="020B0604020202020204" pitchFamily="34" charset="0"/>
              <a:buChar char="•"/>
            </a:pPr>
            <a:r>
              <a:rPr lang="en-US" dirty="0" smtClean="0"/>
              <a:t>Technical submissions.</a:t>
            </a:r>
          </a:p>
          <a:p>
            <a:pPr marL="457200" lvl="1" indent="0"/>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grpSp>
        <p:nvGrpSpPr>
          <p:cNvPr id="15" name="Group 14"/>
          <p:cNvGrpSpPr/>
          <p:nvPr/>
        </p:nvGrpSpPr>
        <p:grpSpPr>
          <a:xfrm>
            <a:off x="7740352" y="1916832"/>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Warsaw, Poland</a:t>
            </a:r>
          </a:p>
          <a:p>
            <a:pPr algn="ctr">
              <a:lnSpc>
                <a:spcPct val="90000"/>
              </a:lnSpc>
              <a:buFontTx/>
              <a:buNone/>
            </a:pPr>
            <a:r>
              <a:rPr lang="en-US" altLang="en-US" sz="4000" dirty="0" smtClean="0">
                <a:cs typeface="Times New Roman" panose="02020603050405020304" pitchFamily="18" charset="0"/>
              </a:rPr>
              <a:t>May 6</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- 11</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2018</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a:t>
            </a:r>
            <a:r>
              <a:rPr lang="en-US" altLang="en-US" sz="2000" b="0" dirty="0" smtClean="0"/>
              <a:t>(9 </a:t>
            </a:r>
            <a:r>
              <a:rPr lang="en-US" altLang="en-US" sz="2000" b="0" dirty="0"/>
              <a:t>min)</a:t>
            </a:r>
          </a:p>
          <a:p>
            <a:pPr algn="just">
              <a:spcBef>
                <a:spcPct val="20000"/>
              </a:spcBef>
              <a:buFontTx/>
              <a:buChar char="•"/>
            </a:pPr>
            <a:r>
              <a:rPr lang="en-US" altLang="en-US" sz="2000" b="0" dirty="0"/>
              <a:t>Last call for Submission </a:t>
            </a:r>
            <a:r>
              <a:rPr lang="en-US" altLang="en-US" sz="2000" b="0" dirty="0" smtClean="0"/>
              <a:t>(5 </a:t>
            </a:r>
            <a:r>
              <a:rPr lang="en-US" altLang="en-US" sz="2000" b="0" dirty="0"/>
              <a:t>min)</a:t>
            </a:r>
          </a:p>
          <a:p>
            <a:pPr algn="just">
              <a:spcBef>
                <a:spcPct val="20000"/>
              </a:spcBef>
              <a:buFontTx/>
              <a:buChar char="•"/>
            </a:pPr>
            <a:r>
              <a:rPr lang="en-US" altLang="en-US" sz="2000" b="0" dirty="0" smtClean="0"/>
              <a:t>Agenda setting and presentation ordering for the week (15 </a:t>
            </a:r>
            <a:r>
              <a:rPr lang="en-US" altLang="en-US" sz="2000" b="0" dirty="0"/>
              <a:t>min)</a:t>
            </a:r>
          </a:p>
          <a:p>
            <a:pPr algn="just">
              <a:spcBef>
                <a:spcPct val="20000"/>
              </a:spcBef>
              <a:buFontTx/>
              <a:buChar char="•"/>
            </a:pPr>
            <a:r>
              <a:rPr lang="en-US" altLang="en-US" sz="2000" b="0" dirty="0" smtClean="0"/>
              <a:t>Consider previous </a:t>
            </a:r>
            <a:r>
              <a:rPr lang="en-US" altLang="en-US" sz="2000" b="0" dirty="0"/>
              <a:t>meeting </a:t>
            </a:r>
            <a:r>
              <a:rPr lang="en-US" altLang="en-US" sz="2000" b="0" dirty="0" smtClean="0"/>
              <a:t>minutes for approval (5min)</a:t>
            </a:r>
          </a:p>
          <a:p>
            <a:pPr algn="just">
              <a:spcBef>
                <a:spcPct val="20000"/>
              </a:spcBef>
              <a:buFontTx/>
              <a:buChar char="•"/>
            </a:pPr>
            <a:r>
              <a:rPr lang="en-US" altLang="en-US" sz="2000" b="0" dirty="0" smtClean="0"/>
              <a:t>Consider previous </a:t>
            </a:r>
            <a:r>
              <a:rPr lang="en-US" altLang="en-US" sz="2000" b="0" dirty="0" err="1" smtClean="0"/>
              <a:t>telecons</a:t>
            </a:r>
            <a:r>
              <a:rPr lang="en-US" altLang="en-US" sz="2000" b="0" dirty="0" smtClean="0"/>
              <a:t> minutes for approval (10min)</a:t>
            </a:r>
          </a:p>
          <a:p>
            <a:pPr algn="just">
              <a:spcBef>
                <a:spcPct val="20000"/>
              </a:spcBef>
              <a:buFontTx/>
              <a:buChar char="•"/>
            </a:pPr>
            <a:r>
              <a:rPr lang="en-US" altLang="en-US" sz="2000" b="0" dirty="0" smtClean="0"/>
              <a:t>Review and of submissions towards draft amendment spec text (</a:t>
            </a:r>
            <a:r>
              <a:rPr lang="en-US" altLang="en-US" sz="2000" b="0" dirty="0"/>
              <a:t>as time permits)</a:t>
            </a:r>
          </a:p>
          <a:p>
            <a:pPr marL="0" indent="0" algn="just">
              <a:spcBef>
                <a:spcPct val="20000"/>
              </a:spcBef>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521380618"/>
              </p:ext>
            </p:extLst>
          </p:nvPr>
        </p:nvGraphicFramePr>
        <p:xfrm>
          <a:off x="288826" y="1507333"/>
          <a:ext cx="8640960" cy="4206128"/>
        </p:xfrm>
        <a:graphic>
          <a:graphicData uri="http://schemas.openxmlformats.org/drawingml/2006/table">
            <a:tbl>
              <a:tblPr firstRow="1" bandRow="1">
                <a:tableStyleId>{21E4AEA4-8DFA-4A89-87EB-49C32662AFE0}</a:tableStyleId>
              </a:tblPr>
              <a:tblGrid>
                <a:gridCol w="1186830"/>
                <a:gridCol w="1512168"/>
                <a:gridCol w="3168352"/>
                <a:gridCol w="1739650"/>
                <a:gridCol w="103396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11-18-0596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May</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30min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11-18-0571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March </a:t>
                      </a:r>
                      <a:r>
                        <a:rPr lang="en-US" sz="1600" strike="noStrike" kern="1200" dirty="0" smtClean="0">
                          <a:solidFill>
                            <a:schemeClr val="dk1"/>
                          </a:solidFill>
                          <a:latin typeface="+mn-lt"/>
                          <a:ea typeface="+mn-ea"/>
                          <a:cs typeface="+mn-cs"/>
                        </a:rPr>
                        <a:t>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365752">
                <a:tc>
                  <a:txBody>
                    <a:bodyPr/>
                    <a:lstStyle/>
                    <a:p>
                      <a:r>
                        <a:rPr lang="en-US" sz="1600" dirty="0" smtClean="0"/>
                        <a:t>11-18-350</a:t>
                      </a:r>
                      <a:endParaRPr lang="en-US" sz="1600" dirty="0"/>
                    </a:p>
                  </a:txBody>
                  <a:tcPr marT="45712" marB="45712"/>
                </a:tc>
                <a:tc>
                  <a:txBody>
                    <a:bodyPr/>
                    <a:lstStyle/>
                    <a:p>
                      <a:r>
                        <a:rPr lang="en-US" sz="1600" dirty="0" smtClean="0"/>
                        <a:t>Nehru Bhandaru</a:t>
                      </a:r>
                      <a:endParaRPr lang="en-US" sz="1600" dirty="0"/>
                    </a:p>
                  </a:txBody>
                  <a:tcPr marT="45712" marB="45712"/>
                </a:tc>
                <a:tc>
                  <a:txBody>
                    <a:bodyPr/>
                    <a:lstStyle/>
                    <a:p>
                      <a:r>
                        <a:rPr lang="en-US" sz="1600" dirty="0" smtClean="0"/>
                        <a:t>Pre-Association </a:t>
                      </a:r>
                      <a:r>
                        <a:rPr lang="en-US" sz="1600" dirty="0" smtClean="0"/>
                        <a:t>Security </a:t>
                      </a:r>
                      <a:r>
                        <a:rPr lang="en-US" sz="1600" dirty="0" smtClean="0"/>
                        <a:t>Negotiation</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40min</a:t>
                      </a:r>
                      <a:endParaRPr lang="en-US" sz="1600" dirty="0"/>
                    </a:p>
                  </a:txBody>
                  <a:tcPr marT="45712" marB="45712"/>
                </a:tc>
              </a:tr>
              <a:tr h="365752">
                <a:tc>
                  <a:txBody>
                    <a:bodyPr/>
                    <a:lstStyle/>
                    <a:p>
                      <a:r>
                        <a:rPr lang="en-US" sz="1600" dirty="0" smtClean="0"/>
                        <a:t>11-18-729</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kern="1200" dirty="0" smtClean="0">
                          <a:solidFill>
                            <a:schemeClr val="dk1"/>
                          </a:solidFill>
                          <a:effectLst/>
                          <a:latin typeface="+mn-lt"/>
                          <a:ea typeface="+mn-ea"/>
                          <a:cs typeface="+mn-cs"/>
                        </a:rPr>
                        <a:t>Range Measurement Protocol </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600" dirty="0" smtClean="0"/>
                        <a:t>40min</a:t>
                      </a:r>
                      <a:endParaRPr lang="en-US" sz="1600" dirty="0"/>
                    </a:p>
                  </a:txBody>
                  <a:tcPr marT="45712" marB="45712"/>
                </a:tc>
              </a:tr>
              <a:tr h="365752">
                <a:tc>
                  <a:txBody>
                    <a:bodyPr/>
                    <a:lstStyle/>
                    <a:p>
                      <a:r>
                        <a:rPr lang="en-US" sz="1600" dirty="0" smtClean="0"/>
                        <a:t>11-18-727</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kern="1200" dirty="0" err="1" smtClean="0">
                          <a:solidFill>
                            <a:schemeClr val="dk1"/>
                          </a:solidFill>
                          <a:effectLst/>
                          <a:latin typeface="+mn-lt"/>
                          <a:ea typeface="+mn-ea"/>
                          <a:cs typeface="+mn-cs"/>
                        </a:rPr>
                        <a:t>HEz</a:t>
                      </a:r>
                      <a:r>
                        <a:rPr lang="en-US" sz="1600" kern="1200" dirty="0" smtClean="0">
                          <a:solidFill>
                            <a:schemeClr val="dk1"/>
                          </a:solidFill>
                          <a:effectLst/>
                          <a:latin typeface="+mn-lt"/>
                          <a:ea typeface="+mn-ea"/>
                          <a:cs typeface="+mn-cs"/>
                        </a:rPr>
                        <a:t> Secure Measurement Protocol Amendment Text </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30min as time permits</a:t>
                      </a:r>
                      <a:endParaRPr lang="en-US" sz="1600" dirty="0"/>
                    </a:p>
                  </a:txBody>
                  <a:tcPr marT="45712" marB="45712"/>
                </a:tc>
              </a:tr>
              <a:tr h="365752">
                <a:tc>
                  <a:txBody>
                    <a:bodyPr/>
                    <a:lstStyle/>
                    <a:p>
                      <a:r>
                        <a:rPr lang="en-US" sz="1600" dirty="0" smtClean="0"/>
                        <a:t>11-18-812</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kern="1200" dirty="0" smtClean="0">
                          <a:solidFill>
                            <a:schemeClr val="dk1"/>
                          </a:solidFill>
                          <a:effectLst/>
                          <a:latin typeface="+mn-lt"/>
                          <a:ea typeface="+mn-ea"/>
                          <a:cs typeface="+mn-cs"/>
                        </a:rPr>
                        <a:t>60GHz</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Direction Measurement</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Draft</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Text</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c>
                  <a:txBody>
                    <a:bodyPr/>
                    <a:lstStyle/>
                    <a:p>
                      <a:r>
                        <a:rPr lang="en-US" sz="1600" strike="noStrike" dirty="0" smtClean="0"/>
                        <a:t>30min </a:t>
                      </a:r>
                      <a:r>
                        <a:rPr lang="en-US" sz="1600" baseline="0" dirty="0" smtClean="0"/>
                        <a:t>as time permits</a:t>
                      </a:r>
                      <a:endParaRPr lang="en-US" sz="1600" strike="noStrike" dirty="0"/>
                    </a:p>
                  </a:txBody>
                  <a:tcPr marT="45712" marB="45712"/>
                </a:tc>
              </a:tr>
              <a:tr h="365752">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11-18/0571 “</a:t>
            </a:r>
            <a:r>
              <a:rPr lang="en-US" dirty="0"/>
              <a:t>Meeting Minutes March 2018 Session</a:t>
            </a:r>
            <a:r>
              <a:rPr lang="en-US" b="0" dirty="0" smtClean="0"/>
              <a:t>” </a:t>
            </a:r>
            <a:r>
              <a:rPr lang="en-US" b="0" dirty="0"/>
              <a:t>posted to Mentor </a:t>
            </a:r>
            <a:r>
              <a:rPr lang="en-US" b="0" dirty="0" smtClean="0"/>
              <a:t>on Mar. 13</a:t>
            </a:r>
            <a:r>
              <a:rPr lang="en-US" b="0" baseline="30000" dirty="0" smtClean="0"/>
              <a:t>th</a:t>
            </a:r>
            <a:r>
              <a:rPr lang="en-US" b="0" dirty="0" smtClean="0"/>
              <a:t> 2018.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11-18/0571 r1 as </a:t>
            </a:r>
            <a:r>
              <a:rPr lang="en-US" b="0" dirty="0" err="1" smtClean="0"/>
              <a:t>TGaz</a:t>
            </a:r>
            <a:r>
              <a:rPr lang="en-US" b="0" dirty="0" smtClean="0"/>
              <a:t> </a:t>
            </a:r>
            <a:r>
              <a:rPr lang="en-US" b="0" dirty="0"/>
              <a:t>meeting minutes for the </a:t>
            </a:r>
            <a:r>
              <a:rPr lang="en-US" b="0" dirty="0" smtClean="0"/>
              <a:t>March meeting</a:t>
            </a:r>
            <a:r>
              <a:rPr lang="en-US" b="0" dirty="0"/>
              <a:t>. </a:t>
            </a:r>
          </a:p>
          <a:p>
            <a:r>
              <a:rPr lang="en-US" b="0" dirty="0" smtClean="0"/>
              <a:t>Moved by</a:t>
            </a:r>
            <a:r>
              <a:rPr lang="en-US" b="0" dirty="0" smtClean="0"/>
              <a:t>: Assaf Kasher</a:t>
            </a:r>
            <a:endParaRPr lang="en-US" b="0" dirty="0"/>
          </a:p>
          <a:p>
            <a:r>
              <a:rPr lang="en-US" b="0" dirty="0"/>
              <a:t>Seconded </a:t>
            </a:r>
            <a:r>
              <a:rPr lang="en-US" b="0" dirty="0" smtClean="0"/>
              <a:t>by</a:t>
            </a:r>
            <a:r>
              <a:rPr lang="en-US" b="0" dirty="0" smtClean="0"/>
              <a:t>: Qinghua Li</a:t>
            </a:r>
            <a:endParaRPr lang="en-US" b="0" dirty="0" smtClean="0"/>
          </a:p>
          <a:p>
            <a:r>
              <a:rPr lang="en-US" b="0" dirty="0" smtClean="0"/>
              <a:t>Results </a:t>
            </a:r>
            <a:r>
              <a:rPr lang="en-US" b="0" dirty="0"/>
              <a:t>(Y/N/A</a:t>
            </a:r>
            <a:r>
              <a:rPr lang="en-US" b="0" dirty="0" smtClean="0"/>
              <a:t>): 11/0/1</a:t>
            </a:r>
          </a:p>
          <a:p>
            <a:r>
              <a:rPr lang="en-US" b="0" dirty="0" smtClean="0"/>
              <a:t>Motion passes</a:t>
            </a:r>
            <a:endParaRPr lang="en-US" b="0" dirty="0" smtClean="0"/>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24</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11-18-350</a:t>
            </a:r>
            <a:endParaRPr lang="en-US" dirty="0"/>
          </a:p>
        </p:txBody>
      </p:sp>
      <p:sp>
        <p:nvSpPr>
          <p:cNvPr id="3" name="Content Placeholder 2"/>
          <p:cNvSpPr>
            <a:spLocks noGrp="1"/>
          </p:cNvSpPr>
          <p:nvPr>
            <p:ph idx="1"/>
          </p:nvPr>
        </p:nvSpPr>
        <p:spPr/>
        <p:txBody>
          <a:bodyPr/>
          <a:lstStyle/>
          <a:p>
            <a:r>
              <a:rPr lang="en-US" b="0" dirty="0"/>
              <a:t>Motion</a:t>
            </a:r>
            <a:endParaRPr lang="en-US" b="0" dirty="0"/>
          </a:p>
          <a:p>
            <a:r>
              <a:rPr lang="en-US" b="0" dirty="0"/>
              <a:t>Move to adopt document </a:t>
            </a:r>
            <a:r>
              <a:rPr lang="en-US" b="0" dirty="0" smtClean="0"/>
              <a:t>11-18-350r4 </a:t>
            </a:r>
            <a:r>
              <a:rPr lang="en-US" b="0" dirty="0"/>
              <a:t>to the 802.11az draft and instruct the technical editor to incorporate it in the 802.11az draft amendment text.</a:t>
            </a:r>
            <a:endParaRPr lang="en-US" b="0" dirty="0"/>
          </a:p>
          <a:p>
            <a:r>
              <a:rPr lang="en-US" b="0" dirty="0"/>
              <a:t>Moved</a:t>
            </a:r>
            <a:r>
              <a:rPr lang="en-US" b="0" dirty="0" smtClean="0"/>
              <a:t>: Nehru Bhandaru</a:t>
            </a:r>
            <a:endParaRPr lang="en-US" b="0" dirty="0"/>
          </a:p>
          <a:p>
            <a:r>
              <a:rPr lang="en-US" b="0" dirty="0"/>
              <a:t>Second</a:t>
            </a:r>
            <a:r>
              <a:rPr lang="en-US" b="0" dirty="0" smtClean="0"/>
              <a:t>: Erik Lindskog</a:t>
            </a:r>
          </a:p>
          <a:p>
            <a:endParaRPr lang="en-US" b="0" dirty="0"/>
          </a:p>
          <a:p>
            <a:r>
              <a:rPr lang="en-US" b="0" dirty="0"/>
              <a:t>Results (Y/N/A</a:t>
            </a:r>
            <a:r>
              <a:rPr lang="en-US" b="0" dirty="0" smtClean="0"/>
              <a:t>): 11/0/1</a:t>
            </a:r>
          </a:p>
          <a:p>
            <a:r>
              <a:rPr lang="en-US" b="0" dirty="0" smtClean="0"/>
              <a:t>Motion passes</a:t>
            </a:r>
            <a:endParaRPr lang="en-US"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7272831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11-18-727</a:t>
            </a:r>
            <a:endParaRPr lang="en-US" dirty="0"/>
          </a:p>
        </p:txBody>
      </p:sp>
      <p:sp>
        <p:nvSpPr>
          <p:cNvPr id="3" name="Content Placeholder 2"/>
          <p:cNvSpPr>
            <a:spLocks noGrp="1"/>
          </p:cNvSpPr>
          <p:nvPr>
            <p:ph idx="1"/>
          </p:nvPr>
        </p:nvSpPr>
        <p:spPr/>
        <p:txBody>
          <a:bodyPr/>
          <a:lstStyle/>
          <a:p>
            <a:r>
              <a:rPr lang="en-US" b="0" dirty="0"/>
              <a:t>Motion</a:t>
            </a:r>
            <a:endParaRPr lang="en-US" b="0" dirty="0"/>
          </a:p>
          <a:p>
            <a:r>
              <a:rPr lang="en-US" b="0" dirty="0"/>
              <a:t>Move to adopt document </a:t>
            </a:r>
            <a:r>
              <a:rPr lang="en-US" b="0" dirty="0" smtClean="0"/>
              <a:t>11-18-727r0 </a:t>
            </a:r>
            <a:r>
              <a:rPr lang="en-US" b="0" dirty="0"/>
              <a:t>to the 802.11az draft and instruct the technical editor to incorporate it in the 802.11az draft amendment text.</a:t>
            </a:r>
            <a:endParaRPr lang="en-US" b="0" dirty="0"/>
          </a:p>
          <a:p>
            <a:r>
              <a:rPr lang="en-US" b="0" dirty="0"/>
              <a:t>Moved</a:t>
            </a:r>
            <a:r>
              <a:rPr lang="en-US" b="0" dirty="0" smtClean="0"/>
              <a:t>: Yongho Seok</a:t>
            </a:r>
            <a:endParaRPr lang="en-US" b="0" dirty="0"/>
          </a:p>
          <a:p>
            <a:r>
              <a:rPr lang="en-US" b="0" dirty="0" smtClean="0"/>
              <a:t>Second: </a:t>
            </a:r>
            <a:r>
              <a:rPr lang="en-US" b="0" dirty="0" err="1" smtClean="0"/>
              <a:t>Chitto</a:t>
            </a:r>
            <a:r>
              <a:rPr lang="en-US" b="0" dirty="0" smtClean="0"/>
              <a:t> Ghosh</a:t>
            </a:r>
            <a:endParaRPr lang="en-US" b="0" dirty="0"/>
          </a:p>
          <a:p>
            <a:r>
              <a:rPr lang="en-US" b="0" dirty="0"/>
              <a:t>Results (Y/N/A</a:t>
            </a:r>
            <a:r>
              <a:rPr lang="en-US" b="0" dirty="0" smtClean="0"/>
              <a:t>): 9/0/2</a:t>
            </a:r>
          </a:p>
          <a:p>
            <a:r>
              <a:rPr lang="en-US" b="0" dirty="0" smtClean="0"/>
              <a:t>Motion passes.</a:t>
            </a:r>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731642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11-18-729</a:t>
            </a:r>
            <a:endParaRPr lang="en-US" dirty="0"/>
          </a:p>
        </p:txBody>
      </p:sp>
      <p:sp>
        <p:nvSpPr>
          <p:cNvPr id="3" name="Content Placeholder 2"/>
          <p:cNvSpPr>
            <a:spLocks noGrp="1"/>
          </p:cNvSpPr>
          <p:nvPr>
            <p:ph idx="1"/>
          </p:nvPr>
        </p:nvSpPr>
        <p:spPr/>
        <p:txBody>
          <a:bodyPr/>
          <a:lstStyle/>
          <a:p>
            <a:r>
              <a:rPr lang="en-US" b="0" dirty="0"/>
              <a:t>Motion</a:t>
            </a:r>
            <a:endParaRPr lang="en-US" b="0" dirty="0"/>
          </a:p>
          <a:p>
            <a:r>
              <a:rPr lang="en-US" b="0" dirty="0"/>
              <a:t>Move to adopt document </a:t>
            </a:r>
            <a:r>
              <a:rPr lang="en-US" b="0" dirty="0" smtClean="0"/>
              <a:t>11-18-729r1 </a:t>
            </a:r>
            <a:r>
              <a:rPr lang="en-US" b="0" dirty="0"/>
              <a:t>to the 802.11az draft and instruct the technical editor to incorporate it in the 802.11az draft amendment text.</a:t>
            </a:r>
            <a:endParaRPr lang="en-US" b="0" dirty="0"/>
          </a:p>
          <a:p>
            <a:r>
              <a:rPr lang="en-US" b="0" dirty="0"/>
              <a:t>Moved</a:t>
            </a:r>
            <a:r>
              <a:rPr lang="en-US" b="0" dirty="0" smtClean="0"/>
              <a:t>: Yongho Seok</a:t>
            </a:r>
            <a:endParaRPr lang="en-US" b="0" dirty="0"/>
          </a:p>
          <a:p>
            <a:r>
              <a:rPr lang="en-US" b="0" dirty="0" smtClean="0"/>
              <a:t>Second: Qinghua Li </a:t>
            </a:r>
            <a:endParaRPr lang="en-US" b="0" dirty="0"/>
          </a:p>
          <a:p>
            <a:r>
              <a:rPr lang="en-US" b="0" dirty="0"/>
              <a:t>Results (Y/N/A</a:t>
            </a:r>
            <a:r>
              <a:rPr lang="en-US" b="0" dirty="0" smtClean="0"/>
              <a:t>): 9 / 0 / 2</a:t>
            </a:r>
          </a:p>
          <a:p>
            <a:r>
              <a:rPr lang="en-US" b="0" dirty="0" smtClean="0"/>
              <a:t>Motion passes</a:t>
            </a:r>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107742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28</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29</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a:t>
            </a:r>
            <a:r>
              <a:rPr lang="en-US" altLang="en-US" dirty="0" smtClean="0"/>
              <a:t>submission contains </a:t>
            </a:r>
            <a:r>
              <a:rPr lang="en-US" altLang="en-US" dirty="0"/>
              <a:t>the IEEE 802.11 </a:t>
            </a:r>
            <a:r>
              <a:rPr lang="en-US" altLang="en-US" dirty="0" err="1"/>
              <a:t>TGaz</a:t>
            </a:r>
            <a:r>
              <a:rPr lang="en-US" altLang="en-US" dirty="0"/>
              <a:t> Next Generation Positioning agenda for the </a:t>
            </a:r>
            <a:r>
              <a:rPr lang="en-US" altLang="en-US" dirty="0" smtClean="0"/>
              <a:t>May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a:t>
            </a:r>
            <a:r>
              <a:rPr lang="en-US" altLang="en-US" sz="2000" b="0" dirty="0" smtClean="0"/>
              <a:t>(7min</a:t>
            </a:r>
            <a:r>
              <a:rPr lang="en-US" altLang="en-US" sz="2000" b="0" dirty="0"/>
              <a:t>)</a:t>
            </a:r>
          </a:p>
          <a:p>
            <a:pPr algn="just">
              <a:spcBef>
                <a:spcPct val="20000"/>
              </a:spcBef>
              <a:buFontTx/>
              <a:buChar char="•"/>
            </a:pPr>
            <a:r>
              <a:rPr lang="en-US" altLang="en-US" sz="2000" b="0" dirty="0"/>
              <a:t>Agenda Setting </a:t>
            </a:r>
            <a:r>
              <a:rPr lang="en-US" altLang="en-US" sz="2000" b="0" dirty="0" smtClean="0"/>
              <a:t>(7min)</a:t>
            </a:r>
          </a:p>
          <a:p>
            <a:pPr algn="just">
              <a:spcBef>
                <a:spcPct val="20000"/>
              </a:spcBef>
              <a:buFontTx/>
              <a:buChar char="•"/>
            </a:pPr>
            <a:r>
              <a:rPr lang="en-US" altLang="en-US" sz="2000" b="0" dirty="0" smtClean="0"/>
              <a:t>TG election process and secretary affirmation.</a:t>
            </a:r>
          </a:p>
          <a:p>
            <a:pPr algn="just">
              <a:spcBef>
                <a:spcPct val="20000"/>
              </a:spcBef>
              <a:buFontTx/>
              <a:buChar char="•"/>
            </a:pPr>
            <a:r>
              <a:rPr lang="en-US" altLang="en-US" sz="2000" b="0" dirty="0" smtClean="0"/>
              <a:t>Review </a:t>
            </a:r>
            <a:r>
              <a:rPr lang="en-US" altLang="en-US" sz="2000" b="0" dirty="0" smtClean="0"/>
              <a:t>TG </a:t>
            </a:r>
            <a:r>
              <a:rPr lang="en-US" altLang="en-US" sz="2000" b="0" dirty="0"/>
              <a:t>process </a:t>
            </a:r>
            <a:r>
              <a:rPr lang="en-US" altLang="en-US" sz="2000" b="0" dirty="0" smtClean="0"/>
              <a:t>towards </a:t>
            </a:r>
            <a:r>
              <a:rPr lang="en-US" altLang="en-US" sz="2000" b="0" dirty="0"/>
              <a:t>the Nov. 2018 D1.0 publication and Initial WG ballot.</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265173435"/>
              </p:ext>
            </p:extLst>
          </p:nvPr>
        </p:nvGraphicFramePr>
        <p:xfrm>
          <a:off x="251520" y="1484784"/>
          <a:ext cx="8712967" cy="2920792"/>
        </p:xfrm>
        <a:graphic>
          <a:graphicData uri="http://schemas.openxmlformats.org/drawingml/2006/table">
            <a:tbl>
              <a:tblPr firstRow="1" bandRow="1">
                <a:tableStyleId>{21E4AEA4-8DFA-4A89-87EB-49C32662AFE0}</a:tableStyleId>
              </a:tblPr>
              <a:tblGrid>
                <a:gridCol w="1409598"/>
                <a:gridCol w="1546095"/>
                <a:gridCol w="2955693"/>
                <a:gridCol w="1551739"/>
                <a:gridCol w="1249842"/>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11-18-596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35 </a:t>
                      </a:r>
                      <a:r>
                        <a:rPr lang="en-US" sz="1600" kern="1200" dirty="0" smtClean="0">
                          <a:solidFill>
                            <a:schemeClr val="dk1"/>
                          </a:solidFill>
                          <a:latin typeface="+mn-lt"/>
                          <a:ea typeface="+mn-ea"/>
                          <a:cs typeface="+mn-cs"/>
                        </a:rPr>
                        <a:t>min</a:t>
                      </a:r>
                      <a:endParaRPr lang="en-US" sz="1600" kern="1200" dirty="0">
                        <a:solidFill>
                          <a:schemeClr val="dk1"/>
                        </a:solidFill>
                        <a:latin typeface="+mn-lt"/>
                        <a:ea typeface="+mn-ea"/>
                        <a:cs typeface="+mn-cs"/>
                      </a:endParaRPr>
                    </a:p>
                  </a:txBody>
                  <a:tcPr marT="45712" marB="45712"/>
                </a:tc>
              </a:tr>
              <a:tr h="289552">
                <a:tc>
                  <a:txBody>
                    <a:bodyPr/>
                    <a:lstStyle/>
                    <a:p>
                      <a:r>
                        <a:rPr lang="en-US" sz="1600" dirty="0" smtClean="0"/>
                        <a:t>11-18-812</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kern="1200" dirty="0" smtClean="0">
                          <a:solidFill>
                            <a:schemeClr val="dk1"/>
                          </a:solidFill>
                          <a:effectLst/>
                          <a:latin typeface="+mn-lt"/>
                          <a:ea typeface="+mn-ea"/>
                          <a:cs typeface="+mn-cs"/>
                        </a:rPr>
                        <a:t>60GHz</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Direction Measurement</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Draft</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Text</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c>
                  <a:txBody>
                    <a:bodyPr/>
                    <a:lstStyle/>
                    <a:p>
                      <a:r>
                        <a:rPr lang="en-US" sz="1600" dirty="0" smtClean="0"/>
                        <a:t>As needed remaining </a:t>
                      </a:r>
                      <a:r>
                        <a:rPr lang="en-US" sz="1600" dirty="0" smtClean="0"/>
                        <a:t>from slot#1</a:t>
                      </a:r>
                      <a:endParaRPr lang="en-US" sz="1600" dirty="0"/>
                    </a:p>
                  </a:txBody>
                  <a:tcPr marT="45712" marB="45712"/>
                </a:tc>
              </a:tr>
              <a:tr h="411472">
                <a:tc>
                  <a:txBody>
                    <a:bodyPr/>
                    <a:lstStyle/>
                    <a:p>
                      <a:pPr marL="0" algn="l" defTabSz="914400" rtl="0" eaLnBrk="1" latinLnBrk="0" hangingPunct="1"/>
                      <a:r>
                        <a:rPr lang="en-US" sz="1600" strike="noStrike" kern="1200" dirty="0" smtClean="0">
                          <a:solidFill>
                            <a:schemeClr val="dk1"/>
                          </a:solidFill>
                          <a:latin typeface="+mn-lt"/>
                          <a:ea typeface="+mn-ea"/>
                          <a:cs typeface="+mn-cs"/>
                        </a:rPr>
                        <a:t>11-18-728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Yongho Seok</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Ranging NDP Transmission</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600" dirty="0" smtClean="0"/>
                        <a:t>40min</a:t>
                      </a:r>
                      <a:endParaRPr lang="en-US" sz="1600" dirty="0"/>
                    </a:p>
                  </a:txBody>
                  <a:tcPr marT="45712" marB="45712"/>
                </a:tc>
              </a:tr>
              <a:tr h="365752">
                <a:tc>
                  <a:txBody>
                    <a:bodyPr/>
                    <a:lstStyle/>
                    <a:p>
                      <a:r>
                        <a:rPr lang="en-US" sz="1600" dirty="0" smtClean="0"/>
                        <a:t>11-18-925</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kern="1200" dirty="0" smtClean="0">
                          <a:solidFill>
                            <a:schemeClr val="dk1"/>
                          </a:solidFill>
                          <a:effectLst/>
                          <a:latin typeface="+mn-lt"/>
                          <a:ea typeface="+mn-ea"/>
                          <a:cs typeface="+mn-cs"/>
                        </a:rPr>
                        <a:t>802.11az PHY Spec Text for Under 7GHz</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35min</a:t>
                      </a:r>
                      <a:endParaRPr lang="en-US" dirty="0"/>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r>
              <a:rPr lang="en-US" dirty="0" smtClean="0"/>
              <a:t>TG Leadership</a:t>
            </a:r>
            <a:endParaRPr lang="en-US" dirty="0"/>
          </a:p>
        </p:txBody>
      </p:sp>
      <p:sp>
        <p:nvSpPr>
          <p:cNvPr id="3" name="Content Placeholder 2"/>
          <p:cNvSpPr>
            <a:spLocks noGrp="1"/>
          </p:cNvSpPr>
          <p:nvPr>
            <p:ph idx="1"/>
          </p:nvPr>
        </p:nvSpPr>
        <p:spPr>
          <a:xfrm>
            <a:off x="685800" y="1556792"/>
            <a:ext cx="7770813" cy="4537621"/>
          </a:xfrm>
        </p:spPr>
        <p:txBody>
          <a:bodyPr/>
          <a:lstStyle/>
          <a:p>
            <a:r>
              <a:rPr lang="en-US" sz="1600" b="0" dirty="0"/>
              <a:t>Task Group Chair</a:t>
            </a:r>
            <a:endParaRPr lang="en-US" sz="1600" dirty="0"/>
          </a:p>
          <a:p>
            <a:pPr marL="0" indent="0"/>
            <a:r>
              <a:rPr lang="en-US" sz="1600" dirty="0"/>
              <a:t>The TG Chair shall be appointed by the WG Chair and confirmed by a WG </a:t>
            </a:r>
            <a:r>
              <a:rPr lang="en-US" sz="1600" dirty="0" smtClean="0"/>
              <a:t>majority approval</a:t>
            </a:r>
            <a:r>
              <a:rPr lang="en-US" sz="1600" dirty="0"/>
              <a:t>. The TG Chair is re-affirmed every 2 years: one session after the WG Chair is elected.</a:t>
            </a:r>
          </a:p>
          <a:p>
            <a:r>
              <a:rPr lang="en-US" sz="1600" dirty="0"/>
              <a:t> </a:t>
            </a:r>
          </a:p>
          <a:p>
            <a:r>
              <a:rPr lang="en-US" sz="1600" b="0" dirty="0"/>
              <a:t>Task Group Secretary</a:t>
            </a:r>
            <a:endParaRPr lang="en-US" sz="1600" dirty="0"/>
          </a:p>
          <a:p>
            <a:pPr marL="0" indent="0"/>
            <a:r>
              <a:rPr lang="en-US" sz="1600" dirty="0"/>
              <a:t>The TG Secretary shall be appointed by the TG Chair and confirmed by a TG motion that is approved with a minimum 50% majority. The TG Secretary is re-affirmed every 2 years; one session after the WG Chair is elected.</a:t>
            </a:r>
          </a:p>
          <a:p>
            <a:r>
              <a:rPr lang="en-US" sz="1600" dirty="0"/>
              <a:t> </a:t>
            </a:r>
          </a:p>
          <a:p>
            <a:r>
              <a:rPr lang="en-US" sz="1600" b="0" dirty="0"/>
              <a:t>Task Group Technical Editor</a:t>
            </a:r>
            <a:endParaRPr lang="en-US" sz="1600" dirty="0"/>
          </a:p>
          <a:p>
            <a:pPr marL="0" indent="0"/>
            <a:r>
              <a:rPr lang="en-US" sz="1600" dirty="0"/>
              <a:t>The TG Technical Editor shall be appointed by the TG Chair and confirmed by a TG majority approval. (no requirement to re-affirm the editor)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0626603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Secretary Affirmation</a:t>
            </a:r>
            <a:endParaRPr lang="en-US" dirty="0"/>
          </a:p>
        </p:txBody>
      </p:sp>
      <p:sp>
        <p:nvSpPr>
          <p:cNvPr id="3" name="Content Placeholder 2"/>
          <p:cNvSpPr>
            <a:spLocks noGrp="1"/>
          </p:cNvSpPr>
          <p:nvPr>
            <p:ph idx="1"/>
          </p:nvPr>
        </p:nvSpPr>
        <p:spPr/>
        <p:txBody>
          <a:bodyPr/>
          <a:lstStyle/>
          <a:p>
            <a:r>
              <a:rPr lang="en-US" dirty="0" smtClean="0"/>
              <a:t>Motion</a:t>
            </a:r>
          </a:p>
          <a:p>
            <a:r>
              <a:rPr lang="en-US" b="0" dirty="0" smtClean="0"/>
              <a:t>We affirm Roy Want (Google) for the </a:t>
            </a:r>
            <a:r>
              <a:rPr lang="en-US" b="0" dirty="0" err="1" smtClean="0"/>
              <a:t>TGaz</a:t>
            </a:r>
            <a:r>
              <a:rPr lang="en-US" b="0" dirty="0" smtClean="0"/>
              <a:t> Secretary position.</a:t>
            </a:r>
          </a:p>
          <a:p>
            <a:endParaRPr lang="en-US" dirty="0" smtClean="0"/>
          </a:p>
          <a:p>
            <a:r>
              <a:rPr lang="en-US" b="0" dirty="0" smtClean="0"/>
              <a:t>Moved: Allan Zhu</a:t>
            </a:r>
          </a:p>
          <a:p>
            <a:r>
              <a:rPr lang="en-US" b="0" dirty="0" smtClean="0"/>
              <a:t>2</a:t>
            </a:r>
            <a:r>
              <a:rPr lang="en-US" b="0" baseline="30000" dirty="0" smtClean="0"/>
              <a:t>nd</a:t>
            </a:r>
            <a:r>
              <a:rPr lang="en-US" b="0" dirty="0" smtClean="0"/>
              <a:t>: Erik Lindskog</a:t>
            </a:r>
          </a:p>
          <a:p>
            <a:r>
              <a:rPr lang="en-US" b="0" dirty="0" smtClean="0"/>
              <a:t>Results (Y/N/A): 11/0/0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9365262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685800"/>
            <a:ext cx="7772400" cy="582613"/>
          </a:xfrm>
        </p:spPr>
        <p:txBody>
          <a:bodyPr/>
          <a:lstStyle/>
          <a:p>
            <a:r>
              <a:rPr lang="en-US" altLang="en-US" smtClean="0"/>
              <a:t>Notable Milestones</a:t>
            </a:r>
          </a:p>
        </p:txBody>
      </p:sp>
      <p:sp>
        <p:nvSpPr>
          <p:cNvPr id="9219" name="Content Placeholder 2"/>
          <p:cNvSpPr>
            <a:spLocks noGrp="1"/>
          </p:cNvSpPr>
          <p:nvPr>
            <p:ph idx="1"/>
          </p:nvPr>
        </p:nvSpPr>
        <p:spPr>
          <a:xfrm>
            <a:off x="685800" y="1268413"/>
            <a:ext cx="7772400" cy="4827587"/>
          </a:xfrm>
        </p:spPr>
        <p:txBody>
          <a:bodyPr/>
          <a:lstStyle/>
          <a:p>
            <a:pPr>
              <a:buFont typeface="Arial" panose="020B0604020202020204" pitchFamily="34" charset="0"/>
              <a:buChar char="•"/>
            </a:pPr>
            <a:r>
              <a:rPr lang="en-US" altLang="en-US" sz="2000" dirty="0" smtClean="0"/>
              <a:t>D1.0 – project to Nov. 2018:</a:t>
            </a:r>
          </a:p>
          <a:p>
            <a:pPr lvl="1">
              <a:buFont typeface="Arial" panose="020B0604020202020204" pitchFamily="34" charset="0"/>
              <a:buChar char="•"/>
            </a:pPr>
            <a:r>
              <a:rPr lang="en-US" altLang="en-US" sz="1800" dirty="0" smtClean="0"/>
              <a:t>Is feature complete.</a:t>
            </a:r>
          </a:p>
          <a:p>
            <a:pPr lvl="1">
              <a:buFont typeface="Arial" panose="020B0604020202020204" pitchFamily="34" charset="0"/>
              <a:buChar char="•"/>
            </a:pPr>
            <a:r>
              <a:rPr lang="en-US" altLang="en-US" sz="1800" dirty="0" smtClean="0"/>
              <a:t>Initiate ex. IEEE 802.11 MRD </a:t>
            </a:r>
            <a:r>
              <a:rPr lang="en-US" altLang="en-US" sz="1800" dirty="0" smtClean="0"/>
              <a:t>development when time comes (pass initial WG </a:t>
            </a:r>
            <a:r>
              <a:rPr lang="en-US" altLang="en-US" sz="1800" dirty="0" smtClean="0"/>
              <a:t>ballot). </a:t>
            </a:r>
            <a:endParaRPr lang="en-US" altLang="en-US" sz="1800" dirty="0" smtClean="0"/>
          </a:p>
          <a:p>
            <a:pPr lvl="1">
              <a:buFont typeface="Arial" panose="020B0604020202020204" pitchFamily="34" charset="0"/>
              <a:buChar char="•"/>
            </a:pPr>
            <a:endParaRPr lang="en-US" altLang="en-US" sz="1800" dirty="0" smtClean="0"/>
          </a:p>
          <a:p>
            <a:pPr>
              <a:buFont typeface="Arial" panose="020B0604020202020204" pitchFamily="34" charset="0"/>
              <a:buChar char="•"/>
            </a:pPr>
            <a:r>
              <a:rPr lang="en-US" altLang="en-US" sz="2000" dirty="0" smtClean="0"/>
              <a:t>D2.0 – currently projected 6 months after D1.0 (May 2019).</a:t>
            </a:r>
          </a:p>
          <a:p>
            <a:pPr lvl="1">
              <a:buFont typeface="Arial" panose="020B0604020202020204" pitchFamily="34" charset="0"/>
              <a:buChar char="•"/>
            </a:pPr>
            <a:r>
              <a:rPr lang="en-US" altLang="en-US" sz="1800" dirty="0" smtClean="0"/>
              <a:t>Allows </a:t>
            </a:r>
            <a:r>
              <a:rPr lang="en-US" altLang="en-US" sz="1800" dirty="0" smtClean="0"/>
              <a:t>interoperability Test-plan </a:t>
            </a:r>
            <a:r>
              <a:rPr lang="en-US" altLang="en-US" sz="1800" dirty="0" smtClean="0"/>
              <a:t>development.</a:t>
            </a:r>
          </a:p>
          <a:p>
            <a:pPr lvl="1">
              <a:buFont typeface="Arial" panose="020B0604020202020204" pitchFamily="34" charset="0"/>
              <a:buChar char="•"/>
            </a:pPr>
            <a:r>
              <a:rPr lang="en-US" altLang="en-US" sz="1800" dirty="0" smtClean="0"/>
              <a:t>Sufficiently stable to allow product development in support of PF activity.</a:t>
            </a:r>
          </a:p>
          <a:p>
            <a:pPr lvl="1">
              <a:buFont typeface="Arial" panose="020B0604020202020204" pitchFamily="34" charset="0"/>
              <a:buChar char="•"/>
            </a:pPr>
            <a:r>
              <a:rPr lang="en-US" altLang="en-US" sz="1800" dirty="0" err="1" smtClean="0"/>
              <a:t>Testplan</a:t>
            </a:r>
            <a:r>
              <a:rPr lang="en-US" altLang="en-US" sz="1800" dirty="0" smtClean="0"/>
              <a:t> and product development can </a:t>
            </a:r>
            <a:r>
              <a:rPr lang="en-US" altLang="en-US" sz="1800" dirty="0" smtClean="0"/>
              <a:t>feedback </a:t>
            </a:r>
            <a:r>
              <a:rPr lang="en-US" altLang="en-US" sz="1800" dirty="0" smtClean="0"/>
              <a:t>to comment collection process to allow clean up. </a:t>
            </a:r>
          </a:p>
        </p:txBody>
      </p:sp>
      <p:sp>
        <p:nvSpPr>
          <p:cNvPr id="9220"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9221"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4C084A55-C466-4298-BFBB-3B90DBE6BCAD}" type="slidenum">
              <a:rPr lang="en-GB" altLang="en-US" sz="1200" b="0" smtClean="0"/>
              <a:pPr>
                <a:spcBef>
                  <a:spcPct val="0"/>
                </a:spcBef>
                <a:buFontTx/>
                <a:buNone/>
              </a:pPr>
              <a:t>35</a:t>
            </a:fld>
            <a:endParaRPr lang="en-GB" altLang="en-US" sz="1200" b="0" smtClean="0"/>
          </a:p>
        </p:txBody>
      </p:sp>
    </p:spTree>
    <p:extLst>
      <p:ext uri="{BB962C8B-B14F-4D97-AF65-F5344CB8AC3E}">
        <p14:creationId xmlns:p14="http://schemas.microsoft.com/office/powerpoint/2010/main" val="20460563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439738"/>
          </a:xfrm>
        </p:spPr>
        <p:txBody>
          <a:bodyPr/>
          <a:lstStyle/>
          <a:p>
            <a:r>
              <a:rPr lang="en-US" altLang="en-US" smtClean="0"/>
              <a:t>What About P2P Ranging</a:t>
            </a:r>
          </a:p>
        </p:txBody>
      </p:sp>
      <p:sp>
        <p:nvSpPr>
          <p:cNvPr id="15363" name="Content Placeholder 2"/>
          <p:cNvSpPr>
            <a:spLocks noGrp="1"/>
          </p:cNvSpPr>
          <p:nvPr>
            <p:ph idx="1"/>
          </p:nvPr>
        </p:nvSpPr>
        <p:spPr>
          <a:xfrm>
            <a:off x="685800" y="1412875"/>
            <a:ext cx="8062913" cy="4683125"/>
          </a:xfrm>
        </p:spPr>
        <p:txBody>
          <a:bodyPr/>
          <a:lstStyle/>
          <a:p>
            <a:pPr>
              <a:buFont typeface="Arial" panose="020B0604020202020204" pitchFamily="34" charset="0"/>
              <a:buChar char="•"/>
            </a:pPr>
            <a:r>
              <a:rPr lang="en-US" altLang="en-US" dirty="0" smtClean="0"/>
              <a:t>Infrastructure based FTM:</a:t>
            </a:r>
          </a:p>
          <a:p>
            <a:pPr lvl="1">
              <a:buFont typeface="Arial" panose="020B0604020202020204" pitchFamily="34" charset="0"/>
              <a:buChar char="•"/>
            </a:pPr>
            <a:r>
              <a:rPr lang="en-US" altLang="en-US" dirty="0" smtClean="0"/>
              <a:t>Available since 2016 for implementation.</a:t>
            </a:r>
          </a:p>
          <a:p>
            <a:pPr lvl="1">
              <a:buFont typeface="Arial" panose="020B0604020202020204" pitchFamily="34" charset="0"/>
              <a:buChar char="•"/>
            </a:pPr>
            <a:r>
              <a:rPr lang="en-US" altLang="en-US" dirty="0" smtClean="0"/>
              <a:t>No major release to trigger infrastructure refresh (11ac ahead of that 11ax expected publication is roughly 2022</a:t>
            </a:r>
            <a:r>
              <a:rPr lang="en-US" altLang="en-US" dirty="0"/>
              <a:t> </a:t>
            </a:r>
            <a:r>
              <a:rPr lang="en-US" altLang="en-US" dirty="0" smtClean="0"/>
              <a:t>timeframe).</a:t>
            </a:r>
          </a:p>
          <a:p>
            <a:pPr lvl="1">
              <a:buFont typeface="Arial" panose="020B0604020202020204" pitchFamily="34" charset="0"/>
              <a:buChar char="•"/>
            </a:pPr>
            <a:r>
              <a:rPr lang="en-US" altLang="en-US" dirty="0" smtClean="0"/>
              <a:t>11az make extensive use of 11ax feature set.</a:t>
            </a:r>
          </a:p>
          <a:p>
            <a:pPr>
              <a:buFont typeface="Arial" panose="020B0604020202020204" pitchFamily="34" charset="0"/>
              <a:buChar char="•"/>
            </a:pPr>
            <a:r>
              <a:rPr lang="en-US" altLang="en-US" dirty="0" smtClean="0"/>
              <a:t>FTM is also largely used for P2P such as Wi-Fi Aware:</a:t>
            </a:r>
          </a:p>
          <a:p>
            <a:pPr marL="800100" lvl="1" indent="-342900">
              <a:buFont typeface="Arial" panose="020B0604020202020204" pitchFamily="34" charset="0"/>
              <a:buChar char="•"/>
            </a:pPr>
            <a:r>
              <a:rPr lang="en-US" altLang="en-US" dirty="0" smtClean="0"/>
              <a:t>11az  P2P offers better user experience through accuracy and power as well as new usages through secured ranging.</a:t>
            </a:r>
          </a:p>
          <a:p>
            <a:pPr marL="800100" lvl="1" indent="-342900">
              <a:buFont typeface="Arial" panose="020B0604020202020204" pitchFamily="34" charset="0"/>
              <a:buChar char="•"/>
            </a:pPr>
            <a:r>
              <a:rPr lang="en-US" altLang="en-US" dirty="0" smtClean="0"/>
              <a:t>Assuming 2022 timeframe 11az availability for next gen. P2P usages gives a 4-5 years interval from previous FTM std. release,  however further delay may not be advisable.</a:t>
            </a:r>
          </a:p>
          <a:p>
            <a:pPr marL="800100" lvl="1" indent="-342900">
              <a:buFont typeface="Arial" panose="020B0604020202020204" pitchFamily="34" charset="0"/>
              <a:buChar char="•"/>
            </a:pPr>
            <a:endParaRPr lang="en-US" altLang="en-US" dirty="0" smtClean="0"/>
          </a:p>
          <a:p>
            <a:pPr marL="800100" lvl="1" indent="-342900">
              <a:buFont typeface="Arial" panose="020B0604020202020204" pitchFamily="34" charset="0"/>
              <a:buChar char="•"/>
            </a:pPr>
            <a:endParaRPr lang="en-US" altLang="en-US" dirty="0" smtClean="0"/>
          </a:p>
          <a:p>
            <a:pPr marL="800100" lvl="1" indent="-342900">
              <a:buFont typeface="Arial" panose="020B0604020202020204" pitchFamily="34" charset="0"/>
              <a:buChar char="•"/>
            </a:pPr>
            <a:endParaRPr lang="en-US" altLang="en-US" dirty="0" smtClean="0"/>
          </a:p>
        </p:txBody>
      </p:sp>
      <p:sp>
        <p:nvSpPr>
          <p:cNvPr id="15364"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15365"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7AB8BA00-DF78-4AED-8E09-1DCC2A97629C}" type="slidenum">
              <a:rPr lang="en-GB" altLang="en-US" sz="1200" b="0" smtClean="0"/>
              <a:pPr>
                <a:spcBef>
                  <a:spcPct val="0"/>
                </a:spcBef>
                <a:buFontTx/>
                <a:buNone/>
              </a:pPr>
              <a:t>36</a:t>
            </a:fld>
            <a:endParaRPr lang="en-GB" altLang="en-US" sz="1200" b="0" smtClean="0"/>
          </a:p>
        </p:txBody>
      </p:sp>
      <p:sp>
        <p:nvSpPr>
          <p:cNvPr id="15366" name="Rounded Rectangle 6"/>
          <p:cNvSpPr>
            <a:spLocks noChangeArrowheads="1"/>
          </p:cNvSpPr>
          <p:nvPr/>
        </p:nvSpPr>
        <p:spPr bwMode="auto">
          <a:xfrm>
            <a:off x="1042988" y="5373688"/>
            <a:ext cx="7058025" cy="722312"/>
          </a:xfrm>
          <a:prstGeom prst="roundRect">
            <a:avLst>
              <a:gd name="adj" fmla="val 16667"/>
            </a:avLst>
          </a:prstGeom>
          <a:solidFill>
            <a:schemeClr val="accent1"/>
          </a:solidFill>
          <a:ln w="12700" algn="ctr">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b="0"/>
              <a:t>Upcoming 11az D1.0 and D2.0 Milestones are Crucial To Meet Both P2P and Infrastructure Targets</a:t>
            </a:r>
          </a:p>
        </p:txBody>
      </p:sp>
    </p:spTree>
    <p:extLst>
      <p:ext uri="{BB962C8B-B14F-4D97-AF65-F5344CB8AC3E}">
        <p14:creationId xmlns:p14="http://schemas.microsoft.com/office/powerpoint/2010/main" val="339816356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85800" y="685800"/>
            <a:ext cx="7772400" cy="582613"/>
          </a:xfrm>
        </p:spPr>
        <p:txBody>
          <a:bodyPr/>
          <a:lstStyle/>
          <a:p>
            <a:r>
              <a:rPr lang="en-US" altLang="en-US" smtClean="0"/>
              <a:t>Risks On The Way To D1.0</a:t>
            </a:r>
          </a:p>
        </p:txBody>
      </p:sp>
      <p:sp>
        <p:nvSpPr>
          <p:cNvPr id="17411" name="Content Placeholder 2"/>
          <p:cNvSpPr>
            <a:spLocks noGrp="1"/>
          </p:cNvSpPr>
          <p:nvPr>
            <p:ph idx="1"/>
          </p:nvPr>
        </p:nvSpPr>
        <p:spPr>
          <a:xfrm>
            <a:off x="179388" y="1268413"/>
            <a:ext cx="8785225" cy="4827587"/>
          </a:xfrm>
        </p:spPr>
        <p:txBody>
          <a:bodyPr/>
          <a:lstStyle/>
          <a:p>
            <a:pPr>
              <a:buFont typeface="Arial" panose="020B0604020202020204" pitchFamily="34" charset="0"/>
              <a:buChar char="•"/>
            </a:pPr>
            <a:r>
              <a:rPr lang="en-US" altLang="en-US" dirty="0" smtClean="0"/>
              <a:t>D1.0 is of quality worthy of going to Initial WG ballot.</a:t>
            </a:r>
          </a:p>
          <a:p>
            <a:pPr>
              <a:buFont typeface="Arial" panose="020B0604020202020204" pitchFamily="34" charset="0"/>
              <a:buChar char="•"/>
            </a:pPr>
            <a:r>
              <a:rPr lang="en-US" altLang="en-US" dirty="0" smtClean="0"/>
              <a:t>Risks of D1.0 not meeting the quality requirements:</a:t>
            </a:r>
          </a:p>
          <a:p>
            <a:pPr marL="800100" lvl="1" indent="-342900">
              <a:buFont typeface="Arial" panose="020B0604020202020204" pitchFamily="34" charset="0"/>
              <a:buChar char="•"/>
            </a:pPr>
            <a:r>
              <a:rPr lang="en-US" altLang="en-US" dirty="0" smtClean="0"/>
              <a:t>Not passaging the initial WG ballot:</a:t>
            </a:r>
          </a:p>
          <a:p>
            <a:pPr marL="1200150" lvl="2" indent="-285750">
              <a:buFont typeface="Arial" panose="020B0604020202020204" pitchFamily="34" charset="0"/>
              <a:buChar char="•"/>
            </a:pPr>
            <a:r>
              <a:rPr lang="en-US" altLang="en-US" dirty="0" smtClean="0"/>
              <a:t>A new WG ballot may only be initiated once comments are addressed. </a:t>
            </a:r>
          </a:p>
          <a:p>
            <a:pPr marL="1200150" lvl="2" indent="-285750">
              <a:buFont typeface="Arial" panose="020B0604020202020204" pitchFamily="34" charset="0"/>
              <a:buChar char="•"/>
            </a:pPr>
            <a:r>
              <a:rPr lang="en-US" altLang="en-US" dirty="0" smtClean="0"/>
              <a:t>Delay the initial WG approval, hence the possibility to </a:t>
            </a:r>
            <a:r>
              <a:rPr lang="en-US" altLang="en-US" dirty="0" smtClean="0"/>
              <a:t>present externally e.g. </a:t>
            </a:r>
            <a:r>
              <a:rPr lang="en-US" altLang="en-US" dirty="0" smtClean="0"/>
              <a:t>to WFA and initiate </a:t>
            </a:r>
            <a:r>
              <a:rPr lang="en-US" altLang="en-US" dirty="0" smtClean="0"/>
              <a:t>WFA MRD </a:t>
            </a:r>
            <a:r>
              <a:rPr lang="en-US" altLang="en-US" dirty="0" smtClean="0"/>
              <a:t>development. </a:t>
            </a:r>
          </a:p>
          <a:p>
            <a:pPr marL="800100" lvl="1" indent="-342900">
              <a:buFont typeface="Arial" panose="020B0604020202020204" pitchFamily="34" charset="0"/>
              <a:buChar char="•"/>
            </a:pPr>
            <a:r>
              <a:rPr lang="en-US" altLang="en-US" dirty="0" smtClean="0"/>
              <a:t>Receiving a large amount of comments due to insufficient quality :</a:t>
            </a:r>
          </a:p>
          <a:p>
            <a:pPr marL="1200150" lvl="2" indent="-285750">
              <a:buFont typeface="Arial" panose="020B0604020202020204" pitchFamily="34" charset="0"/>
              <a:buChar char="•"/>
            </a:pPr>
            <a:r>
              <a:rPr lang="en-US" altLang="en-US" dirty="0" smtClean="0"/>
              <a:t>Each received comment require a formal process to be followed: assignment, submission review and resolution.</a:t>
            </a:r>
          </a:p>
          <a:p>
            <a:pPr marL="1200150" lvl="2" indent="-285750">
              <a:buFont typeface="Arial" panose="020B0604020202020204" pitchFamily="34" charset="0"/>
              <a:buChar char="•"/>
            </a:pPr>
            <a:r>
              <a:rPr lang="en-US" altLang="en-US" dirty="0" smtClean="0"/>
              <a:t>Will potentially slow down the next stages (either next ballot, or initial ballot). </a:t>
            </a:r>
          </a:p>
          <a:p>
            <a:pPr marL="1200150" lvl="2" indent="-285750">
              <a:buFont typeface="Arial" panose="020B0604020202020204" pitchFamily="34" charset="0"/>
              <a:buChar char="•"/>
            </a:pPr>
            <a:r>
              <a:rPr lang="en-US" altLang="en-US" dirty="0" smtClean="0"/>
              <a:t>What is a large amount of comments – it dependents on the number of active group members (e.g. </a:t>
            </a:r>
            <a:r>
              <a:rPr lang="en-US" altLang="en-US" dirty="0" err="1" smtClean="0"/>
              <a:t>TGax</a:t>
            </a:r>
            <a:r>
              <a:rPr lang="en-US" altLang="en-US" dirty="0" smtClean="0"/>
              <a:t> vs. </a:t>
            </a:r>
            <a:r>
              <a:rPr lang="en-US" altLang="en-US" dirty="0" err="1" smtClean="0"/>
              <a:t>TGak</a:t>
            </a:r>
            <a:r>
              <a:rPr lang="en-US" altLang="en-US" dirty="0" smtClean="0"/>
              <a:t>).</a:t>
            </a:r>
          </a:p>
        </p:txBody>
      </p:sp>
      <p:sp>
        <p:nvSpPr>
          <p:cNvPr id="17412"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17413"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8056AF5E-C64C-4C1E-BA4C-3A83EB8D5531}" type="slidenum">
              <a:rPr lang="en-GB" altLang="en-US" sz="1200" b="0" smtClean="0"/>
              <a:pPr>
                <a:spcBef>
                  <a:spcPct val="0"/>
                </a:spcBef>
                <a:buFontTx/>
                <a:buNone/>
              </a:pPr>
              <a:t>37</a:t>
            </a:fld>
            <a:endParaRPr lang="en-GB" altLang="en-US" sz="1200" b="0" smtClean="0"/>
          </a:p>
        </p:txBody>
      </p:sp>
      <p:sp>
        <p:nvSpPr>
          <p:cNvPr id="17414" name="Rounded Rectangle 5"/>
          <p:cNvSpPr>
            <a:spLocks noChangeArrowheads="1"/>
          </p:cNvSpPr>
          <p:nvPr/>
        </p:nvSpPr>
        <p:spPr bwMode="auto">
          <a:xfrm>
            <a:off x="1042988" y="5732463"/>
            <a:ext cx="7058025" cy="552450"/>
          </a:xfrm>
          <a:prstGeom prst="roundRect">
            <a:avLst>
              <a:gd name="adj" fmla="val 16667"/>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b="0"/>
              <a:t>D1.0 quality is a key to meeting program timelines</a:t>
            </a:r>
          </a:p>
        </p:txBody>
      </p:sp>
    </p:spTree>
    <p:extLst>
      <p:ext uri="{BB962C8B-B14F-4D97-AF65-F5344CB8AC3E}">
        <p14:creationId xmlns:p14="http://schemas.microsoft.com/office/powerpoint/2010/main" val="6223384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685800"/>
            <a:ext cx="7772400" cy="511175"/>
          </a:xfrm>
        </p:spPr>
        <p:txBody>
          <a:bodyPr/>
          <a:lstStyle/>
          <a:p>
            <a:r>
              <a:rPr lang="en-US" altLang="en-US" smtClean="0"/>
              <a:t>All Is Not Lost</a:t>
            </a:r>
          </a:p>
        </p:txBody>
      </p:sp>
      <p:sp>
        <p:nvSpPr>
          <p:cNvPr id="19459" name="Content Placeholder 2"/>
          <p:cNvSpPr>
            <a:spLocks noGrp="1"/>
          </p:cNvSpPr>
          <p:nvPr>
            <p:ph idx="1"/>
          </p:nvPr>
        </p:nvSpPr>
        <p:spPr>
          <a:xfrm>
            <a:off x="685800" y="1557338"/>
            <a:ext cx="8062913" cy="4538662"/>
          </a:xfrm>
        </p:spPr>
        <p:txBody>
          <a:bodyPr/>
          <a:lstStyle/>
          <a:p>
            <a:pPr marL="457200" indent="-457200">
              <a:buFont typeface="Arial" panose="020B0604020202020204" pitchFamily="34" charset="0"/>
              <a:buChar char="•"/>
            </a:pPr>
            <a:r>
              <a:rPr lang="en-US" altLang="en-US" sz="2800" b="0" dirty="0" smtClean="0"/>
              <a:t>Known methods to reduce the risk going into D1.0:</a:t>
            </a:r>
          </a:p>
          <a:p>
            <a:pPr marL="800100" lvl="1" indent="-342900">
              <a:buFont typeface="Arial" panose="020B0604020202020204" pitchFamily="34" charset="0"/>
              <a:buChar char="•"/>
            </a:pPr>
            <a:r>
              <a:rPr lang="en-US" altLang="en-US" sz="2400" dirty="0" smtClean="0"/>
              <a:t>Verify D1.0 meet basic requirements by:</a:t>
            </a:r>
          </a:p>
          <a:p>
            <a:pPr marL="1257300" lvl="2" indent="-342900">
              <a:buFont typeface="Arial" panose="020B0604020202020204" pitchFamily="34" charset="0"/>
              <a:buChar char="•"/>
            </a:pPr>
            <a:r>
              <a:rPr lang="en-US" altLang="en-US" sz="2000" dirty="0" smtClean="0"/>
              <a:t>Making sure submissions meet the style guide, some examples might be:</a:t>
            </a:r>
          </a:p>
          <a:p>
            <a:pPr marL="1657350" lvl="3" indent="-285750">
              <a:buFont typeface="Arial" panose="020B0604020202020204" pitchFamily="34" charset="0"/>
              <a:buChar char="•"/>
            </a:pPr>
            <a:r>
              <a:rPr lang="en-US" altLang="en-US" sz="1800" dirty="0" smtClean="0"/>
              <a:t>Avoid putting normative behavioral text in section 9 (frame formats) preventing the tedious work of reformulating the spec. moving large normative text to the applicable sections and overall spec readability.</a:t>
            </a:r>
          </a:p>
          <a:p>
            <a:pPr marL="1657350" lvl="3" indent="-285750">
              <a:buFont typeface="Arial" panose="020B0604020202020204" pitchFamily="34" charset="0"/>
              <a:buChar char="•"/>
            </a:pPr>
            <a:r>
              <a:rPr lang="en-US" altLang="en-US" sz="1800" dirty="0" smtClean="0"/>
              <a:t>Figures are in Visio format and meet style requirements.</a:t>
            </a:r>
          </a:p>
          <a:p>
            <a:pPr marL="1257300" lvl="2" indent="-342900">
              <a:buFont typeface="Arial" panose="020B0604020202020204" pitchFamily="34" charset="0"/>
              <a:buChar char="•"/>
            </a:pPr>
            <a:r>
              <a:rPr lang="en-US" altLang="en-US" sz="2000" dirty="0" smtClean="0"/>
              <a:t>Make sure all required sections exists and are properly developed, e.g. PICS and </a:t>
            </a:r>
            <a:r>
              <a:rPr lang="en-US" altLang="en-US" sz="2000" dirty="0" smtClean="0"/>
              <a:t>MIBs, Annex G…</a:t>
            </a:r>
            <a:endParaRPr lang="en-US" altLang="en-US" sz="2000" dirty="0" smtClean="0"/>
          </a:p>
          <a:p>
            <a:pPr marL="1257300" lvl="2" indent="-342900">
              <a:buFont typeface="Arial" panose="020B0604020202020204" pitchFamily="34" charset="0"/>
              <a:buChar char="•"/>
            </a:pPr>
            <a:r>
              <a:rPr lang="en-US" altLang="en-US" sz="2000" dirty="0" smtClean="0"/>
              <a:t>Make sure drafts are available for reference and review by committee  members.</a:t>
            </a:r>
          </a:p>
        </p:txBody>
      </p:sp>
      <p:sp>
        <p:nvSpPr>
          <p:cNvPr id="19460"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19461"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1C56A82B-F0D5-4649-9C2E-99F388C08634}" type="slidenum">
              <a:rPr lang="en-GB" altLang="en-US" sz="1200" b="0" smtClean="0"/>
              <a:pPr>
                <a:spcBef>
                  <a:spcPct val="0"/>
                </a:spcBef>
                <a:buFontTx/>
                <a:buNone/>
              </a:pPr>
              <a:t>38</a:t>
            </a:fld>
            <a:endParaRPr lang="en-GB" altLang="en-US" sz="1200" b="0" smtClean="0"/>
          </a:p>
        </p:txBody>
      </p:sp>
    </p:spTree>
    <p:extLst>
      <p:ext uri="{BB962C8B-B14F-4D97-AF65-F5344CB8AC3E}">
        <p14:creationId xmlns:p14="http://schemas.microsoft.com/office/powerpoint/2010/main" val="326388626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511175"/>
          </a:xfrm>
        </p:spPr>
        <p:txBody>
          <a:bodyPr/>
          <a:lstStyle/>
          <a:p>
            <a:r>
              <a:rPr lang="en-US" altLang="en-US" smtClean="0"/>
              <a:t>All Is Not Lost (con.)</a:t>
            </a:r>
          </a:p>
        </p:txBody>
      </p:sp>
      <p:sp>
        <p:nvSpPr>
          <p:cNvPr id="3" name="Content Placeholder 2"/>
          <p:cNvSpPr>
            <a:spLocks noGrp="1"/>
          </p:cNvSpPr>
          <p:nvPr>
            <p:ph idx="1"/>
          </p:nvPr>
        </p:nvSpPr>
        <p:spPr>
          <a:xfrm>
            <a:off x="685800" y="1557338"/>
            <a:ext cx="8134350" cy="4538662"/>
          </a:xfrm>
        </p:spPr>
        <p:txBody>
          <a:bodyPr/>
          <a:lstStyle/>
          <a:p>
            <a:pPr marL="457200" indent="-457200">
              <a:buFont typeface="Arial" panose="020B0604020202020204" pitchFamily="34" charset="0"/>
              <a:buChar char="•"/>
              <a:defRPr/>
            </a:pPr>
            <a:r>
              <a:rPr lang="en-US" sz="2800" b="0" dirty="0" smtClean="0"/>
              <a:t>Known methods to reduce the risk going into D1.0:</a:t>
            </a:r>
          </a:p>
          <a:p>
            <a:pPr marL="800100" lvl="1" indent="-342900">
              <a:buFont typeface="Arial" panose="020B0604020202020204" pitchFamily="34" charset="0"/>
              <a:buChar char="•"/>
              <a:defRPr/>
            </a:pPr>
            <a:r>
              <a:rPr lang="en-US" sz="2400" dirty="0" smtClean="0"/>
              <a:t>Do an internal (informal) comment collection and resolution:</a:t>
            </a:r>
          </a:p>
          <a:p>
            <a:pPr marL="1257300" lvl="2" indent="-342900">
              <a:buFont typeface="Arial" panose="020B0604020202020204" pitchFamily="34" charset="0"/>
              <a:buChar char="•"/>
              <a:defRPr/>
            </a:pPr>
            <a:r>
              <a:rPr lang="en-US" sz="2200" dirty="0" smtClean="0"/>
              <a:t>Process followed by 11ax, 11ay, 11ba…</a:t>
            </a:r>
          </a:p>
          <a:p>
            <a:pPr marL="1257300" lvl="2" indent="-342900">
              <a:buFont typeface="Arial" panose="020B0604020202020204" pitchFamily="34" charset="0"/>
              <a:buChar char="•"/>
              <a:defRPr/>
            </a:pPr>
            <a:r>
              <a:rPr lang="en-US" sz="2200" dirty="0" smtClean="0"/>
              <a:t>Avoid slow(</a:t>
            </a:r>
            <a:r>
              <a:rPr lang="en-US" sz="2200" dirty="0" err="1" smtClean="0"/>
              <a:t>ish</a:t>
            </a:r>
            <a:r>
              <a:rPr lang="en-US" sz="2200" dirty="0" smtClean="0"/>
              <a:t>) and highly procedural formal comment resolution process for most basic comments.</a:t>
            </a:r>
          </a:p>
          <a:p>
            <a:pPr marL="1257300" lvl="2" indent="-342900">
              <a:buFont typeface="Arial" panose="020B0604020202020204" pitchFamily="34" charset="0"/>
              <a:buChar char="•"/>
              <a:defRPr/>
            </a:pPr>
            <a:r>
              <a:rPr lang="en-US" sz="2200" dirty="0" smtClean="0"/>
              <a:t>Allow early identification of bugs and/or missing functionality – avoid overhead associated with reopening/revisiting of dysfunctional or incomplete mechanisms.</a:t>
            </a:r>
          </a:p>
          <a:p>
            <a:pPr marL="1200150" lvl="2" indent="-342900">
              <a:buFont typeface="Arial" panose="020B0604020202020204" pitchFamily="34" charset="0"/>
              <a:buChar char="•"/>
              <a:defRPr/>
            </a:pPr>
            <a:endParaRPr lang="en-US" sz="2000" dirty="0" smtClean="0"/>
          </a:p>
        </p:txBody>
      </p:sp>
      <p:sp>
        <p:nvSpPr>
          <p:cNvPr id="20484"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20485"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01A89B4F-B799-45AF-BCE0-80FD19B09C20}" type="slidenum">
              <a:rPr lang="en-GB" altLang="en-US" sz="1200" b="0" smtClean="0"/>
              <a:pPr>
                <a:spcBef>
                  <a:spcPct val="0"/>
                </a:spcBef>
                <a:buFontTx/>
                <a:buNone/>
              </a:pPr>
              <a:t>39</a:t>
            </a:fld>
            <a:endParaRPr lang="en-GB" altLang="en-US" sz="1200" b="0" smtClean="0"/>
          </a:p>
        </p:txBody>
      </p:sp>
    </p:spTree>
    <p:extLst>
      <p:ext uri="{BB962C8B-B14F-4D97-AF65-F5344CB8AC3E}">
        <p14:creationId xmlns:p14="http://schemas.microsoft.com/office/powerpoint/2010/main" val="35146971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85800" y="685800"/>
            <a:ext cx="7772400" cy="511175"/>
          </a:xfrm>
        </p:spPr>
        <p:txBody>
          <a:bodyPr/>
          <a:lstStyle/>
          <a:p>
            <a:r>
              <a:rPr lang="en-US" altLang="en-US" dirty="0" smtClean="0"/>
              <a:t>Proposed Plan</a:t>
            </a:r>
          </a:p>
        </p:txBody>
      </p:sp>
      <p:sp>
        <p:nvSpPr>
          <p:cNvPr id="22531" name="Content Placeholder 2"/>
          <p:cNvSpPr>
            <a:spLocks noGrp="1"/>
          </p:cNvSpPr>
          <p:nvPr>
            <p:ph idx="1"/>
          </p:nvPr>
        </p:nvSpPr>
        <p:spPr>
          <a:xfrm>
            <a:off x="685800" y="1557338"/>
            <a:ext cx="7772400" cy="4538662"/>
          </a:xfrm>
        </p:spPr>
        <p:txBody>
          <a:bodyPr/>
          <a:lstStyle/>
          <a:p>
            <a:pPr>
              <a:buFont typeface="Arial" panose="020B0604020202020204" pitchFamily="34" charset="0"/>
              <a:buChar char="•"/>
            </a:pPr>
            <a:r>
              <a:rPr lang="en-US" altLang="en-US" sz="2200" b="0" dirty="0" smtClean="0"/>
              <a:t>Review/verify draft meets the 802.11 style guide (missing parts, naming conventions, normative and descriptive sections). </a:t>
            </a:r>
          </a:p>
          <a:p>
            <a:pPr>
              <a:buFont typeface="Arial" panose="020B0604020202020204" pitchFamily="34" charset="0"/>
              <a:buChar char="•"/>
            </a:pPr>
            <a:r>
              <a:rPr lang="en-US" altLang="en-US" sz="2200" b="0" dirty="0" smtClean="0"/>
              <a:t>Perform internal comment collection coming out of July 2018 meeting.</a:t>
            </a:r>
          </a:p>
          <a:p>
            <a:pPr>
              <a:buFont typeface="Arial" panose="020B0604020202020204" pitchFamily="34" charset="0"/>
              <a:buChar char="•"/>
            </a:pPr>
            <a:r>
              <a:rPr lang="en-US" altLang="en-US" sz="2200" b="0" dirty="0" smtClean="0"/>
              <a:t>Perform internal comment </a:t>
            </a:r>
            <a:r>
              <a:rPr lang="en-US" altLang="en-US" sz="2200" b="0" dirty="0" smtClean="0"/>
              <a:t>resolution </a:t>
            </a:r>
            <a:r>
              <a:rPr lang="en-US" altLang="en-US" sz="2200" b="0" dirty="0" smtClean="0"/>
              <a:t>during the Sep. and possibly Nov. meeting (reject any remaining comments).</a:t>
            </a:r>
          </a:p>
          <a:p>
            <a:pPr>
              <a:buFont typeface="Arial" panose="020B0604020202020204" pitchFamily="34" charset="0"/>
              <a:buChar char="•"/>
            </a:pPr>
            <a:r>
              <a:rPr lang="en-US" altLang="en-US" sz="2200" b="0" dirty="0" smtClean="0"/>
              <a:t>Go to Initial WG ballot coming out of Nov. 2018.</a:t>
            </a:r>
          </a:p>
          <a:p>
            <a:pPr>
              <a:buFont typeface="Arial" panose="020B0604020202020204" pitchFamily="34" charset="0"/>
              <a:buChar char="•"/>
            </a:pPr>
            <a:r>
              <a:rPr lang="en-US" altLang="en-US" sz="2200" b="0" dirty="0" smtClean="0"/>
              <a:t>Consequence is SFD freeze going </a:t>
            </a:r>
            <a:r>
              <a:rPr lang="en-US" altLang="en-US" sz="2200" b="0" dirty="0" smtClean="0"/>
              <a:t>out of the </a:t>
            </a:r>
            <a:r>
              <a:rPr lang="en-US" altLang="en-US" sz="2200" b="0" dirty="0" smtClean="0"/>
              <a:t>July meeting. </a:t>
            </a:r>
          </a:p>
        </p:txBody>
      </p:sp>
      <p:sp>
        <p:nvSpPr>
          <p:cNvPr id="22532"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22533"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224A7A3A-C20F-47DE-83BB-5698FE5BA420}" type="slidenum">
              <a:rPr lang="en-GB" altLang="en-US" sz="1200" b="0" smtClean="0"/>
              <a:pPr>
                <a:spcBef>
                  <a:spcPct val="0"/>
                </a:spcBef>
                <a:buFontTx/>
                <a:buNone/>
              </a:pPr>
              <a:t>40</a:t>
            </a:fld>
            <a:endParaRPr lang="en-GB" altLang="en-US" sz="1200" b="0" smtClean="0"/>
          </a:p>
        </p:txBody>
      </p:sp>
    </p:spTree>
    <p:extLst>
      <p:ext uri="{BB962C8B-B14F-4D97-AF65-F5344CB8AC3E}">
        <p14:creationId xmlns:p14="http://schemas.microsoft.com/office/powerpoint/2010/main" val="175067716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Plans Towards D1.0 Approval</a:t>
            </a:r>
            <a:endParaRPr lang="en-US" dirty="0"/>
          </a:p>
        </p:txBody>
      </p:sp>
      <p:sp>
        <p:nvSpPr>
          <p:cNvPr id="3" name="Content Placeholder 2"/>
          <p:cNvSpPr>
            <a:spLocks noGrp="1"/>
          </p:cNvSpPr>
          <p:nvPr>
            <p:ph idx="1"/>
          </p:nvPr>
        </p:nvSpPr>
        <p:spPr/>
        <p:txBody>
          <a:bodyPr/>
          <a:lstStyle/>
          <a:p>
            <a:r>
              <a:rPr lang="en-US" dirty="0" smtClean="0"/>
              <a:t>Motion </a:t>
            </a:r>
          </a:p>
          <a:p>
            <a:r>
              <a:rPr lang="en-US" dirty="0" smtClean="0"/>
              <a:t>We commit to the process depicted in slide </a:t>
            </a:r>
            <a:r>
              <a:rPr lang="en-US" dirty="0" smtClean="0"/>
              <a:t>40 </a:t>
            </a:r>
            <a:r>
              <a:rPr lang="en-US" dirty="0" smtClean="0"/>
              <a:t>of submission </a:t>
            </a:r>
            <a:r>
              <a:rPr lang="en-US" dirty="0" smtClean="0"/>
              <a:t>11-18/0596r04.</a:t>
            </a:r>
            <a:endParaRPr lang="en-US" dirty="0" smtClean="0"/>
          </a:p>
          <a:p>
            <a:endParaRPr lang="en-US" dirty="0" smtClean="0"/>
          </a:p>
          <a:p>
            <a:r>
              <a:rPr lang="en-US" dirty="0" smtClean="0"/>
              <a:t>Moved</a:t>
            </a:r>
            <a:r>
              <a:rPr lang="en-US" dirty="0" smtClean="0"/>
              <a:t>: </a:t>
            </a:r>
            <a:r>
              <a:rPr lang="en-US" b="0" dirty="0" smtClean="0"/>
              <a:t>Assaf Kasher</a:t>
            </a:r>
            <a:endParaRPr lang="en-US" b="0" dirty="0" smtClean="0"/>
          </a:p>
          <a:p>
            <a:r>
              <a:rPr lang="en-US" dirty="0" smtClean="0"/>
              <a:t>Second</a:t>
            </a:r>
            <a:r>
              <a:rPr lang="en-US" dirty="0" smtClean="0"/>
              <a:t>: </a:t>
            </a:r>
            <a:r>
              <a:rPr lang="en-US" b="0" dirty="0" err="1" smtClean="0"/>
              <a:t>Chitto</a:t>
            </a:r>
            <a:r>
              <a:rPr lang="en-US" b="0" dirty="0" smtClean="0"/>
              <a:t> Ghosh</a:t>
            </a:r>
          </a:p>
          <a:p>
            <a:r>
              <a:rPr lang="en-US" dirty="0" smtClean="0"/>
              <a:t>Results</a:t>
            </a:r>
            <a:r>
              <a:rPr lang="en-US" b="0" dirty="0"/>
              <a:t> </a:t>
            </a:r>
            <a:r>
              <a:rPr lang="en-US" b="0" dirty="0" smtClean="0"/>
              <a:t>(Y/N/A): 15/0/0</a:t>
            </a:r>
          </a:p>
          <a:p>
            <a:r>
              <a:rPr lang="en-US" b="0" dirty="0" smtClean="0"/>
              <a:t>Motion passes</a:t>
            </a:r>
            <a:endParaRPr lang="en-US"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0674211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42</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11-18-812</a:t>
            </a:r>
            <a:endParaRPr lang="en-US" dirty="0"/>
          </a:p>
        </p:txBody>
      </p:sp>
      <p:sp>
        <p:nvSpPr>
          <p:cNvPr id="3" name="Content Placeholder 2"/>
          <p:cNvSpPr>
            <a:spLocks noGrp="1"/>
          </p:cNvSpPr>
          <p:nvPr>
            <p:ph idx="1"/>
          </p:nvPr>
        </p:nvSpPr>
        <p:spPr/>
        <p:txBody>
          <a:bodyPr/>
          <a:lstStyle/>
          <a:p>
            <a:r>
              <a:rPr lang="en-US" b="0" dirty="0"/>
              <a:t>Motion</a:t>
            </a:r>
            <a:endParaRPr lang="en-US" b="0" dirty="0"/>
          </a:p>
          <a:p>
            <a:r>
              <a:rPr lang="en-US" b="0" dirty="0"/>
              <a:t>Move to adopt document </a:t>
            </a:r>
            <a:r>
              <a:rPr lang="en-US" b="0" dirty="0" smtClean="0"/>
              <a:t>11-18-812r1 to </a:t>
            </a:r>
            <a:r>
              <a:rPr lang="en-US" b="0" dirty="0"/>
              <a:t>the 802.11az draft and instruct the technical editor to incorporate it in the 802.11az draft amendment text.</a:t>
            </a:r>
            <a:endParaRPr lang="en-US" b="0" dirty="0"/>
          </a:p>
          <a:p>
            <a:endParaRPr lang="en-US" b="0" dirty="0" smtClean="0"/>
          </a:p>
          <a:p>
            <a:r>
              <a:rPr lang="en-US" b="0" dirty="0" smtClean="0"/>
              <a:t>Moved: </a:t>
            </a:r>
            <a:r>
              <a:rPr lang="en-US" b="0" dirty="0"/>
              <a:t>Alecsander </a:t>
            </a:r>
            <a:r>
              <a:rPr lang="en-US" b="0" dirty="0" smtClean="0"/>
              <a:t>Eitan</a:t>
            </a:r>
            <a:endParaRPr lang="en-US" b="0" dirty="0"/>
          </a:p>
          <a:p>
            <a:r>
              <a:rPr lang="en-US" b="0" dirty="0" smtClean="0"/>
              <a:t>Second: Yongho Seok</a:t>
            </a:r>
          </a:p>
          <a:p>
            <a:r>
              <a:rPr lang="en-US" b="0" dirty="0" smtClean="0"/>
              <a:t>Results </a:t>
            </a:r>
            <a:r>
              <a:rPr lang="en-US" b="0" dirty="0"/>
              <a:t>(Y/N/A</a:t>
            </a:r>
            <a:r>
              <a:rPr lang="en-US" b="0" dirty="0" smtClean="0"/>
              <a:t>): 11/0/0</a:t>
            </a:r>
          </a:p>
          <a:p>
            <a:r>
              <a:rPr lang="en-US" b="0" dirty="0" smtClean="0"/>
              <a:t>Motion passes</a:t>
            </a:r>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8664214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11-18-728</a:t>
            </a:r>
            <a:endParaRPr lang="en-US" dirty="0"/>
          </a:p>
        </p:txBody>
      </p:sp>
      <p:sp>
        <p:nvSpPr>
          <p:cNvPr id="3" name="Content Placeholder 2"/>
          <p:cNvSpPr>
            <a:spLocks noGrp="1"/>
          </p:cNvSpPr>
          <p:nvPr>
            <p:ph idx="1"/>
          </p:nvPr>
        </p:nvSpPr>
        <p:spPr/>
        <p:txBody>
          <a:bodyPr/>
          <a:lstStyle/>
          <a:p>
            <a:r>
              <a:rPr lang="en-US" b="0" dirty="0"/>
              <a:t>Motion</a:t>
            </a:r>
            <a:endParaRPr lang="en-US" b="0" dirty="0"/>
          </a:p>
          <a:p>
            <a:r>
              <a:rPr lang="en-US" b="0" dirty="0"/>
              <a:t>Move to adopt document </a:t>
            </a:r>
            <a:r>
              <a:rPr lang="en-US" b="0" dirty="0" smtClean="0"/>
              <a:t>11-18-728r1 to </a:t>
            </a:r>
            <a:r>
              <a:rPr lang="en-US" b="0" dirty="0"/>
              <a:t>the 802.11az draft and instruct the technical editor to incorporate it in the 802.11az draft amendment text.</a:t>
            </a:r>
            <a:endParaRPr lang="en-US" b="0" dirty="0"/>
          </a:p>
          <a:p>
            <a:endParaRPr lang="en-US" b="0" dirty="0" smtClean="0"/>
          </a:p>
          <a:p>
            <a:r>
              <a:rPr lang="en-US" b="0" dirty="0" smtClean="0"/>
              <a:t>Moved: Yongho Seok</a:t>
            </a:r>
            <a:endParaRPr lang="en-US" b="0" dirty="0"/>
          </a:p>
          <a:p>
            <a:r>
              <a:rPr lang="en-US" b="0" dirty="0" smtClean="0"/>
              <a:t>Second: Qinghua Li</a:t>
            </a:r>
          </a:p>
          <a:p>
            <a:r>
              <a:rPr lang="en-US" b="0" dirty="0" smtClean="0"/>
              <a:t>Results </a:t>
            </a:r>
            <a:r>
              <a:rPr lang="en-US" b="0" dirty="0"/>
              <a:t>(Y/N/A</a:t>
            </a:r>
            <a:r>
              <a:rPr lang="en-US" b="0" dirty="0" smtClean="0"/>
              <a:t>): 12/0/0</a:t>
            </a:r>
          </a:p>
          <a:p>
            <a:r>
              <a:rPr lang="en-US" b="0" dirty="0" smtClean="0"/>
              <a:t>Motion passes</a:t>
            </a:r>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7978133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11-18-925</a:t>
            </a:r>
            <a:endParaRPr lang="en-US" dirty="0"/>
          </a:p>
        </p:txBody>
      </p:sp>
      <p:sp>
        <p:nvSpPr>
          <p:cNvPr id="3" name="Content Placeholder 2"/>
          <p:cNvSpPr>
            <a:spLocks noGrp="1"/>
          </p:cNvSpPr>
          <p:nvPr>
            <p:ph idx="1"/>
          </p:nvPr>
        </p:nvSpPr>
        <p:spPr/>
        <p:txBody>
          <a:bodyPr/>
          <a:lstStyle/>
          <a:p>
            <a:r>
              <a:rPr lang="en-US" b="0" dirty="0"/>
              <a:t>Motion</a:t>
            </a:r>
            <a:endParaRPr lang="en-US" b="0" dirty="0"/>
          </a:p>
          <a:p>
            <a:r>
              <a:rPr lang="en-US" b="0" dirty="0"/>
              <a:t>Move to adopt document </a:t>
            </a:r>
            <a:r>
              <a:rPr lang="en-US" b="0" dirty="0" smtClean="0"/>
              <a:t>11-18-925r1 to </a:t>
            </a:r>
            <a:r>
              <a:rPr lang="en-US" b="0" dirty="0"/>
              <a:t>the 802.11az draft and instruct the technical editor to incorporate it in the 802.11az draft amendment text.</a:t>
            </a:r>
            <a:endParaRPr lang="en-US" b="0" dirty="0"/>
          </a:p>
          <a:p>
            <a:endParaRPr lang="en-US" b="0" dirty="0" smtClean="0"/>
          </a:p>
          <a:p>
            <a:r>
              <a:rPr lang="en-US" b="0" dirty="0" smtClean="0"/>
              <a:t>Moved: Qinghua Li</a:t>
            </a:r>
            <a:endParaRPr lang="en-US" b="0" dirty="0"/>
          </a:p>
          <a:p>
            <a:r>
              <a:rPr lang="en-US" b="0" dirty="0" smtClean="0"/>
              <a:t>Second: Yongho Seok</a:t>
            </a:r>
          </a:p>
          <a:p>
            <a:r>
              <a:rPr lang="en-US" b="0" dirty="0" smtClean="0"/>
              <a:t>Results </a:t>
            </a:r>
            <a:r>
              <a:rPr lang="en-US" b="0" dirty="0"/>
              <a:t>(Y/N/A</a:t>
            </a:r>
            <a:r>
              <a:rPr lang="en-US" b="0" dirty="0" smtClean="0"/>
              <a:t>): 11/0/0</a:t>
            </a:r>
          </a:p>
          <a:p>
            <a:r>
              <a:rPr lang="en-US" b="0" dirty="0" smtClean="0"/>
              <a:t>Motion passes</a:t>
            </a:r>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1109938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11-18-928</a:t>
            </a:r>
            <a:endParaRPr lang="en-US" dirty="0"/>
          </a:p>
        </p:txBody>
      </p:sp>
      <p:sp>
        <p:nvSpPr>
          <p:cNvPr id="3" name="Content Placeholder 2"/>
          <p:cNvSpPr>
            <a:spLocks noGrp="1"/>
          </p:cNvSpPr>
          <p:nvPr>
            <p:ph idx="1"/>
          </p:nvPr>
        </p:nvSpPr>
        <p:spPr/>
        <p:txBody>
          <a:bodyPr/>
          <a:lstStyle/>
          <a:p>
            <a:pPr marL="0" indent="0">
              <a:buNone/>
            </a:pPr>
            <a:r>
              <a:rPr lang="en-US" dirty="0" err="1" smtClean="0"/>
              <a:t>Strawpoll</a:t>
            </a:r>
            <a:endParaRPr lang="en-US" dirty="0" smtClean="0"/>
          </a:p>
          <a:p>
            <a:pPr marL="0" indent="0">
              <a:buNone/>
            </a:pPr>
            <a:r>
              <a:rPr lang="en-US" b="0" dirty="0" smtClean="0"/>
              <a:t>We </a:t>
            </a:r>
            <a:r>
              <a:rPr lang="en-US" b="0" dirty="0"/>
              <a:t>support using the ‘</a:t>
            </a:r>
            <a:r>
              <a:rPr lang="en-US" b="0" dirty="0" err="1"/>
              <a:t>HEz</a:t>
            </a:r>
            <a:r>
              <a:rPr lang="en-US" b="0" dirty="0"/>
              <a:t> Uplink Sounding for Passive Location’ Trigger Frame </a:t>
            </a:r>
            <a:r>
              <a:rPr lang="en-US" b="0" dirty="0" err="1"/>
              <a:t>SubType</a:t>
            </a:r>
            <a:r>
              <a:rPr lang="en-US" b="0" dirty="0"/>
              <a:t>, as depicted in slide </a:t>
            </a:r>
            <a:r>
              <a:rPr lang="en-US" b="0" dirty="0" smtClean="0"/>
              <a:t>3 of submission 11-18-928r0, </a:t>
            </a:r>
            <a:r>
              <a:rPr lang="en-US" b="0" dirty="0"/>
              <a:t>for </a:t>
            </a:r>
            <a:r>
              <a:rPr lang="en-US" b="0" dirty="0" smtClean="0"/>
              <a:t>UL sounding </a:t>
            </a:r>
            <a:r>
              <a:rPr lang="en-US" b="0" dirty="0"/>
              <a:t>trigger </a:t>
            </a:r>
            <a:r>
              <a:rPr lang="en-US" b="0" dirty="0" smtClean="0"/>
              <a:t>frame </a:t>
            </a:r>
            <a:r>
              <a:rPr lang="en-US" b="0" dirty="0"/>
              <a:t>in the </a:t>
            </a:r>
            <a:r>
              <a:rPr lang="en-US" b="0" dirty="0" err="1"/>
              <a:t>HEz</a:t>
            </a:r>
            <a:r>
              <a:rPr lang="en-US" b="0" dirty="0"/>
              <a:t> ranging sequence for passive location support.</a:t>
            </a:r>
          </a:p>
          <a:p>
            <a:pPr marL="0" indent="0">
              <a:buNone/>
            </a:pPr>
            <a:r>
              <a:rPr lang="en-US" dirty="0"/>
              <a:t> </a:t>
            </a:r>
          </a:p>
          <a:p>
            <a:pPr marL="0" indent="0">
              <a:buNone/>
            </a:pPr>
            <a:r>
              <a:rPr lang="en-US" dirty="0"/>
              <a:t>Y:  </a:t>
            </a:r>
            <a:r>
              <a:rPr lang="en-US" dirty="0" smtClean="0"/>
              <a:t>11</a:t>
            </a:r>
            <a:r>
              <a:rPr lang="en-US" dirty="0"/>
              <a:t>		N:	</a:t>
            </a:r>
            <a:r>
              <a:rPr lang="en-US" dirty="0" smtClean="0"/>
              <a:t>0</a:t>
            </a:r>
            <a:r>
              <a:rPr lang="en-US" dirty="0"/>
              <a:t>	</a:t>
            </a:r>
            <a:r>
              <a:rPr lang="en-US" dirty="0" smtClean="0"/>
              <a:t>	A</a:t>
            </a:r>
            <a:r>
              <a:rPr lang="en-US" dirty="0"/>
              <a:t>:  </a:t>
            </a:r>
            <a:r>
              <a:rPr lang="en-US" dirty="0" smtClean="0"/>
              <a:t>1</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9506750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11-18-928</a:t>
            </a:r>
            <a:endParaRPr lang="en-US" dirty="0"/>
          </a:p>
        </p:txBody>
      </p:sp>
      <p:sp>
        <p:nvSpPr>
          <p:cNvPr id="3" name="Content Placeholder 2"/>
          <p:cNvSpPr>
            <a:spLocks noGrp="1"/>
          </p:cNvSpPr>
          <p:nvPr>
            <p:ph idx="1"/>
          </p:nvPr>
        </p:nvSpPr>
        <p:spPr>
          <a:xfrm>
            <a:off x="685800" y="1700808"/>
            <a:ext cx="7770813" cy="4393605"/>
          </a:xfrm>
        </p:spPr>
        <p:txBody>
          <a:bodyPr/>
          <a:lstStyle/>
          <a:p>
            <a:pPr marL="0" indent="0">
              <a:buNone/>
            </a:pPr>
            <a:r>
              <a:rPr lang="en-US" dirty="0" smtClean="0"/>
              <a:t>Motion</a:t>
            </a:r>
          </a:p>
          <a:p>
            <a:pPr marL="0" indent="0">
              <a:buNone/>
            </a:pPr>
            <a:r>
              <a:rPr lang="en-US" b="0" dirty="0"/>
              <a:t>Move to </a:t>
            </a:r>
            <a:r>
              <a:rPr lang="en-US" b="0" dirty="0" smtClean="0"/>
              <a:t>adopt the following SFD text to the SFD document and instruct the SFD editor to incorporate it under section 5 (Scalability aspects of the positioning protocol) and grant editorial license to the editor. </a:t>
            </a:r>
          </a:p>
          <a:p>
            <a:pPr marL="0" indent="0">
              <a:buNone/>
            </a:pPr>
            <a:r>
              <a:rPr lang="en-US" b="0" dirty="0" smtClean="0"/>
              <a:t>“The sub-type for the UL sounding TF in the Passive </a:t>
            </a:r>
            <a:r>
              <a:rPr lang="en-US" b="0" dirty="0" err="1" smtClean="0"/>
              <a:t>HEz</a:t>
            </a:r>
            <a:r>
              <a:rPr lang="en-US" b="0" dirty="0" smtClean="0"/>
              <a:t> sequence shall be ‘</a:t>
            </a:r>
            <a:r>
              <a:rPr lang="en-US" b="0" dirty="0" err="1" smtClean="0"/>
              <a:t>HEz</a:t>
            </a:r>
            <a:r>
              <a:rPr lang="en-US" b="0" dirty="0" smtClean="0"/>
              <a:t> </a:t>
            </a:r>
            <a:r>
              <a:rPr lang="en-US" b="0" dirty="0"/>
              <a:t>Uplink Sounding for Passive Location</a:t>
            </a:r>
            <a:r>
              <a:rPr lang="en-US" b="0" dirty="0" smtClean="0"/>
              <a:t>’, </a:t>
            </a:r>
            <a:r>
              <a:rPr lang="en-US" b="0" dirty="0"/>
              <a:t>as depicted in slide </a:t>
            </a:r>
            <a:r>
              <a:rPr lang="en-US" b="0" dirty="0" smtClean="0"/>
              <a:t>3 of submission 11-18-928r0.”</a:t>
            </a:r>
          </a:p>
          <a:p>
            <a:pPr marL="0" indent="0">
              <a:buNone/>
            </a:pPr>
            <a:r>
              <a:rPr lang="en-US" dirty="0" smtClean="0"/>
              <a:t>Move: </a:t>
            </a:r>
            <a:r>
              <a:rPr lang="en-US" b="0" dirty="0" smtClean="0"/>
              <a:t>Erik Lindskog</a:t>
            </a:r>
          </a:p>
          <a:p>
            <a:pPr marL="0" indent="0">
              <a:buNone/>
            </a:pPr>
            <a:r>
              <a:rPr lang="en-US" dirty="0" smtClean="0"/>
              <a:t>Second: </a:t>
            </a:r>
            <a:r>
              <a:rPr lang="en-US" b="0" dirty="0" smtClean="0"/>
              <a:t>Assaf Kasher</a:t>
            </a:r>
          </a:p>
          <a:p>
            <a:pPr marL="0" indent="0">
              <a:buNone/>
            </a:pPr>
            <a:r>
              <a:rPr lang="en-US" dirty="0" smtClean="0"/>
              <a:t>Results (Y/N/A): 10/0/1</a:t>
            </a:r>
          </a:p>
          <a:p>
            <a:pPr marL="0" indent="0">
              <a:buNone/>
            </a:pPr>
            <a:r>
              <a:rPr lang="en-US" dirty="0" smtClean="0"/>
              <a:t>Motion passes</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7310465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p>
        </p:txBody>
      </p:sp>
    </p:spTree>
    <p:extLst>
      <p:ext uri="{BB962C8B-B14F-4D97-AF65-F5344CB8AC3E}">
        <p14:creationId xmlns:p14="http://schemas.microsoft.com/office/powerpoint/2010/main" val="2318256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514791168"/>
              </p:ext>
            </p:extLst>
          </p:nvPr>
        </p:nvGraphicFramePr>
        <p:xfrm>
          <a:off x="251519" y="1556792"/>
          <a:ext cx="8640960" cy="3972304"/>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11-18-596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10 min</a:t>
                      </a:r>
                      <a:endParaRPr lang="en-US" sz="1600" kern="1200" dirty="0">
                        <a:solidFill>
                          <a:schemeClr val="dk1"/>
                        </a:solidFill>
                        <a:latin typeface="+mn-lt"/>
                        <a:ea typeface="+mn-ea"/>
                        <a:cs typeface="+mn-cs"/>
                      </a:endParaRPr>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11-18-928</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smtClean="0">
                          <a:solidFill>
                            <a:schemeClr val="dk1"/>
                          </a:solidFill>
                          <a:latin typeface="+mn-lt"/>
                          <a:ea typeface="+mn-ea"/>
                          <a:cs typeface="+mn-cs"/>
                        </a:rPr>
                        <a:t>Erik Lindskog</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HEz</a:t>
                      </a:r>
                      <a:r>
                        <a:rPr lang="en-US" sz="1600" strike="noStrike" kern="1200" dirty="0" smtClean="0">
                          <a:solidFill>
                            <a:schemeClr val="dk1"/>
                          </a:solidFill>
                          <a:latin typeface="+mn-lt"/>
                          <a:ea typeface="+mn-ea"/>
                          <a:cs typeface="+mn-cs"/>
                        </a:rPr>
                        <a:t> Ranging Sequence for Passive Location Support</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smtClean="0">
                          <a:solidFill>
                            <a:schemeClr val="dk1"/>
                          </a:solidFill>
                          <a:latin typeface="+mn-lt"/>
                          <a:ea typeface="+mn-ea"/>
                          <a:cs typeface="+mn-cs"/>
                        </a:rPr>
                        <a:t>SFD text</a:t>
                      </a:r>
                      <a:endParaRPr lang="en-US" sz="1600" strike="noStrike" kern="1200" dirty="0" smtClean="0">
                        <a:solidFill>
                          <a:schemeClr val="dk1"/>
                        </a:solidFill>
                        <a:latin typeface="+mn-lt"/>
                        <a:ea typeface="+mn-ea"/>
                        <a:cs typeface="+mn-cs"/>
                      </a:endParaRPr>
                    </a:p>
                  </a:txBody>
                  <a:tcPr marT="45712" marB="45712"/>
                </a:tc>
                <a:tc>
                  <a:txBody>
                    <a:bodyPr/>
                    <a:lstStyle/>
                    <a:p>
                      <a:r>
                        <a:rPr lang="en-US" sz="1600" dirty="0" smtClean="0"/>
                        <a:t>20min</a:t>
                      </a:r>
                      <a:endParaRPr lang="en-US"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11-18-0855</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Dibakar</a:t>
                      </a:r>
                      <a:r>
                        <a:rPr lang="en-US" sz="1600" strike="noStrike" kern="1200" baseline="0" dirty="0" smtClean="0">
                          <a:solidFill>
                            <a:schemeClr val="dk1"/>
                          </a:solidFill>
                          <a:latin typeface="+mn-lt"/>
                          <a:ea typeface="+mn-ea"/>
                          <a:cs typeface="+mn-cs"/>
                        </a:rPr>
                        <a:t> Das</a:t>
                      </a:r>
                      <a:endParaRPr lang="en-US" sz="1600" strike="noStrike" kern="1200" dirty="0" smtClean="0">
                        <a:solidFill>
                          <a:schemeClr val="dk1"/>
                        </a:solidFill>
                        <a:latin typeface="+mn-lt"/>
                        <a:ea typeface="+mn-ea"/>
                        <a:cs typeface="+mn-cs"/>
                      </a:endParaRPr>
                    </a:p>
                  </a:txBody>
                  <a:tcPr marT="45712" marB="45712"/>
                </a:tc>
                <a:tc>
                  <a:txBody>
                    <a:bodyPr/>
                    <a:lstStyle/>
                    <a:p>
                      <a:r>
                        <a:rPr lang="en-US" sz="1600" kern="1200" dirty="0" smtClean="0">
                          <a:solidFill>
                            <a:schemeClr val="dk1"/>
                          </a:solidFill>
                          <a:effectLst/>
                          <a:latin typeface="+mn-lt"/>
                          <a:ea typeface="+mn-ea"/>
                          <a:cs typeface="+mn-cs"/>
                        </a:rPr>
                        <a:t>Availability</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Window</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Advertisement</a:t>
                      </a:r>
                      <a:endParaRPr lang="en-US" sz="1600" dirty="0"/>
                    </a:p>
                  </a:txBody>
                  <a:tcPr marT="45712" marB="45712"/>
                </a:tc>
                <a:tc>
                  <a:txBody>
                    <a:bodyPr/>
                    <a:lstStyle/>
                    <a:p>
                      <a:r>
                        <a:rPr lang="en-US" sz="1600" dirty="0" smtClean="0"/>
                        <a:t>SFD text</a:t>
                      </a:r>
                      <a:endParaRPr lang="en-US" sz="1600" dirty="0"/>
                    </a:p>
                  </a:txBody>
                  <a:tcPr marT="45712" marB="45712"/>
                </a:tc>
                <a:tc>
                  <a:txBody>
                    <a:bodyPr/>
                    <a:lstStyle/>
                    <a:p>
                      <a:r>
                        <a:rPr lang="en-US" sz="1600" dirty="0" smtClean="0"/>
                        <a:t>30min</a:t>
                      </a:r>
                      <a:endParaRPr lang="en-US" sz="1600" dirty="0"/>
                    </a:p>
                  </a:txBody>
                  <a:tcPr marT="45712" marB="45712"/>
                </a:tc>
              </a:tr>
              <a:tr h="167632">
                <a:tc>
                  <a:txBody>
                    <a:bodyPr/>
                    <a:lstStyle/>
                    <a:p>
                      <a:r>
                        <a:rPr lang="en-US" sz="1600" dirty="0" smtClean="0"/>
                        <a:t>11-18-893</a:t>
                      </a:r>
                      <a:endParaRPr lang="en-US" sz="1600" dirty="0"/>
                    </a:p>
                  </a:txBody>
                  <a:tcPr marT="45712" marB="45712"/>
                </a:tc>
                <a:tc>
                  <a:txBody>
                    <a:bodyPr/>
                    <a:lstStyle/>
                    <a:p>
                      <a:r>
                        <a:rPr lang="en-US" sz="1600" dirty="0" smtClean="0"/>
                        <a:t>Liwen Chu</a:t>
                      </a:r>
                      <a:endParaRPr lang="en-US" sz="1600" dirty="0"/>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BSS Color in NDP Ranging</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30min</a:t>
                      </a:r>
                    </a:p>
                  </a:txBody>
                  <a:tcPr marT="45712" marB="45712"/>
                </a:tc>
              </a:tr>
              <a:tr h="167632">
                <a:tc>
                  <a:txBody>
                    <a:bodyPr/>
                    <a:lstStyle/>
                    <a:p>
                      <a:r>
                        <a:rPr lang="en-US" sz="1600" dirty="0" smtClean="0"/>
                        <a:t>11-18-882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kern="1200" dirty="0" smtClean="0">
                          <a:solidFill>
                            <a:schemeClr val="dk1"/>
                          </a:solidFill>
                          <a:effectLst/>
                          <a:latin typeface="+mn-lt"/>
                          <a:ea typeface="+mn-ea"/>
                          <a:cs typeface="+mn-cs"/>
                        </a:rPr>
                        <a:t>Negotiation for </a:t>
                      </a:r>
                      <a:r>
                        <a:rPr lang="en-US" sz="1600" kern="1200" dirty="0" err="1" smtClean="0">
                          <a:solidFill>
                            <a:schemeClr val="dk1"/>
                          </a:solidFill>
                          <a:effectLst/>
                          <a:latin typeface="+mn-lt"/>
                          <a:ea typeface="+mn-ea"/>
                          <a:cs typeface="+mn-cs"/>
                        </a:rPr>
                        <a:t>HEz</a:t>
                      </a:r>
                      <a:r>
                        <a:rPr lang="en-US" sz="1600" kern="1200" dirty="0" smtClean="0">
                          <a:solidFill>
                            <a:schemeClr val="dk1"/>
                          </a:solidFill>
                          <a:effectLst/>
                          <a:latin typeface="+mn-lt"/>
                          <a:ea typeface="+mn-ea"/>
                          <a:cs typeface="+mn-cs"/>
                        </a:rPr>
                        <a:t> ranging for passive location support</a:t>
                      </a:r>
                      <a:endParaRPr lang="en-US" sz="1600" dirty="0"/>
                    </a:p>
                  </a:txBody>
                  <a:tcPr marT="45712" marB="45712"/>
                </a:tc>
                <a:tc>
                  <a:txBody>
                    <a:bodyPr/>
                    <a:lstStyle/>
                    <a:p>
                      <a:r>
                        <a:rPr lang="en-US" sz="1600" dirty="0" smtClean="0"/>
                        <a:t>SFD</a:t>
                      </a:r>
                      <a:r>
                        <a:rPr lang="en-US" sz="1600" baseline="0" dirty="0" smtClean="0"/>
                        <a:t> text</a:t>
                      </a:r>
                      <a:endParaRPr lang="en-US" sz="1600" dirty="0"/>
                    </a:p>
                  </a:txBody>
                  <a:tcPr marT="45712" marB="45712"/>
                </a:tc>
                <a:tc>
                  <a:txBody>
                    <a:bodyPr/>
                    <a:lstStyle/>
                    <a:p>
                      <a:r>
                        <a:rPr lang="en-US" sz="1600" dirty="0" smtClean="0"/>
                        <a:t>20min moved to</a:t>
                      </a:r>
                      <a:r>
                        <a:rPr lang="en-US" sz="1600" baseline="0" dirty="0" smtClean="0"/>
                        <a:t> next slot.</a:t>
                      </a:r>
                      <a:endParaRPr lang="en-US" sz="1600" dirty="0"/>
                    </a:p>
                  </a:txBody>
                  <a:tcPr marT="45712" marB="45712"/>
                </a:tc>
              </a:tr>
              <a:tr h="167632">
                <a:tc>
                  <a:txBody>
                    <a:bodyPr/>
                    <a:lstStyle/>
                    <a:p>
                      <a:r>
                        <a:rPr lang="en-US" sz="1600" dirty="0" smtClean="0"/>
                        <a:t>11-18-552</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AOD messaging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SFD text</a:t>
                      </a:r>
                    </a:p>
                  </a:txBody>
                  <a:tcPr marT="45712" marB="45712"/>
                </a:tc>
                <a:tc>
                  <a:txBody>
                    <a:bodyPr/>
                    <a:lstStyle/>
                    <a:p>
                      <a:r>
                        <a:rPr lang="en-US" sz="1600" dirty="0" smtClean="0"/>
                        <a:t>20min as time permits </a:t>
                      </a:r>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53</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4192909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11-18-928</a:t>
            </a:r>
            <a:endParaRPr lang="en-US" dirty="0"/>
          </a:p>
        </p:txBody>
      </p:sp>
      <p:sp>
        <p:nvSpPr>
          <p:cNvPr id="3" name="Content Placeholder 2"/>
          <p:cNvSpPr>
            <a:spLocks noGrp="1"/>
          </p:cNvSpPr>
          <p:nvPr>
            <p:ph idx="1"/>
          </p:nvPr>
        </p:nvSpPr>
        <p:spPr/>
        <p:txBody>
          <a:bodyPr/>
          <a:lstStyle/>
          <a:p>
            <a:pPr marL="0" indent="0">
              <a:buNone/>
            </a:pPr>
            <a:r>
              <a:rPr lang="en-US" dirty="0" err="1" smtClean="0"/>
              <a:t>Strawpoll</a:t>
            </a:r>
            <a:endParaRPr lang="en-US" dirty="0" smtClean="0"/>
          </a:p>
          <a:p>
            <a:pPr marL="0" indent="0">
              <a:buNone/>
            </a:pPr>
            <a:r>
              <a:rPr lang="en-US" dirty="0" smtClean="0"/>
              <a:t>We </a:t>
            </a:r>
            <a:r>
              <a:rPr lang="en-US" dirty="0"/>
              <a:t>support having the UL NDP in </a:t>
            </a:r>
            <a:r>
              <a:rPr lang="en-US" dirty="0" err="1"/>
              <a:t>HEz</a:t>
            </a:r>
            <a:r>
              <a:rPr lang="en-US" dirty="0"/>
              <a:t> ranging for support of passive location to be of the type HE NDP PPDU.</a:t>
            </a:r>
          </a:p>
          <a:p>
            <a:pPr marL="0" indent="0">
              <a:buNone/>
            </a:pPr>
            <a:r>
              <a:rPr lang="en-US" dirty="0"/>
              <a:t> </a:t>
            </a:r>
            <a:r>
              <a:rPr lang="en-US" dirty="0" smtClean="0"/>
              <a:t>Results (Y/N/A): 8/0/3</a:t>
            </a:r>
            <a:endParaRPr lang="en-US"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3157981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11-18-928</a:t>
            </a:r>
            <a:endParaRPr lang="en-US" dirty="0"/>
          </a:p>
        </p:txBody>
      </p:sp>
      <p:sp>
        <p:nvSpPr>
          <p:cNvPr id="3" name="Content Placeholder 2"/>
          <p:cNvSpPr>
            <a:spLocks noGrp="1"/>
          </p:cNvSpPr>
          <p:nvPr>
            <p:ph idx="1"/>
          </p:nvPr>
        </p:nvSpPr>
        <p:spPr>
          <a:xfrm>
            <a:off x="685800" y="1484784"/>
            <a:ext cx="7770813" cy="4609629"/>
          </a:xfrm>
        </p:spPr>
        <p:txBody>
          <a:bodyPr/>
          <a:lstStyle/>
          <a:p>
            <a:pPr marL="0" indent="0">
              <a:buNone/>
            </a:pPr>
            <a:r>
              <a:rPr lang="en-US" b="0" dirty="0" smtClean="0"/>
              <a:t>Motion</a:t>
            </a:r>
          </a:p>
          <a:p>
            <a:pPr marL="0" indent="0">
              <a:buNone/>
            </a:pPr>
            <a:r>
              <a:rPr lang="en-US" b="0" dirty="0" smtClean="0"/>
              <a:t>Move </a:t>
            </a:r>
            <a:r>
              <a:rPr lang="en-US" b="0" dirty="0"/>
              <a:t>to adopt the following </a:t>
            </a:r>
            <a:r>
              <a:rPr lang="en-US" b="0" dirty="0" smtClean="0"/>
              <a:t>requirement </a:t>
            </a:r>
            <a:r>
              <a:rPr lang="en-US" b="0" dirty="0"/>
              <a:t>for Passive Location operation, instruct the SFD editor to incorporate it in the SFD </a:t>
            </a:r>
            <a:r>
              <a:rPr lang="en-US" b="0" dirty="0" smtClean="0"/>
              <a:t>under section 5 (</a:t>
            </a:r>
            <a:r>
              <a:rPr lang="en-US" b="0" dirty="0"/>
              <a:t>Scalability aspects of the positioning protocol) and grant editorial license to the editor. </a:t>
            </a:r>
          </a:p>
          <a:p>
            <a:pPr marL="0" indent="0">
              <a:buNone/>
            </a:pPr>
            <a:r>
              <a:rPr lang="en-US" b="0" dirty="0" smtClean="0"/>
              <a:t>The </a:t>
            </a:r>
            <a:r>
              <a:rPr lang="en-US" b="0" dirty="0"/>
              <a:t>UL NDP in </a:t>
            </a:r>
            <a:r>
              <a:rPr lang="en-US" b="0" dirty="0" err="1"/>
              <a:t>HEz</a:t>
            </a:r>
            <a:r>
              <a:rPr lang="en-US" b="0" dirty="0"/>
              <a:t> ranging for support of passive location shall be of the HE NDP PPDU type</a:t>
            </a:r>
            <a:r>
              <a:rPr lang="en-US" b="0" dirty="0" smtClean="0"/>
              <a:t>.</a:t>
            </a:r>
          </a:p>
          <a:p>
            <a:pPr marL="0" indent="0">
              <a:buNone/>
            </a:pPr>
            <a:endParaRPr lang="en-US" b="0" dirty="0"/>
          </a:p>
          <a:p>
            <a:pPr marL="0" indent="0">
              <a:buNone/>
            </a:pPr>
            <a:r>
              <a:rPr lang="en-US" b="0" dirty="0" smtClean="0"/>
              <a:t>Moved: Erik Lindskog</a:t>
            </a:r>
          </a:p>
          <a:p>
            <a:pPr marL="0" indent="0">
              <a:buNone/>
            </a:pPr>
            <a:r>
              <a:rPr lang="en-US" b="0" dirty="0" smtClean="0"/>
              <a:t>Second:  Yongho Seok</a:t>
            </a:r>
            <a:endParaRPr lang="en-US" b="0" dirty="0"/>
          </a:p>
          <a:p>
            <a:pPr marL="0" indent="0">
              <a:buNone/>
            </a:pPr>
            <a:r>
              <a:rPr lang="en-US" b="0" dirty="0" smtClean="0"/>
              <a:t>Results (Y/N/A): 8/0/1</a:t>
            </a:r>
          </a:p>
          <a:p>
            <a:pPr marL="0" indent="0">
              <a:buNone/>
            </a:pPr>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57803219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11-18-928</a:t>
            </a:r>
            <a:endParaRPr lang="en-US" dirty="0"/>
          </a:p>
        </p:txBody>
      </p:sp>
      <p:sp>
        <p:nvSpPr>
          <p:cNvPr id="3" name="Content Placeholder 2"/>
          <p:cNvSpPr>
            <a:spLocks noGrp="1"/>
          </p:cNvSpPr>
          <p:nvPr>
            <p:ph idx="1"/>
          </p:nvPr>
        </p:nvSpPr>
        <p:spPr>
          <a:xfrm>
            <a:off x="685800" y="1556792"/>
            <a:ext cx="7770813" cy="4537621"/>
          </a:xfrm>
        </p:spPr>
        <p:txBody>
          <a:bodyPr/>
          <a:lstStyle/>
          <a:p>
            <a:pPr marL="0" indent="0">
              <a:buNone/>
            </a:pPr>
            <a:r>
              <a:rPr lang="en-US" dirty="0" err="1" smtClean="0"/>
              <a:t>Strawpoll</a:t>
            </a:r>
            <a:endParaRPr lang="en-US" dirty="0" smtClean="0"/>
          </a:p>
          <a:p>
            <a:pPr marL="0" indent="0">
              <a:buNone/>
            </a:pPr>
            <a:r>
              <a:rPr lang="en-US" b="0" dirty="0" smtClean="0"/>
              <a:t>We </a:t>
            </a:r>
            <a:r>
              <a:rPr lang="en-US" b="0" dirty="0"/>
              <a:t>agree that for Passive Location to have two broadcast frames for broadcasting of information such as LCI, MAC address tables and measurement results of the current round (N) or the last round (N-1):</a:t>
            </a:r>
          </a:p>
          <a:p>
            <a:pPr marL="0" indent="0">
              <a:buNone/>
            </a:pPr>
            <a:r>
              <a:rPr lang="en-US" b="0" dirty="0"/>
              <a:t>•	The first frame to contain information known early by the Responder, e.g. LCI info, MAC address tables and DL measurement results.</a:t>
            </a:r>
          </a:p>
          <a:p>
            <a:pPr marL="0" indent="0">
              <a:buNone/>
            </a:pPr>
            <a:r>
              <a:rPr lang="en-US" b="0" dirty="0"/>
              <a:t>•	The second frame to contain information available late in the opportunity, e.g. the UL measurement results</a:t>
            </a:r>
          </a:p>
          <a:p>
            <a:pPr marL="0" indent="0">
              <a:buNone/>
            </a:pPr>
            <a:r>
              <a:rPr lang="en-US" b="0" dirty="0"/>
              <a:t> </a:t>
            </a:r>
            <a:endParaRPr lang="en-US" b="0" dirty="0" smtClean="0"/>
          </a:p>
          <a:p>
            <a:pPr marL="0" indent="0">
              <a:buNone/>
            </a:pPr>
            <a:r>
              <a:rPr lang="en-US" b="0" dirty="0" smtClean="0"/>
              <a:t>Results (Y/N/A): 9/0/2</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06092871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dirty="0" smtClean="0"/>
              <a:t>Submission 11-18-928 - Motion</a:t>
            </a:r>
            <a:endParaRPr lang="en-US" dirty="0"/>
          </a:p>
        </p:txBody>
      </p:sp>
      <p:sp>
        <p:nvSpPr>
          <p:cNvPr id="3" name="Content Placeholder 2"/>
          <p:cNvSpPr>
            <a:spLocks noGrp="1"/>
          </p:cNvSpPr>
          <p:nvPr>
            <p:ph idx="1"/>
          </p:nvPr>
        </p:nvSpPr>
        <p:spPr>
          <a:xfrm>
            <a:off x="179512" y="1276130"/>
            <a:ext cx="8784976" cy="4818284"/>
          </a:xfrm>
        </p:spPr>
        <p:txBody>
          <a:bodyPr/>
          <a:lstStyle/>
          <a:p>
            <a:pPr marL="0" indent="0">
              <a:buNone/>
            </a:pPr>
            <a:r>
              <a:rPr lang="en-US" sz="1800" b="0" dirty="0" smtClean="0"/>
              <a:t>Move </a:t>
            </a:r>
            <a:r>
              <a:rPr lang="en-US" sz="1800" b="0" dirty="0"/>
              <a:t>to adopt the following </a:t>
            </a:r>
            <a:r>
              <a:rPr lang="en-US" sz="1800" b="0" dirty="0" smtClean="0"/>
              <a:t>requirements </a:t>
            </a:r>
            <a:r>
              <a:rPr lang="en-US" sz="1800" b="0" dirty="0"/>
              <a:t>for Passive Location operation, instruct the SFD editor to incorporate it in the SFD under section 5 (Scalability aspects of the positioning protocol) and grant editorial license to the </a:t>
            </a:r>
            <a:r>
              <a:rPr lang="en-US" sz="1800" b="0" dirty="0" smtClean="0"/>
              <a:t>editor:</a:t>
            </a:r>
          </a:p>
          <a:p>
            <a:pPr marL="0" indent="0">
              <a:buNone/>
            </a:pPr>
            <a:r>
              <a:rPr lang="en-US" sz="1800" b="0" dirty="0" smtClean="0"/>
              <a:t>“The Passive </a:t>
            </a:r>
            <a:r>
              <a:rPr lang="en-US" sz="1800" b="0" dirty="0"/>
              <a:t>Location </a:t>
            </a:r>
            <a:r>
              <a:rPr lang="en-US" sz="1800" b="0" dirty="0" err="1" smtClean="0"/>
              <a:t>HEz</a:t>
            </a:r>
            <a:r>
              <a:rPr lang="en-US" sz="1800" b="0" dirty="0" smtClean="0"/>
              <a:t> sequence shall have </a:t>
            </a:r>
            <a:r>
              <a:rPr lang="en-US" sz="1800" b="0" dirty="0"/>
              <a:t>two broadcast </a:t>
            </a:r>
            <a:r>
              <a:rPr lang="en-US" sz="1800" b="0" dirty="0" smtClean="0"/>
              <a:t>frames as depicted in the figure below for </a:t>
            </a:r>
            <a:r>
              <a:rPr lang="en-US" sz="1800" b="0" dirty="0"/>
              <a:t>broadcasting of information such as LCI, MAC address tables and measurement results of the current round (N) or the last round (N-1):</a:t>
            </a:r>
          </a:p>
          <a:p>
            <a:pPr marL="0" indent="0">
              <a:buNone/>
            </a:pPr>
            <a:r>
              <a:rPr lang="en-US" sz="1800" b="0" dirty="0"/>
              <a:t>•	The first frame to contain information known early by the Responder, e.g. LCI info, MAC address tables and DL measurement results.</a:t>
            </a:r>
          </a:p>
          <a:p>
            <a:pPr marL="0" indent="0">
              <a:buNone/>
            </a:pPr>
            <a:r>
              <a:rPr lang="en-US" sz="1800" b="0" dirty="0"/>
              <a:t>•	The second frame to contain information available late in the opportunity, e.g. the UL measurement </a:t>
            </a:r>
            <a:r>
              <a:rPr lang="en-US" sz="1800" b="0" dirty="0" smtClean="0"/>
              <a:t>results”</a:t>
            </a:r>
            <a:endParaRPr lang="en-US" sz="1800" b="0" dirty="0"/>
          </a:p>
          <a:p>
            <a:pPr marL="0" indent="0">
              <a:buNone/>
            </a:pPr>
            <a:endParaRPr lang="en-US" sz="1800" b="0" dirty="0" smtClean="0"/>
          </a:p>
          <a:p>
            <a:pPr marL="0" indent="0">
              <a:buNone/>
            </a:pPr>
            <a:endParaRPr lang="en-US" sz="1800" b="0" dirty="0" smtClean="0"/>
          </a:p>
          <a:p>
            <a:pPr marL="0" indent="0">
              <a:buNone/>
            </a:pPr>
            <a:r>
              <a:rPr lang="en-US" sz="1800" b="0" dirty="0" smtClean="0"/>
              <a:t>Moved: Ganesh </a:t>
            </a:r>
            <a:r>
              <a:rPr lang="en-US" sz="1800" b="0" dirty="0" err="1" smtClean="0"/>
              <a:t>Venkatesan</a:t>
            </a:r>
            <a:r>
              <a:rPr lang="en-US" sz="1800" b="0" dirty="0" smtClean="0"/>
              <a:t> </a:t>
            </a:r>
          </a:p>
          <a:p>
            <a:pPr marL="0" indent="0">
              <a:buNone/>
            </a:pPr>
            <a:r>
              <a:rPr lang="en-US" sz="1800" b="0" dirty="0" smtClean="0"/>
              <a:t>Second: Assaf Kasher</a:t>
            </a:r>
            <a:endParaRPr lang="en-US" sz="1800" b="0" dirty="0"/>
          </a:p>
          <a:p>
            <a:pPr marL="0" indent="0">
              <a:buNone/>
            </a:pPr>
            <a:r>
              <a:rPr lang="en-US" sz="1800" b="0" dirty="0" smtClean="0"/>
              <a:t>Results: (Y/N/A): 7/0/1</a:t>
            </a:r>
          </a:p>
          <a:p>
            <a:pPr marL="0" indent="0">
              <a:buNone/>
            </a:pPr>
            <a:r>
              <a:rPr lang="en-US" sz="1800" b="0" dirty="0" smtClean="0"/>
              <a:t>Motion passes</a:t>
            </a:r>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pic>
        <p:nvPicPr>
          <p:cNvPr id="7" name="Picture 6"/>
          <p:cNvPicPr>
            <a:picLocks noChangeAspect="1"/>
          </p:cNvPicPr>
          <p:nvPr/>
        </p:nvPicPr>
        <p:blipFill>
          <a:blip r:embed="rId2"/>
          <a:stretch>
            <a:fillRect/>
          </a:stretch>
        </p:blipFill>
        <p:spPr>
          <a:xfrm>
            <a:off x="4080606" y="4036417"/>
            <a:ext cx="4851462" cy="2500119"/>
          </a:xfrm>
          <a:prstGeom prst="rect">
            <a:avLst/>
          </a:prstGeom>
        </p:spPr>
      </p:pic>
    </p:spTree>
    <p:extLst>
      <p:ext uri="{BB962C8B-B14F-4D97-AF65-F5344CB8AC3E}">
        <p14:creationId xmlns:p14="http://schemas.microsoft.com/office/powerpoint/2010/main" val="26232038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smtClean="0"/>
              <a:t>Submissions 11-18-855</a:t>
            </a:r>
            <a:endParaRPr lang="en-US" dirty="0"/>
          </a:p>
        </p:txBody>
      </p:sp>
      <p:sp>
        <p:nvSpPr>
          <p:cNvPr id="3" name="Content Placeholder 2"/>
          <p:cNvSpPr>
            <a:spLocks noGrp="1"/>
          </p:cNvSpPr>
          <p:nvPr>
            <p:ph idx="1"/>
          </p:nvPr>
        </p:nvSpPr>
        <p:spPr>
          <a:xfrm>
            <a:off x="685800" y="1348138"/>
            <a:ext cx="7770813" cy="4746276"/>
          </a:xfrm>
        </p:spPr>
        <p:txBody>
          <a:bodyPr/>
          <a:lstStyle/>
          <a:p>
            <a:pPr marL="0" indent="0">
              <a:buNone/>
              <a:defRPr/>
            </a:pPr>
            <a:r>
              <a:rPr lang="en-US" dirty="0" err="1" smtClean="0"/>
              <a:t>Strawpoll</a:t>
            </a:r>
            <a:endParaRPr lang="en-US" dirty="0" smtClean="0"/>
          </a:p>
          <a:p>
            <a:pPr marL="0" indent="0">
              <a:buNone/>
              <a:defRPr/>
            </a:pPr>
            <a:r>
              <a:rPr lang="en-US" b="0" dirty="0" smtClean="0"/>
              <a:t>Do </a:t>
            </a:r>
            <a:r>
              <a:rPr lang="en-US" b="0" dirty="0"/>
              <a:t>you support the following </a:t>
            </a:r>
            <a:r>
              <a:rPr lang="en-US" b="0" dirty="0" smtClean="0"/>
              <a:t>behavior:</a:t>
            </a:r>
            <a:endParaRPr lang="en-US" b="0" dirty="0"/>
          </a:p>
          <a:p>
            <a:pPr>
              <a:buFont typeface="Arial" panose="020B0604020202020204" pitchFamily="34" charset="0"/>
              <a:buChar char="•"/>
              <a:defRPr/>
            </a:pPr>
            <a:r>
              <a:rPr lang="en-US" b="0" dirty="0" smtClean="0"/>
              <a:t>An </a:t>
            </a:r>
            <a:r>
              <a:rPr lang="en-US" b="0" dirty="0"/>
              <a:t>RSTA advertises Availability Window information/schedule in advertisement Management </a:t>
            </a:r>
            <a:r>
              <a:rPr lang="en-US" b="0" dirty="0" smtClean="0"/>
              <a:t>frames.</a:t>
            </a:r>
          </a:p>
          <a:p>
            <a:pPr>
              <a:buFont typeface="Arial" panose="020B0604020202020204" pitchFamily="34" charset="0"/>
              <a:buChar char="•"/>
              <a:defRPr/>
            </a:pPr>
            <a:r>
              <a:rPr lang="en-US" b="0" dirty="0" smtClean="0"/>
              <a:t>The </a:t>
            </a:r>
            <a:r>
              <a:rPr lang="en-US" b="0" dirty="0"/>
              <a:t>advertisement includes an indication of whether the RSTA can accept proposals for an Availability Window schedule from the ISTA that is different from the advertised ones.</a:t>
            </a:r>
          </a:p>
          <a:p>
            <a:pPr marL="0" indent="0">
              <a:buFontTx/>
              <a:buNone/>
              <a:defRPr/>
            </a:pPr>
            <a:endParaRPr lang="en-US" dirty="0" smtClean="0"/>
          </a:p>
          <a:p>
            <a:pPr marL="0" indent="0">
              <a:buFontTx/>
              <a:buNone/>
              <a:defRPr/>
            </a:pPr>
            <a:r>
              <a:rPr lang="en-US" dirty="0" smtClean="0"/>
              <a:t>Results (Y/N/A): 7/0/2</a:t>
            </a:r>
            <a:endParaRPr lang="en-US" dirty="0"/>
          </a:p>
          <a:p>
            <a:pPr marL="0" indent="0">
              <a:buFontTx/>
              <a:buNone/>
              <a:defRPr/>
            </a:pP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96388694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smtClean="0"/>
              <a:t>Submissions 11-18-855</a:t>
            </a:r>
            <a:endParaRPr lang="en-US" dirty="0"/>
          </a:p>
        </p:txBody>
      </p:sp>
      <p:sp>
        <p:nvSpPr>
          <p:cNvPr id="3" name="Content Placeholder 2"/>
          <p:cNvSpPr>
            <a:spLocks noGrp="1"/>
          </p:cNvSpPr>
          <p:nvPr>
            <p:ph idx="1"/>
          </p:nvPr>
        </p:nvSpPr>
        <p:spPr>
          <a:xfrm>
            <a:off x="323528" y="1348138"/>
            <a:ext cx="8496944" cy="4746276"/>
          </a:xfrm>
        </p:spPr>
        <p:txBody>
          <a:bodyPr/>
          <a:lstStyle/>
          <a:p>
            <a:pPr marL="0" indent="0">
              <a:buNone/>
              <a:defRPr/>
            </a:pPr>
            <a:r>
              <a:rPr lang="en-US" sz="2200" dirty="0" smtClean="0"/>
              <a:t>Motion:</a:t>
            </a:r>
          </a:p>
          <a:p>
            <a:pPr marL="0" indent="0">
              <a:defRPr/>
            </a:pPr>
            <a:r>
              <a:rPr lang="en-US" sz="2200" b="0" dirty="0"/>
              <a:t>Move to adopt the following requirements for </a:t>
            </a:r>
            <a:r>
              <a:rPr lang="en-US" sz="2200" b="0" dirty="0" err="1" smtClean="0"/>
              <a:t>HEz</a:t>
            </a:r>
            <a:r>
              <a:rPr lang="en-US" sz="2200" b="0" dirty="0" smtClean="0"/>
              <a:t> Measurement exchanges, </a:t>
            </a:r>
            <a:r>
              <a:rPr lang="en-US" sz="2200" b="0" dirty="0"/>
              <a:t>instruct the SFD editor to incorporate it in the SFD under section </a:t>
            </a:r>
            <a:r>
              <a:rPr lang="en-US" sz="2200" b="0" dirty="0" smtClean="0"/>
              <a:t>3.2  (Protocol Description) </a:t>
            </a:r>
            <a:r>
              <a:rPr lang="en-US" sz="2200" b="0" dirty="0"/>
              <a:t>and grant editorial license to the editor</a:t>
            </a:r>
            <a:r>
              <a:rPr lang="en-US" sz="2200" b="0" dirty="0" smtClean="0"/>
              <a:t>:</a:t>
            </a:r>
          </a:p>
          <a:p>
            <a:pPr marL="0" indent="0">
              <a:defRPr/>
            </a:pPr>
            <a:r>
              <a:rPr lang="en-US" sz="2200" b="0" dirty="0" smtClean="0"/>
              <a:t>“An RSTA shall advertise Availability </a:t>
            </a:r>
            <a:r>
              <a:rPr lang="en-US" sz="2200" b="0" dirty="0"/>
              <a:t>Window </a:t>
            </a:r>
            <a:r>
              <a:rPr lang="en-US" sz="2200" b="0" dirty="0" smtClean="0"/>
              <a:t>schedule in </a:t>
            </a:r>
            <a:r>
              <a:rPr lang="en-US" sz="2200" b="0" dirty="0"/>
              <a:t>advertisement Management </a:t>
            </a:r>
            <a:r>
              <a:rPr lang="en-US" sz="2200" b="0" dirty="0" smtClean="0"/>
              <a:t>frames. The </a:t>
            </a:r>
            <a:r>
              <a:rPr lang="en-US" sz="2200" b="0" dirty="0"/>
              <a:t>advertisement includes an indication of whether the RSTA can accept proposals for an Availability Window schedule from the ISTA that is different from the advertised ones</a:t>
            </a:r>
            <a:r>
              <a:rPr lang="en-US" sz="2200" b="0" dirty="0" smtClean="0"/>
              <a:t>.”</a:t>
            </a:r>
          </a:p>
          <a:p>
            <a:pPr marL="0" indent="0">
              <a:buFontTx/>
              <a:buNone/>
              <a:defRPr/>
            </a:pPr>
            <a:r>
              <a:rPr lang="en-US" sz="2200" b="0" dirty="0" smtClean="0"/>
              <a:t>Moved: Ganesh </a:t>
            </a:r>
            <a:r>
              <a:rPr lang="en-US" sz="2200" b="0" dirty="0" err="1" smtClean="0"/>
              <a:t>Venkatesan</a:t>
            </a:r>
            <a:endParaRPr lang="en-US" sz="2200" b="0" dirty="0" smtClean="0"/>
          </a:p>
          <a:p>
            <a:pPr marL="0" indent="0">
              <a:buFontTx/>
              <a:buNone/>
              <a:defRPr/>
            </a:pPr>
            <a:r>
              <a:rPr lang="en-US" sz="2200" b="0" dirty="0" smtClean="0"/>
              <a:t>Second: Assaf Kasher</a:t>
            </a:r>
          </a:p>
          <a:p>
            <a:pPr marL="0" indent="0">
              <a:buFontTx/>
              <a:buNone/>
              <a:defRPr/>
            </a:pPr>
            <a:r>
              <a:rPr lang="en-US" sz="2200" b="0" dirty="0" smtClean="0"/>
              <a:t>Results (Y/N/A): 8/0/1 </a:t>
            </a:r>
          </a:p>
          <a:p>
            <a:pPr marL="0" indent="0">
              <a:buFontTx/>
              <a:buNone/>
              <a:defRPr/>
            </a:pPr>
            <a:r>
              <a:rPr lang="en-US" sz="2200" b="0" dirty="0" smtClean="0"/>
              <a:t>Motion passes</a:t>
            </a:r>
            <a:endParaRPr lang="en-US" sz="2200" b="0" dirty="0"/>
          </a:p>
          <a:p>
            <a:pPr marL="0" indent="0">
              <a:buFontTx/>
              <a:buNone/>
              <a:defRPr/>
            </a:pPr>
            <a:endParaRPr lang="en-US" sz="2200" dirty="0"/>
          </a:p>
          <a:p>
            <a:endParaRPr lang="en-US" sz="2200" dirty="0"/>
          </a:p>
          <a:p>
            <a:endParaRPr lang="en-US" sz="2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253456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01623"/>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179512" y="1124744"/>
            <a:ext cx="8856984" cy="496967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smtClean="0">
                <a:latin typeface="Calibri" panose="020F0502020204030204" pitchFamily="34" charset="0"/>
                <a:cs typeface="Calibri" panose="020F0502020204030204" pitchFamily="34" charset="0"/>
              </a:rPr>
              <a:t>The </a:t>
            </a:r>
            <a:r>
              <a:rPr lang="en-US" altLang="en-US" sz="1800" dirty="0">
                <a:latin typeface="Calibri" panose="020F0502020204030204" pitchFamily="34" charset="0"/>
                <a:cs typeface="Calibri" panose="020F0502020204030204" pitchFamily="34" charset="0"/>
              </a:rPr>
              <a:t>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0281789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a:t>Submissions 11-18-855</a:t>
            </a:r>
          </a:p>
        </p:txBody>
      </p:sp>
      <p:sp>
        <p:nvSpPr>
          <p:cNvPr id="3" name="Content Placeholder 2"/>
          <p:cNvSpPr>
            <a:spLocks noGrp="1"/>
          </p:cNvSpPr>
          <p:nvPr>
            <p:ph idx="1"/>
          </p:nvPr>
        </p:nvSpPr>
        <p:spPr>
          <a:xfrm>
            <a:off x="179512" y="1412776"/>
            <a:ext cx="8784976" cy="4681637"/>
          </a:xfrm>
        </p:spPr>
        <p:txBody>
          <a:bodyPr/>
          <a:lstStyle/>
          <a:p>
            <a:r>
              <a:rPr lang="en-US" b="0" dirty="0" err="1" smtClean="0"/>
              <a:t>Strawpoll</a:t>
            </a:r>
            <a:endParaRPr lang="en-US" b="0" dirty="0" smtClean="0"/>
          </a:p>
          <a:p>
            <a:r>
              <a:rPr lang="en-US" b="0" dirty="0" smtClean="0"/>
              <a:t>Do </a:t>
            </a:r>
            <a:r>
              <a:rPr lang="en-US" b="0" dirty="0"/>
              <a:t>you support the following behavior:</a:t>
            </a:r>
          </a:p>
          <a:p>
            <a:pPr>
              <a:buFont typeface="Arial" panose="020B0604020202020204" pitchFamily="34" charset="0"/>
              <a:buChar char="•"/>
            </a:pPr>
            <a:r>
              <a:rPr lang="en-US" b="0" dirty="0" smtClean="0"/>
              <a:t>“In the IFTMR:</a:t>
            </a:r>
          </a:p>
          <a:p>
            <a:pPr lvl="1">
              <a:buFont typeface="Arial" panose="020B0604020202020204" pitchFamily="34" charset="0"/>
              <a:buChar char="•"/>
            </a:pPr>
            <a:r>
              <a:rPr lang="en-US" sz="2400" b="0" dirty="0" smtClean="0"/>
              <a:t>The </a:t>
            </a:r>
            <a:r>
              <a:rPr lang="en-US" sz="2400" b="0" dirty="0"/>
              <a:t>ISTA shall request an RSTA for an availability window schedule by specifying a subset of preferred Availability windows from the RSTA’s advertised Availability windows </a:t>
            </a:r>
            <a:r>
              <a:rPr lang="en-US" sz="2400" b="0" dirty="0" smtClean="0"/>
              <a:t>set.</a:t>
            </a:r>
            <a:endParaRPr lang="en-US" sz="2400" b="0" dirty="0"/>
          </a:p>
          <a:p>
            <a:pPr lvl="1">
              <a:buFont typeface="Arial" panose="020B0604020202020204" pitchFamily="34" charset="0"/>
              <a:buChar char="•"/>
            </a:pPr>
            <a:r>
              <a:rPr lang="en-US" sz="2400" b="0" dirty="0"/>
              <a:t>An ISTA may also indicate </a:t>
            </a:r>
            <a:r>
              <a:rPr lang="en-US" sz="2400" b="0" dirty="0" smtClean="0"/>
              <a:t>‘Any </a:t>
            </a:r>
            <a:r>
              <a:rPr lang="en-US" sz="2400" b="0" dirty="0"/>
              <a:t>Window </a:t>
            </a:r>
            <a:r>
              <a:rPr lang="en-US" sz="2400" b="0" dirty="0" smtClean="0"/>
              <a:t>Assignment Is Acceptable’.”</a:t>
            </a:r>
            <a:endParaRPr lang="en-US" sz="2400" b="0" dirty="0"/>
          </a:p>
          <a:p>
            <a:pPr marL="0" indent="0"/>
            <a:endParaRPr lang="en-US" b="0" dirty="0"/>
          </a:p>
          <a:p>
            <a:pPr marL="0" indent="0"/>
            <a:r>
              <a:rPr lang="en-US" b="0" dirty="0" smtClean="0"/>
              <a:t>Results (Y/N/A): 8/0/2</a:t>
            </a:r>
            <a:endParaRPr lang="en-US" b="0" dirty="0"/>
          </a:p>
          <a:p>
            <a:pPr>
              <a:buFont typeface="Arial" panose="020B0604020202020204" pitchFamily="34" charset="0"/>
              <a:buChar char="•"/>
            </a:pPr>
            <a:endParaRPr lang="en-US"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9038924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a:t>Submissions 11-18-855</a:t>
            </a:r>
          </a:p>
        </p:txBody>
      </p:sp>
      <p:sp>
        <p:nvSpPr>
          <p:cNvPr id="3" name="Content Placeholder 2"/>
          <p:cNvSpPr>
            <a:spLocks noGrp="1"/>
          </p:cNvSpPr>
          <p:nvPr>
            <p:ph idx="1"/>
          </p:nvPr>
        </p:nvSpPr>
        <p:spPr>
          <a:xfrm>
            <a:off x="179512" y="1268762"/>
            <a:ext cx="8784976" cy="4825652"/>
          </a:xfrm>
        </p:spPr>
        <p:txBody>
          <a:bodyPr/>
          <a:lstStyle/>
          <a:p>
            <a:r>
              <a:rPr lang="en-US" sz="2000" b="0" dirty="0" smtClean="0"/>
              <a:t>Motion</a:t>
            </a:r>
          </a:p>
          <a:p>
            <a:pPr marL="0" indent="0">
              <a:defRPr/>
            </a:pPr>
            <a:r>
              <a:rPr lang="en-US" sz="2000" b="0" dirty="0"/>
              <a:t>Move to adopt the following requirements for </a:t>
            </a:r>
            <a:r>
              <a:rPr lang="en-US" sz="2000" b="0" dirty="0" err="1"/>
              <a:t>HEz</a:t>
            </a:r>
            <a:r>
              <a:rPr lang="en-US" sz="2000" b="0" dirty="0"/>
              <a:t> Measurement </a:t>
            </a:r>
            <a:r>
              <a:rPr lang="en-US" sz="2000" b="0" dirty="0" smtClean="0"/>
              <a:t>exchange, </a:t>
            </a:r>
            <a:r>
              <a:rPr lang="en-US" sz="2000" b="0" dirty="0"/>
              <a:t>instruct the SFD editor to incorporate it in the SFD under section </a:t>
            </a:r>
            <a:r>
              <a:rPr lang="en-US" sz="2000" b="0" dirty="0" smtClean="0"/>
              <a:t>3.2.1 </a:t>
            </a:r>
            <a:r>
              <a:rPr lang="en-US" sz="2000" b="0" dirty="0"/>
              <a:t>(Protocol </a:t>
            </a:r>
            <a:r>
              <a:rPr lang="en-US" sz="2000" b="0" dirty="0" smtClean="0"/>
              <a:t>Negotiation) </a:t>
            </a:r>
            <a:r>
              <a:rPr lang="en-US" sz="2000" b="0" dirty="0"/>
              <a:t>and grant editorial license to the editor:</a:t>
            </a:r>
          </a:p>
          <a:p>
            <a:pPr marL="0" indent="0"/>
            <a:r>
              <a:rPr lang="en-US" sz="2000" b="0" dirty="0" smtClean="0"/>
              <a:t>“In the IFTMR:</a:t>
            </a:r>
          </a:p>
          <a:p>
            <a:pPr lvl="1">
              <a:buFont typeface="Arial" panose="020B0604020202020204" pitchFamily="34" charset="0"/>
              <a:buChar char="•"/>
            </a:pPr>
            <a:r>
              <a:rPr lang="en-US" b="0" dirty="0" smtClean="0"/>
              <a:t>The </a:t>
            </a:r>
            <a:r>
              <a:rPr lang="en-US" b="0" dirty="0"/>
              <a:t>ISTA shall request an RSTA for an availability window schedule by specifying a subset of preferred Availability windows from the RSTA’s advertised Availability windows </a:t>
            </a:r>
            <a:r>
              <a:rPr lang="en-US" b="0" dirty="0" smtClean="0"/>
              <a:t>set.</a:t>
            </a:r>
            <a:endParaRPr lang="en-US" b="0" dirty="0"/>
          </a:p>
          <a:p>
            <a:pPr lvl="1">
              <a:buFont typeface="Arial" panose="020B0604020202020204" pitchFamily="34" charset="0"/>
              <a:buChar char="•"/>
            </a:pPr>
            <a:r>
              <a:rPr lang="en-US" b="0" dirty="0"/>
              <a:t>An ISTA may also indicate </a:t>
            </a:r>
            <a:r>
              <a:rPr lang="en-US" b="0" dirty="0" smtClean="0"/>
              <a:t>‘Any </a:t>
            </a:r>
            <a:r>
              <a:rPr lang="en-US" b="0" dirty="0"/>
              <a:t>Window </a:t>
            </a:r>
            <a:r>
              <a:rPr lang="en-US" b="0" dirty="0" smtClean="0"/>
              <a:t>Assignment Is Acceptable’.”</a:t>
            </a:r>
          </a:p>
          <a:p>
            <a:pPr marL="457200" lvl="1" indent="0"/>
            <a:endParaRPr lang="en-US" b="0" dirty="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 </a:t>
            </a:r>
            <a:r>
              <a:rPr lang="en-US" sz="2000" b="0" dirty="0" err="1" smtClean="0"/>
              <a:t>Chitto</a:t>
            </a:r>
            <a:r>
              <a:rPr lang="en-US" sz="2000" b="0" dirty="0" smtClean="0"/>
              <a:t> Ghosh</a:t>
            </a:r>
          </a:p>
          <a:p>
            <a:pPr marL="0" indent="0"/>
            <a:r>
              <a:rPr lang="en-US" sz="2000" b="0" dirty="0" smtClean="0"/>
              <a:t>Results (Y/N/A): 8 / 0 / 0</a:t>
            </a:r>
          </a:p>
          <a:p>
            <a:pPr marL="0" indent="0"/>
            <a:r>
              <a:rPr lang="en-US" sz="2000" b="0" dirty="0" smtClean="0"/>
              <a:t>Motion passes</a:t>
            </a:r>
            <a:endParaRPr lang="en-US" sz="2000" b="0" dirty="0"/>
          </a:p>
          <a:p>
            <a:pPr>
              <a:buFont typeface="Arial" panose="020B0604020202020204" pitchFamily="34" charset="0"/>
              <a:buChar char="•"/>
            </a:pPr>
            <a:endParaRPr lang="en-US" sz="2000" b="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73863453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11-18-893</a:t>
            </a:r>
            <a:endParaRPr lang="en-US" dirty="0"/>
          </a:p>
        </p:txBody>
      </p:sp>
      <p:sp>
        <p:nvSpPr>
          <p:cNvPr id="3" name="Content Placeholder 2"/>
          <p:cNvSpPr>
            <a:spLocks noGrp="1"/>
          </p:cNvSpPr>
          <p:nvPr>
            <p:ph idx="1"/>
          </p:nvPr>
        </p:nvSpPr>
        <p:spPr/>
        <p:txBody>
          <a:bodyPr/>
          <a:lstStyle/>
          <a:p>
            <a:r>
              <a:rPr lang="en-US" b="0" dirty="0" err="1" smtClean="0"/>
              <a:t>Strawpoll</a:t>
            </a:r>
            <a:endParaRPr lang="en-US" b="0" dirty="0" smtClean="0"/>
          </a:p>
          <a:p>
            <a:r>
              <a:rPr lang="en-US" b="0" dirty="0"/>
              <a:t>Do you support that in </a:t>
            </a:r>
            <a:r>
              <a:rPr lang="en-US" b="0" dirty="0" err="1"/>
              <a:t>HEz</a:t>
            </a:r>
            <a:r>
              <a:rPr lang="en-US" b="0" dirty="0"/>
              <a:t> ranging associated and/or unassociated STAs should only use BSS Color announced by AP for </a:t>
            </a:r>
            <a:r>
              <a:rPr lang="en-US" b="0" dirty="0" err="1"/>
              <a:t>HEz</a:t>
            </a:r>
            <a:r>
              <a:rPr lang="en-US" b="0" dirty="0"/>
              <a:t> transmissions and receptions?</a:t>
            </a:r>
          </a:p>
          <a:p>
            <a:r>
              <a:rPr lang="en-US" b="0" dirty="0" smtClean="0"/>
              <a:t>Results (Y/N/A): </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69619663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11-18-893</a:t>
            </a:r>
            <a:endParaRPr lang="en-US" dirty="0"/>
          </a:p>
        </p:txBody>
      </p:sp>
      <p:sp>
        <p:nvSpPr>
          <p:cNvPr id="3" name="Content Placeholder 2"/>
          <p:cNvSpPr>
            <a:spLocks noGrp="1"/>
          </p:cNvSpPr>
          <p:nvPr>
            <p:ph idx="1"/>
          </p:nvPr>
        </p:nvSpPr>
        <p:spPr/>
        <p:txBody>
          <a:bodyPr/>
          <a:lstStyle/>
          <a:p>
            <a:r>
              <a:rPr lang="en-US" b="0" dirty="0" err="1" smtClean="0"/>
              <a:t>Strawpoll</a:t>
            </a:r>
            <a:endParaRPr lang="en-US" b="0" dirty="0" smtClean="0"/>
          </a:p>
          <a:p>
            <a:r>
              <a:rPr lang="en-US" b="0" dirty="0"/>
              <a:t>Do you support that in </a:t>
            </a:r>
            <a:r>
              <a:rPr lang="en-US" b="0" dirty="0" err="1"/>
              <a:t>HEz</a:t>
            </a:r>
            <a:r>
              <a:rPr lang="en-US" b="0" dirty="0"/>
              <a:t> ranging associated and/or unassociated STAs should only use BSS Color announced by AP for </a:t>
            </a:r>
            <a:r>
              <a:rPr lang="en-US" b="0" dirty="0" err="1"/>
              <a:t>HEz</a:t>
            </a:r>
            <a:r>
              <a:rPr lang="en-US" b="0" dirty="0"/>
              <a:t> transmissions and receptions?</a:t>
            </a:r>
          </a:p>
          <a:p>
            <a:r>
              <a:rPr lang="en-US" b="0" dirty="0" smtClean="0"/>
              <a:t>Results (Y/N/A): 7/0/3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80345179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11-18-893</a:t>
            </a:r>
            <a:endParaRPr lang="en-US" dirty="0"/>
          </a:p>
        </p:txBody>
      </p:sp>
      <p:sp>
        <p:nvSpPr>
          <p:cNvPr id="3" name="Content Placeholder 2"/>
          <p:cNvSpPr>
            <a:spLocks noGrp="1"/>
          </p:cNvSpPr>
          <p:nvPr>
            <p:ph idx="1"/>
          </p:nvPr>
        </p:nvSpPr>
        <p:spPr/>
        <p:txBody>
          <a:bodyPr/>
          <a:lstStyle/>
          <a:p>
            <a:r>
              <a:rPr lang="en-US" sz="2000" b="0" dirty="0" smtClean="0"/>
              <a:t>Motion</a:t>
            </a:r>
          </a:p>
          <a:p>
            <a:r>
              <a:rPr lang="en-US" sz="2000" b="0" dirty="0"/>
              <a:t>Move to adopt the following requirements for </a:t>
            </a:r>
            <a:r>
              <a:rPr lang="en-US" sz="2000" b="0" dirty="0" err="1"/>
              <a:t>HEz</a:t>
            </a:r>
            <a:r>
              <a:rPr lang="en-US" sz="2000" b="0" dirty="0"/>
              <a:t> Measurement exchange, instruct the SFD editor to incorporate it in the SFD under section </a:t>
            </a:r>
            <a:r>
              <a:rPr lang="en-US" sz="2000" b="0" dirty="0" smtClean="0"/>
              <a:t>3.2.3 (</a:t>
            </a:r>
            <a:r>
              <a:rPr lang="en-US" sz="2000" b="0" dirty="0" err="1" smtClean="0"/>
              <a:t>HEz</a:t>
            </a:r>
            <a:r>
              <a:rPr lang="en-US" sz="2000" b="0" dirty="0" smtClean="0"/>
              <a:t> Measurement Exchange) </a:t>
            </a:r>
            <a:r>
              <a:rPr lang="en-US" sz="2000" b="0" dirty="0"/>
              <a:t>and grant editorial license to the editor:</a:t>
            </a:r>
          </a:p>
          <a:p>
            <a:endParaRPr lang="en-US" sz="2000" b="0" dirty="0" smtClean="0"/>
          </a:p>
          <a:p>
            <a:r>
              <a:rPr lang="en-US" sz="2000" b="0" dirty="0" smtClean="0"/>
              <a:t>“Associated and </a:t>
            </a:r>
            <a:r>
              <a:rPr lang="en-US" sz="2000" b="0" dirty="0"/>
              <a:t>unassociated STAs </a:t>
            </a:r>
            <a:r>
              <a:rPr lang="en-US" sz="2000" b="0" dirty="0" smtClean="0"/>
              <a:t>shall only </a:t>
            </a:r>
            <a:r>
              <a:rPr lang="en-US" sz="2000" b="0" dirty="0"/>
              <a:t>use BSS Color announced by AP for </a:t>
            </a:r>
            <a:r>
              <a:rPr lang="en-US" sz="2000" b="0" dirty="0" err="1"/>
              <a:t>HEz</a:t>
            </a:r>
            <a:r>
              <a:rPr lang="en-US" sz="2000" b="0" dirty="0"/>
              <a:t> </a:t>
            </a:r>
            <a:r>
              <a:rPr lang="en-US" sz="2000" b="0" dirty="0" smtClean="0"/>
              <a:t>measurement exchange.”</a:t>
            </a:r>
          </a:p>
          <a:p>
            <a:r>
              <a:rPr lang="en-US" sz="2000" b="0" dirty="0" smtClean="0"/>
              <a:t>Moved: Yongho Seok</a:t>
            </a:r>
          </a:p>
          <a:p>
            <a:r>
              <a:rPr lang="en-US" sz="2000" b="0" dirty="0" smtClean="0"/>
              <a:t>Second: Qinghua Li</a:t>
            </a:r>
          </a:p>
          <a:p>
            <a:r>
              <a:rPr lang="en-US" sz="2000" b="0" dirty="0" smtClean="0"/>
              <a:t>Results (Y/N/A): 6/0/3</a:t>
            </a:r>
          </a:p>
          <a:p>
            <a:r>
              <a:rPr lang="en-US" sz="2000" b="0" dirty="0" smtClean="0"/>
              <a:t>Motion passes.</a:t>
            </a: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97376696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03387676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55986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409556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38334905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4</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p>
        </p:txBody>
      </p:sp>
    </p:spTree>
    <p:extLst>
      <p:ext uri="{BB962C8B-B14F-4D97-AF65-F5344CB8AC3E}">
        <p14:creationId xmlns:p14="http://schemas.microsoft.com/office/powerpoint/2010/main" val="4283842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685800" y="1268760"/>
            <a:ext cx="7770813" cy="482565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7061765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696683868"/>
              </p:ext>
            </p:extLst>
          </p:nvPr>
        </p:nvGraphicFramePr>
        <p:xfrm>
          <a:off x="251519" y="1556792"/>
          <a:ext cx="8640960" cy="3057936"/>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11-18-596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10 min</a:t>
                      </a:r>
                      <a:endParaRPr lang="en-US" sz="1600" kern="1200" dirty="0">
                        <a:solidFill>
                          <a:schemeClr val="dk1"/>
                        </a:solidFill>
                        <a:latin typeface="+mn-lt"/>
                        <a:ea typeface="+mn-ea"/>
                        <a:cs typeface="+mn-cs"/>
                      </a:endParaRPr>
                    </a:p>
                  </a:txBody>
                  <a:tcPr marT="45712" marB="45712"/>
                </a:tc>
              </a:tr>
              <a:tr h="167632">
                <a:tc>
                  <a:txBody>
                    <a:bodyPr/>
                    <a:lstStyle/>
                    <a:p>
                      <a:r>
                        <a:rPr lang="en-US" sz="1600" strike="noStrike" dirty="0" smtClean="0"/>
                        <a:t>11-18-882</a:t>
                      </a:r>
                      <a:endParaRPr lang="en-US" sz="1600" strike="noStrike" dirty="0"/>
                    </a:p>
                  </a:txBody>
                  <a:tcPr marT="45712" marB="45712"/>
                </a:tc>
                <a:tc>
                  <a:txBody>
                    <a:bodyPr/>
                    <a:lstStyle/>
                    <a:p>
                      <a:r>
                        <a:rPr lang="en-US" sz="1600" strike="noStrike" dirty="0" smtClean="0"/>
                        <a:t>Erik Lindskog</a:t>
                      </a:r>
                      <a:endParaRPr lang="en-US" sz="1600" strike="noStrike" dirty="0"/>
                    </a:p>
                  </a:txBody>
                  <a:tcPr marT="45712" marB="45712"/>
                </a:tc>
                <a:tc>
                  <a:txBody>
                    <a:bodyPr/>
                    <a:lstStyle/>
                    <a:p>
                      <a:r>
                        <a:rPr lang="en-US" sz="1600" strike="noStrike" kern="1200" dirty="0" smtClean="0">
                          <a:solidFill>
                            <a:schemeClr val="dk1"/>
                          </a:solidFill>
                          <a:effectLst/>
                          <a:latin typeface="+mn-lt"/>
                          <a:ea typeface="+mn-ea"/>
                          <a:cs typeface="+mn-cs"/>
                        </a:rPr>
                        <a:t>Negotiation for </a:t>
                      </a:r>
                      <a:r>
                        <a:rPr lang="en-US" sz="1600" strike="noStrike" kern="1200" dirty="0" err="1" smtClean="0">
                          <a:solidFill>
                            <a:schemeClr val="dk1"/>
                          </a:solidFill>
                          <a:effectLst/>
                          <a:latin typeface="+mn-lt"/>
                          <a:ea typeface="+mn-ea"/>
                          <a:cs typeface="+mn-cs"/>
                        </a:rPr>
                        <a:t>HEz</a:t>
                      </a:r>
                      <a:r>
                        <a:rPr lang="en-US" sz="1600" strike="noStrike" kern="1200" dirty="0" smtClean="0">
                          <a:solidFill>
                            <a:schemeClr val="dk1"/>
                          </a:solidFill>
                          <a:effectLst/>
                          <a:latin typeface="+mn-lt"/>
                          <a:ea typeface="+mn-ea"/>
                          <a:cs typeface="+mn-cs"/>
                        </a:rPr>
                        <a:t> ranging for passive location support</a:t>
                      </a:r>
                      <a:endParaRPr lang="en-US" sz="1600" strike="noStrike" dirty="0"/>
                    </a:p>
                  </a:txBody>
                  <a:tcPr marT="45712" marB="45712"/>
                </a:tc>
                <a:tc>
                  <a:txBody>
                    <a:bodyPr/>
                    <a:lstStyle/>
                    <a:p>
                      <a:r>
                        <a:rPr lang="en-US" sz="1600" strike="noStrike" dirty="0" smtClean="0"/>
                        <a:t>SFD</a:t>
                      </a:r>
                      <a:r>
                        <a:rPr lang="en-US" sz="1600" strike="noStrike" baseline="0" dirty="0" smtClean="0"/>
                        <a:t> text</a:t>
                      </a:r>
                      <a:endParaRPr lang="en-US" sz="1600" strike="noStrike" dirty="0"/>
                    </a:p>
                  </a:txBody>
                  <a:tcPr marT="45712" marB="45712"/>
                </a:tc>
                <a:tc>
                  <a:txBody>
                    <a:bodyPr/>
                    <a:lstStyle/>
                    <a:p>
                      <a:r>
                        <a:rPr lang="en-US" sz="1600" strike="noStrike" dirty="0" smtClean="0"/>
                        <a:t>20min</a:t>
                      </a:r>
                      <a:endParaRPr lang="en-US" sz="1600" strike="noStrike" dirty="0"/>
                    </a:p>
                  </a:txBody>
                  <a:tcPr marT="45712" marB="45712"/>
                </a:tc>
              </a:tr>
              <a:tr h="167632">
                <a:tc>
                  <a:txBody>
                    <a:bodyPr/>
                    <a:lstStyle/>
                    <a:p>
                      <a:r>
                        <a:rPr lang="en-US" sz="1600" dirty="0" smtClean="0"/>
                        <a:t>11-18-552</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AOD messaging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SFD text</a:t>
                      </a:r>
                    </a:p>
                  </a:txBody>
                  <a:tcPr marT="45712" marB="45712"/>
                </a:tc>
                <a:tc>
                  <a:txBody>
                    <a:bodyPr/>
                    <a:lstStyle/>
                    <a:p>
                      <a:r>
                        <a:rPr lang="en-US" sz="1600" dirty="0" smtClean="0"/>
                        <a:t>20min</a:t>
                      </a:r>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11-18-927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Erik Lindskog</a:t>
                      </a:r>
                    </a:p>
                  </a:txBody>
                  <a:tcPr marT="45712" marB="45712"/>
                </a:tc>
                <a:tc>
                  <a:txBody>
                    <a:bodyPr/>
                    <a:lstStyle/>
                    <a:p>
                      <a:pPr marL="0" algn="l" defTabSz="914400" rtl="0" eaLnBrk="1" latinLnBrk="0" hangingPunct="1"/>
                      <a:r>
                        <a:rPr lang="en-US" sz="1600" strike="noStrike" kern="1200" noProof="0" dirty="0" err="1" smtClean="0">
                          <a:solidFill>
                            <a:schemeClr val="dk1"/>
                          </a:solidFill>
                          <a:latin typeface="+mn-lt"/>
                          <a:ea typeface="+mn-ea"/>
                          <a:cs typeface="+mn-cs"/>
                        </a:rPr>
                        <a:t>HEz</a:t>
                      </a:r>
                      <a:r>
                        <a:rPr lang="en-US" sz="1600" strike="noStrike" kern="1200" noProof="0" dirty="0" smtClean="0">
                          <a:solidFill>
                            <a:schemeClr val="dk1"/>
                          </a:solidFill>
                          <a:latin typeface="+mn-lt"/>
                          <a:ea typeface="+mn-ea"/>
                          <a:cs typeface="+mn-cs"/>
                        </a:rPr>
                        <a:t> RTT Location Using Anchor Stations and Client Cooperation</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p>
                  </a:txBody>
                  <a:tcPr marT="45712" marB="45712"/>
                </a:tc>
                <a:tc>
                  <a:txBody>
                    <a:bodyPr/>
                    <a:lstStyle/>
                    <a:p>
                      <a:r>
                        <a:rPr lang="en-US" sz="1600" dirty="0" smtClean="0"/>
                        <a:t>30min</a:t>
                      </a:r>
                      <a:endParaRPr lang="en-US" sz="1600" dirty="0"/>
                    </a:p>
                  </a:txBody>
                  <a:tcPr marT="45712" marB="45712"/>
                </a:tc>
              </a:tr>
              <a:tr h="167632">
                <a:tc>
                  <a:txBody>
                    <a:bodyPr/>
                    <a:lstStyle/>
                    <a:p>
                      <a:r>
                        <a:rPr lang="en-US" sz="1600" dirty="0" smtClean="0"/>
                        <a:t>11-18-939</a:t>
                      </a:r>
                      <a:endParaRPr lang="en-US" dirty="0"/>
                    </a:p>
                  </a:txBody>
                  <a:tcPr marT="45712" marB="45712"/>
                </a:tc>
                <a:tc>
                  <a:txBody>
                    <a:bodyPr/>
                    <a:lstStyle/>
                    <a:p>
                      <a:r>
                        <a:rPr lang="en-US" sz="1600" dirty="0" smtClean="0"/>
                        <a:t>Mingguang Xu</a:t>
                      </a:r>
                      <a:endParaRPr lang="en-US" dirty="0"/>
                    </a:p>
                  </a:txBody>
                  <a:tcPr marT="45712" marB="45712"/>
                </a:tc>
                <a:tc>
                  <a:txBody>
                    <a:bodyPr/>
                    <a:lstStyle/>
                    <a:p>
                      <a:r>
                        <a:rPr lang="en-US" sz="1600" dirty="0" smtClean="0"/>
                        <a:t>Clock Attack</a:t>
                      </a:r>
                      <a:r>
                        <a:rPr lang="en-US" sz="1600" baseline="0" dirty="0" smtClean="0"/>
                        <a:t> Threat model for 11az</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7187669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71</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2453192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781823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5142867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#5</a:t>
            </a:r>
            <a:endParaRPr lang="en-US" altLang="en-US" sz="2000" dirty="0"/>
          </a:p>
          <a:p>
            <a:endParaRPr lang="en-US" sz="3600" dirty="0"/>
          </a:p>
        </p:txBody>
      </p:sp>
    </p:spTree>
    <p:extLst>
      <p:ext uri="{BB962C8B-B14F-4D97-AF65-F5344CB8AC3E}">
        <p14:creationId xmlns:p14="http://schemas.microsoft.com/office/powerpoint/2010/main" val="12626117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5</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algn="just">
              <a:spcBef>
                <a:spcPct val="20000"/>
              </a:spcBef>
              <a:buFontTx/>
              <a:buChar char="•"/>
            </a:pPr>
            <a:r>
              <a:rPr lang="en-US" altLang="en-US" sz="2000" b="0" dirty="0" smtClean="0"/>
              <a:t>Review </a:t>
            </a:r>
            <a:r>
              <a:rPr lang="en-US" altLang="en-US" sz="2000" b="0" dirty="0"/>
              <a:t>TG timelines (10 min – special order)</a:t>
            </a:r>
          </a:p>
          <a:p>
            <a:pPr algn="just">
              <a:spcBef>
                <a:spcPct val="20000"/>
              </a:spcBef>
              <a:buFontTx/>
              <a:buChar char="•"/>
            </a:pPr>
            <a:r>
              <a:rPr lang="en-US" altLang="en-US" sz="2000" b="0" dirty="0"/>
              <a:t>Set goals for </a:t>
            </a:r>
            <a:r>
              <a:rPr lang="en-US" altLang="en-US" sz="2000" b="0" dirty="0" smtClean="0"/>
              <a:t>Mar. </a:t>
            </a:r>
            <a:r>
              <a:rPr lang="en-US" altLang="en-US" sz="2000" b="0" dirty="0"/>
              <a:t>meeting (5min – special order)</a:t>
            </a:r>
          </a:p>
          <a:p>
            <a:pPr algn="just">
              <a:spcBef>
                <a:spcPct val="20000"/>
              </a:spcBef>
              <a:buFontTx/>
              <a:buChar char="•"/>
            </a:pPr>
            <a:r>
              <a:rPr lang="en-US" altLang="en-US" sz="2000" b="0" dirty="0"/>
              <a:t>Set teleconference times (5min – special order)</a:t>
            </a:r>
          </a:p>
          <a:p>
            <a:endParaRPr lang="en-US" sz="2000" dirty="0"/>
          </a:p>
        </p:txBody>
      </p:sp>
    </p:spTree>
    <p:extLst>
      <p:ext uri="{BB962C8B-B14F-4D97-AF65-F5344CB8AC3E}">
        <p14:creationId xmlns:p14="http://schemas.microsoft.com/office/powerpoint/2010/main" val="21534295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#5</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642567327"/>
              </p:ext>
            </p:extLst>
          </p:nvPr>
        </p:nvGraphicFramePr>
        <p:xfrm>
          <a:off x="323528" y="1556792"/>
          <a:ext cx="8640961" cy="2108072"/>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274315">
                <a:tc>
                  <a:txBody>
                    <a:bodyPr/>
                    <a:lstStyle/>
                    <a:p>
                      <a:r>
                        <a:rPr lang="en-US" sz="1600" dirty="0" smtClean="0"/>
                        <a:t>11-18-596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20min</a:t>
                      </a:r>
                      <a:endParaRPr lang="en-US" sz="1600" kern="1200" dirty="0">
                        <a:solidFill>
                          <a:schemeClr val="dk1"/>
                        </a:solidFill>
                        <a:latin typeface="+mn-lt"/>
                        <a:ea typeface="+mn-ea"/>
                        <a:cs typeface="+mn-cs"/>
                      </a:endParaRPr>
                    </a:p>
                  </a:txBody>
                  <a:tcPr marT="45712" marB="45712"/>
                </a:tc>
              </a:tr>
              <a:tr h="2235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11-18-927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Erik Lindskog</a:t>
                      </a:r>
                    </a:p>
                  </a:txBody>
                  <a:tcPr marT="45712" marB="45712"/>
                </a:tc>
                <a:tc>
                  <a:txBody>
                    <a:bodyPr/>
                    <a:lstStyle/>
                    <a:p>
                      <a:pPr marL="0" algn="l" defTabSz="914400" rtl="0" eaLnBrk="1" latinLnBrk="0" hangingPunct="1"/>
                      <a:r>
                        <a:rPr lang="en-US" sz="1600" strike="noStrike" kern="1200" noProof="0" dirty="0" err="1" smtClean="0">
                          <a:solidFill>
                            <a:schemeClr val="dk1"/>
                          </a:solidFill>
                          <a:latin typeface="+mn-lt"/>
                          <a:ea typeface="+mn-ea"/>
                          <a:cs typeface="+mn-cs"/>
                        </a:rPr>
                        <a:t>HEz</a:t>
                      </a:r>
                      <a:r>
                        <a:rPr lang="en-US" sz="1600" strike="noStrike" kern="1200" noProof="0" dirty="0" smtClean="0">
                          <a:solidFill>
                            <a:schemeClr val="dk1"/>
                          </a:solidFill>
                          <a:latin typeface="+mn-lt"/>
                          <a:ea typeface="+mn-ea"/>
                          <a:cs typeface="+mn-cs"/>
                        </a:rPr>
                        <a:t> RTT Location Using Anchor Stations and Client Cooperation</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p>
                  </a:txBody>
                  <a:tcPr marT="45712" marB="45712"/>
                </a:tc>
                <a:tc>
                  <a:txBody>
                    <a:bodyPr/>
                    <a:lstStyle/>
                    <a:p>
                      <a:r>
                        <a:rPr lang="en-US" sz="1600" dirty="0" smtClean="0"/>
                        <a:t>20min as needed</a:t>
                      </a:r>
                      <a:endParaRPr lang="en-US" sz="1600" dirty="0"/>
                    </a:p>
                  </a:txBody>
                  <a:tcPr marT="45712" marB="45712"/>
                </a:tc>
              </a:tr>
              <a:tr h="0">
                <a:tc>
                  <a:txBody>
                    <a:bodyPr/>
                    <a:lstStyle/>
                    <a:p>
                      <a:r>
                        <a:rPr lang="en-US" sz="1600" dirty="0" smtClean="0"/>
                        <a:t>11-18-939</a:t>
                      </a:r>
                      <a:endParaRPr lang="en-US" dirty="0"/>
                    </a:p>
                  </a:txBody>
                  <a:tcPr marT="45712" marB="45712"/>
                </a:tc>
                <a:tc>
                  <a:txBody>
                    <a:bodyPr/>
                    <a:lstStyle/>
                    <a:p>
                      <a:r>
                        <a:rPr lang="en-US" sz="1600" dirty="0" smtClean="0"/>
                        <a:t>Mingguang Xu</a:t>
                      </a:r>
                      <a:endParaRPr lang="en-US" dirty="0"/>
                    </a:p>
                  </a:txBody>
                  <a:tcPr marT="45712" marB="45712"/>
                </a:tc>
                <a:tc>
                  <a:txBody>
                    <a:bodyPr/>
                    <a:lstStyle/>
                    <a:p>
                      <a:r>
                        <a:rPr lang="en-US" sz="1600" dirty="0" smtClean="0"/>
                        <a:t>Clock Attack</a:t>
                      </a:r>
                      <a:r>
                        <a:rPr lang="en-US" sz="1600" baseline="0" dirty="0" smtClean="0"/>
                        <a:t> Threat model for 11az</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562735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77</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3003631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t>
            </a:r>
            <a:r>
              <a:rPr lang="en-US" dirty="0" smtClean="0"/>
              <a:t>Previous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2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Tree>
    <p:extLst>
      <p:ext uri="{BB962C8B-B14F-4D97-AF65-F5344CB8AC3E}">
        <p14:creationId xmlns:p14="http://schemas.microsoft.com/office/powerpoint/2010/main" val="7630100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54467"/>
            <a:ext cx="2274365" cy="17298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5754649" y="2476795"/>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4969066" y="2504890"/>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103346" y="2259562"/>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68" name="Text Box 24"/>
          <p:cNvSpPr txBox="1">
            <a:spLocks noChangeArrowheads="1"/>
          </p:cNvSpPr>
          <p:nvPr/>
        </p:nvSpPr>
        <p:spPr bwMode="auto">
          <a:xfrm>
            <a:off x="3995936" y="2463726"/>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4112814" y="2260511"/>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43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94" name="Text Box 24"/>
          <p:cNvSpPr txBox="1">
            <a:spLocks noChangeArrowheads="1"/>
          </p:cNvSpPr>
          <p:nvPr/>
        </p:nvSpPr>
        <p:spPr bwMode="auto">
          <a:xfrm>
            <a:off x="4526304" y="2497237"/>
            <a:ext cx="500734"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95" name="Isosceles Triangle 94"/>
          <p:cNvSpPr>
            <a:spLocks noChangeArrowheads="1"/>
          </p:cNvSpPr>
          <p:nvPr/>
        </p:nvSpPr>
        <p:spPr bwMode="auto">
          <a:xfrm>
            <a:off x="4711277" y="2267130"/>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a:off x="4752036" y="2241685"/>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7" name="Text Box 24"/>
          <p:cNvSpPr txBox="1">
            <a:spLocks noChangeArrowheads="1"/>
          </p:cNvSpPr>
          <p:nvPr/>
        </p:nvSpPr>
        <p:spPr bwMode="auto">
          <a:xfrm>
            <a:off x="4442008" y="2219847"/>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98" name="Straight Connector 97"/>
          <p:cNvCxnSpPr/>
          <p:nvPr/>
        </p:nvCxnSpPr>
        <p:spPr bwMode="auto">
          <a:xfrm>
            <a:off x="3178592" y="3236877"/>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Connector 98"/>
          <p:cNvCxnSpPr/>
          <p:nvPr/>
        </p:nvCxnSpPr>
        <p:spPr bwMode="auto">
          <a:xfrm>
            <a:off x="2521867" y="5197573"/>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5073063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340768"/>
            <a:ext cx="7770813" cy="4753645"/>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2000" b="0" dirty="0" smtClean="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sz="2000" b="0" dirty="0" smtClean="0">
                <a:latin typeface="Calibri" pitchFamily="34" charset="0"/>
                <a:cs typeface="Calibri" pitchFamily="34" charset="0"/>
              </a:rPr>
              <a:t>If </a:t>
            </a:r>
            <a:r>
              <a:rPr lang="en-US" altLang="en-US" sz="2000" b="0" dirty="0">
                <a:latin typeface="Calibri" pitchFamily="34" charset="0"/>
                <a:cs typeface="Calibri" pitchFamily="34" charset="0"/>
              </a:rPr>
              <a:t>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b="0" dirty="0">
                <a:latin typeface="Calibri" pitchFamily="34" charset="0"/>
                <a:cs typeface="Calibri" pitchFamily="34" charset="0"/>
              </a:rPr>
            </a:br>
            <a:endParaRPr lang="en-US" altLang="en-US" sz="2000" dirty="0">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5322655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Between Now and Initial WG Ballot</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31670231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Meeting Achievements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472622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Meeting Goals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2334096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July 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July meeting goals as the TG Plan Of Record.</a:t>
            </a:r>
          </a:p>
          <a:p>
            <a:endParaRPr lang="en-US" dirty="0" smtClean="0"/>
          </a:p>
          <a:p>
            <a:r>
              <a:rPr lang="en-US" dirty="0" smtClean="0"/>
              <a:t>Moved:</a:t>
            </a:r>
          </a:p>
          <a:p>
            <a:r>
              <a:rPr lang="en-US" dirty="0" smtClean="0"/>
              <a:t>2</a:t>
            </a:r>
            <a:r>
              <a:rPr lang="en-US" baseline="30000" dirty="0" smtClean="0"/>
              <a:t>nd</a:t>
            </a:r>
            <a:r>
              <a:rPr lang="en-US" dirty="0" smtClean="0"/>
              <a:t>:</a:t>
            </a:r>
          </a:p>
          <a:p>
            <a:r>
              <a:rPr lang="en-US" dirty="0" smtClean="0"/>
              <a:t>Results (Y/N/A):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5385003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 (</a:t>
            </a:r>
            <a:r>
              <a:rPr lang="en-US" altLang="en-US" dirty="0"/>
              <a:t>Wed.) 11:00AM ET for 1hr. </a:t>
            </a:r>
          </a:p>
          <a:p>
            <a:pPr algn="just">
              <a:spcBef>
                <a:spcPct val="20000"/>
              </a:spcBef>
              <a:buFontTx/>
              <a:buChar char="•"/>
            </a:pPr>
            <a:r>
              <a:rPr lang="en-US" altLang="en-US" dirty="0" smtClean="0"/>
              <a:t>Do </a:t>
            </a:r>
            <a:r>
              <a:rPr lang="en-US" altLang="en-US" dirty="0"/>
              <a:t>we need </a:t>
            </a:r>
            <a:r>
              <a:rPr lang="en-US" altLang="en-US" dirty="0" smtClean="0"/>
              <a:t>additional calls?</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809068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699112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50415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solidFill>
                <a:srgbClr val="FF0000"/>
              </a:solidFill>
            </a:endParaRPr>
          </a:p>
          <a:p>
            <a:pPr algn="ctr"/>
            <a:r>
              <a:rPr lang="en-US" sz="5400" dirty="0" smtClean="0">
                <a:solidFill>
                  <a:srgbClr val="FF0000"/>
                </a:solidFill>
              </a:rPr>
              <a:t>Thank </a:t>
            </a:r>
            <a:r>
              <a:rPr lang="en-US" sz="5400" dirty="0">
                <a:solidFill>
                  <a:srgbClr val="FF0000"/>
                </a:solidFill>
              </a:rPr>
              <a:t>you </a:t>
            </a:r>
          </a:p>
          <a:p>
            <a:pPr algn="ctr"/>
            <a:endParaRPr lang="en-US" sz="5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4348471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68760"/>
            <a:ext cx="7770813" cy="4825653"/>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a:t>
            </a:r>
            <a:r>
              <a:rPr lang="en-US" altLang="en-US" sz="1400" dirty="0" smtClean="0">
                <a:latin typeface="Calibri" panose="020F0502020204030204" pitchFamily="34" charset="0"/>
                <a:cs typeface="Calibri" panose="020F0502020204030204" pitchFamily="34" charset="0"/>
                <a:hlinkClick r:id="rId2"/>
              </a:rPr>
              <a:t>standards.ieee.org/develop/policies/antitrust.pdf</a:t>
            </a:r>
            <a:r>
              <a:rPr lang="en-US" altLang="en-US" sz="1400" dirty="0" smtClean="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7111455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94</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95</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96</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97</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98</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99</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57828</TotalTime>
  <Words>5730</Words>
  <Application>Microsoft Office PowerPoint</Application>
  <PresentationFormat>On-screen Show (4:3)</PresentationFormat>
  <Paragraphs>1273</Paragraphs>
  <Slides>100</Slides>
  <Notes>25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100</vt:i4>
      </vt:variant>
    </vt:vector>
  </HeadingPairs>
  <TitlesOfParts>
    <vt:vector size="111"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May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TG Process</vt:lpstr>
      <vt:lpstr>PowerPoint Presentation</vt:lpstr>
      <vt:lpstr>Meeting Slot # 1 discussion items</vt:lpstr>
      <vt:lpstr>Submission order – Slot #1</vt:lpstr>
      <vt:lpstr>Approval of previous meeting minutes</vt:lpstr>
      <vt:lpstr>Presentations</vt:lpstr>
      <vt:lpstr>Submission 11-18-350</vt:lpstr>
      <vt:lpstr>Submission 11-18-727</vt:lpstr>
      <vt:lpstr>Submission 11-18-729</vt:lpstr>
      <vt:lpstr>Attendance reminder</vt:lpstr>
      <vt:lpstr>Recess</vt:lpstr>
      <vt:lpstr>PowerPoint Presentation</vt:lpstr>
      <vt:lpstr>Meeting Slot # 2 discussion items</vt:lpstr>
      <vt:lpstr>Submission order – Slot # 2</vt:lpstr>
      <vt:lpstr>TG Leadership</vt:lpstr>
      <vt:lpstr>Secretary Affirmation</vt:lpstr>
      <vt:lpstr>Notable Milestones</vt:lpstr>
      <vt:lpstr>What About P2P Ranging</vt:lpstr>
      <vt:lpstr>Risks On The Way To D1.0</vt:lpstr>
      <vt:lpstr>All Is Not Lost</vt:lpstr>
      <vt:lpstr>All Is Not Lost (con.)</vt:lpstr>
      <vt:lpstr>Proposed Plan</vt:lpstr>
      <vt:lpstr>Review Of Plans Towards D1.0 Approval</vt:lpstr>
      <vt:lpstr>Presentations</vt:lpstr>
      <vt:lpstr>Submission 11-18-812</vt:lpstr>
      <vt:lpstr>Submission 11-18-728</vt:lpstr>
      <vt:lpstr>Submission 11-18-925</vt:lpstr>
      <vt:lpstr>Submission 11-18-928</vt:lpstr>
      <vt:lpstr>Submission 11-18-928</vt:lpstr>
      <vt:lpstr>Reminder to do attendance</vt:lpstr>
      <vt:lpstr>Recess</vt:lpstr>
      <vt:lpstr>PowerPoint Presentation</vt:lpstr>
      <vt:lpstr>Meeting Slot # 3 discussion items</vt:lpstr>
      <vt:lpstr>Submission order – Slot #3</vt:lpstr>
      <vt:lpstr>Presentations</vt:lpstr>
      <vt:lpstr>Submission 11-18-928</vt:lpstr>
      <vt:lpstr>Submission 11-18-928</vt:lpstr>
      <vt:lpstr>Submission 11-18-928</vt:lpstr>
      <vt:lpstr>Submission 11-18-928 - Motion</vt:lpstr>
      <vt:lpstr>Submissions 11-18-855</vt:lpstr>
      <vt:lpstr>Submissions 11-18-855</vt:lpstr>
      <vt:lpstr>Submissions 11-18-855</vt:lpstr>
      <vt:lpstr>Submissions 11-18-855</vt:lpstr>
      <vt:lpstr>Submission 11-18-893</vt:lpstr>
      <vt:lpstr>Submission 11-18-893</vt:lpstr>
      <vt:lpstr>Submission 11-18-893</vt:lpstr>
      <vt:lpstr>PowerPoint Presentation</vt:lpstr>
      <vt:lpstr>Reminder to do attendance</vt:lpstr>
      <vt:lpstr>Recess</vt:lpstr>
      <vt:lpstr>PowerPoint Presentation</vt:lpstr>
      <vt:lpstr>Meeting Slot # 4 discussion items</vt:lpstr>
      <vt:lpstr>Submission order – Slot #4</vt:lpstr>
      <vt:lpstr>Presentations</vt:lpstr>
      <vt:lpstr>Reminder to do attendance</vt:lpstr>
      <vt:lpstr>Recess</vt:lpstr>
      <vt:lpstr>PowerPoint Presentation</vt:lpstr>
      <vt:lpstr>Meeting Slot # 5 discussion items</vt:lpstr>
      <vt:lpstr>Submission order – Slot #5</vt:lpstr>
      <vt:lpstr>Presentations</vt:lpstr>
      <vt:lpstr>Current Previous Timelines</vt:lpstr>
      <vt:lpstr>Current Approved Timelines</vt:lpstr>
      <vt:lpstr>Plan Between Now and Initial WG Ballot</vt:lpstr>
      <vt:lpstr>May Meeting Achievements</vt:lpstr>
      <vt:lpstr>July Meeting Goals</vt:lpstr>
      <vt:lpstr>Motion – approval of July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keywords>CTPClassification=CTP_IC:VisualMarkings=, CTPClassification=CTP_IC</cp:keywords>
  <cp:lastModifiedBy>Segev, Jonathan</cp:lastModifiedBy>
  <cp:revision>571</cp:revision>
  <cp:lastPrinted>1601-01-01T00:00:00Z</cp:lastPrinted>
  <dcterms:created xsi:type="dcterms:W3CDTF">2017-01-29T08:57:00Z</dcterms:created>
  <dcterms:modified xsi:type="dcterms:W3CDTF">2018-05-10T07:32:04Z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6b2c137c-b969-4863-b02d-5f218ee6db3e</vt:lpwstr>
  </property>
  <property fmtid="{D5CDD505-2E9C-101B-9397-08002B2CF9AE}" pid="3" name="CTP_BU">
    <vt:lpwstr>NEXT GEN AND STANDARDS GROUP</vt:lpwstr>
  </property>
  <property fmtid="{D5CDD505-2E9C-101B-9397-08002B2CF9AE}" pid="4" name="CTP_TimeStamp">
    <vt:lpwstr>2018-05-10 07:32:04Z</vt:lpwstr>
  </property>
  <property fmtid="{D5CDD505-2E9C-101B-9397-08002B2CF9AE}" pid="5" name="CTPClassification">
    <vt:lpwstr>CTP_IC</vt:lpwstr>
  </property>
</Properties>
</file>