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1"/>
  </p:notesMasterIdLst>
  <p:handoutMasterIdLst>
    <p:handoutMasterId r:id="rId82"/>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395" r:id="rId19"/>
    <p:sldId id="356" r:id="rId20"/>
    <p:sldId id="281" r:id="rId21"/>
    <p:sldId id="282" r:id="rId22"/>
    <p:sldId id="283" r:id="rId23"/>
    <p:sldId id="284" r:id="rId24"/>
    <p:sldId id="285" r:id="rId25"/>
    <p:sldId id="286" r:id="rId26"/>
    <p:sldId id="287" r:id="rId27"/>
    <p:sldId id="290" r:id="rId28"/>
    <p:sldId id="289" r:id="rId29"/>
    <p:sldId id="322" r:id="rId30"/>
    <p:sldId id="397" r:id="rId31"/>
    <p:sldId id="404" r:id="rId32"/>
    <p:sldId id="398" r:id="rId33"/>
    <p:sldId id="399" r:id="rId34"/>
    <p:sldId id="400" r:id="rId35"/>
    <p:sldId id="401" r:id="rId36"/>
    <p:sldId id="402" r:id="rId37"/>
    <p:sldId id="403" r:id="rId38"/>
    <p:sldId id="396" r:id="rId39"/>
    <p:sldId id="327" r:id="rId40"/>
    <p:sldId id="304" r:id="rId41"/>
    <p:sldId id="308" r:id="rId42"/>
    <p:sldId id="306" r:id="rId43"/>
    <p:sldId id="330" r:id="rId44"/>
    <p:sldId id="305" r:id="rId45"/>
    <p:sldId id="328" r:id="rId46"/>
    <p:sldId id="325" r:id="rId47"/>
    <p:sldId id="326" r:id="rId48"/>
    <p:sldId id="389" r:id="rId49"/>
    <p:sldId id="390" r:id="rId50"/>
    <p:sldId id="391" r:id="rId51"/>
    <p:sldId id="392" r:id="rId52"/>
    <p:sldId id="393" r:id="rId53"/>
    <p:sldId id="394" r:id="rId54"/>
    <p:sldId id="349" r:id="rId55"/>
    <p:sldId id="375" r:id="rId56"/>
    <p:sldId id="376" r:id="rId57"/>
    <p:sldId id="377" r:id="rId58"/>
    <p:sldId id="378" r:id="rId59"/>
    <p:sldId id="388" r:id="rId60"/>
    <p:sldId id="380" r:id="rId61"/>
    <p:sldId id="386" r:id="rId62"/>
    <p:sldId id="381" r:id="rId63"/>
    <p:sldId id="382" r:id="rId64"/>
    <p:sldId id="383" r:id="rId65"/>
    <p:sldId id="384" r:id="rId66"/>
    <p:sldId id="385" r:id="rId67"/>
    <p:sldId id="298" r:id="rId68"/>
    <p:sldId id="299" r:id="rId69"/>
    <p:sldId id="300" r:id="rId70"/>
    <p:sldId id="301" r:id="rId71"/>
    <p:sldId id="347" r:id="rId72"/>
    <p:sldId id="348" r:id="rId73"/>
    <p:sldId id="258" r:id="rId74"/>
    <p:sldId id="259" r:id="rId75"/>
    <p:sldId id="260" r:id="rId76"/>
    <p:sldId id="261" r:id="rId77"/>
    <p:sldId id="262" r:id="rId78"/>
    <p:sldId id="263" r:id="rId79"/>
    <p:sldId id="264" r:id="rId8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395"/>
            <p14:sldId id="356"/>
          </p14:sldIdLst>
        </p14:section>
        <p14:section name="Slot # 1" id="{A8BC1F47-3153-4394-9D00-B4D234301B74}">
          <p14:sldIdLst>
            <p14:sldId id="281"/>
            <p14:sldId id="282"/>
            <p14:sldId id="283"/>
            <p14:sldId id="284"/>
            <p14:sldId id="285"/>
            <p14:sldId id="286"/>
            <p14:sldId id="287"/>
          </p14:sldIdLst>
        </p14:section>
        <p14:section name="Slot # 2" id="{5DEA695E-ACCD-4583-8C8C-713FC3EAA3F2}">
          <p14:sldIdLst>
            <p14:sldId id="290"/>
            <p14:sldId id="289"/>
            <p14:sldId id="322"/>
            <p14:sldId id="397"/>
            <p14:sldId id="404"/>
            <p14:sldId id="398"/>
            <p14:sldId id="399"/>
            <p14:sldId id="400"/>
            <p14:sldId id="401"/>
            <p14:sldId id="402"/>
            <p14:sldId id="403"/>
            <p14:sldId id="396"/>
            <p14:sldId id="327"/>
            <p14:sldId id="304"/>
            <p14:sldId id="308"/>
          </p14:sldIdLst>
        </p14:section>
        <p14:section name="Slot #3" id="{630C644C-9DFD-4620-9650-24BD26CEB6E3}">
          <p14:sldIdLst>
            <p14:sldId id="306"/>
            <p14:sldId id="330"/>
            <p14:sldId id="305"/>
            <p14:sldId id="328"/>
            <p14:sldId id="325"/>
            <p14:sldId id="326"/>
          </p14:sldIdLst>
        </p14:section>
        <p14:section name="Slot #4" id="{CDC757FB-C0E6-4FEB-ABB0-2BED9C8E83AE}">
          <p14:sldIdLst>
            <p14:sldId id="389"/>
            <p14:sldId id="390"/>
            <p14:sldId id="391"/>
            <p14:sldId id="392"/>
            <p14:sldId id="393"/>
            <p14:sldId id="394"/>
          </p14:sldIdLst>
        </p14:section>
        <p14:section name="Slot #5" id="{CA1FB867-E760-4F4D-9EED-9A54E56D3125}">
          <p14:sldIdLst>
            <p14:sldId id="349"/>
            <p14:sldId id="375"/>
            <p14:sldId id="376"/>
            <p14:sldId id="377"/>
            <p14:sldId id="378"/>
            <p14:sldId id="388"/>
            <p14:sldId id="380"/>
            <p14:sldId id="386"/>
            <p14:sldId id="381"/>
            <p14:sldId id="382"/>
            <p14:sldId id="383"/>
            <p14:sldId id="384"/>
            <p14:sldId id="385"/>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9404" autoAdjust="0"/>
    <p:restoredTop sz="94660"/>
  </p:normalViewPr>
  <p:slideViewPr>
    <p:cSldViewPr>
      <p:cViewPr>
        <p:scale>
          <a:sx n="125" d="100"/>
          <a:sy n="125" d="100"/>
        </p:scale>
        <p:origin x="437" y="-2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handoutMaster" Target="handoutMasters/handout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54113" y="701675"/>
            <a:ext cx="4625975" cy="3468688"/>
          </a:xfrm>
          <a:ln/>
        </p:spPr>
      </p:sp>
      <p:sp>
        <p:nvSpPr>
          <p:cNvPr id="16387" name="Notes Placeholder 2"/>
          <p:cNvSpPr>
            <a:spLocks noGrp="1"/>
          </p:cNvSpPr>
          <p:nvPr>
            <p:ph type="body" idx="1"/>
          </p:nvPr>
        </p:nvSpPr>
        <p:spPr>
          <a:noFill/>
        </p:spPr>
        <p:txBody>
          <a:bodyPr/>
          <a:lstStyle/>
          <a:p>
            <a:endParaRPr lang="en-US" altLang="en-US" smtClean="0"/>
          </a:p>
        </p:txBody>
      </p:sp>
      <p:sp>
        <p:nvSpPr>
          <p:cNvPr id="16388" name="Header Placeholder 3"/>
          <p:cNvSpPr>
            <a:spLocks noGrp="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802.11-yy/xxxxr0</a:t>
            </a:r>
          </a:p>
        </p:txBody>
      </p:sp>
      <p:sp>
        <p:nvSpPr>
          <p:cNvPr id="16389" name="Date Placeholder 4"/>
          <p:cNvSpPr>
            <a:spLocks noGrp="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Month Year</a:t>
            </a:r>
          </a:p>
        </p:txBody>
      </p:sp>
      <p:sp>
        <p:nvSpPr>
          <p:cNvPr id="16390" name="Footer Placeholder 5"/>
          <p:cNvSpPr>
            <a:spLocks noGrp="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John Doe, Some Company</a:t>
            </a:r>
          </a:p>
        </p:txBody>
      </p:sp>
      <p:sp>
        <p:nvSpPr>
          <p:cNvPr id="16391" name="Slide Number Placeholder 6"/>
          <p:cNvSpPr>
            <a:spLocks noGrp="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D1B23BAD-59EA-4AD4-BF9B-16955409217E}" type="slidenum">
              <a:rPr lang="en-GB" altLang="en-US" smtClean="0"/>
              <a:pPr>
                <a:spcBef>
                  <a:spcPct val="0"/>
                </a:spcBef>
              </a:pPr>
              <a:t>33</a:t>
            </a:fld>
            <a:endParaRPr lang="en-GB" altLang="en-US" smtClean="0"/>
          </a:p>
        </p:txBody>
      </p:sp>
    </p:spTree>
    <p:extLst>
      <p:ext uri="{BB962C8B-B14F-4D97-AF65-F5344CB8AC3E}">
        <p14:creationId xmlns:p14="http://schemas.microsoft.com/office/powerpoint/2010/main" val="3745929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p:spPr>
        <p:txBody>
          <a:bodyPr/>
          <a:lstStyle/>
          <a:p>
            <a:pPr lvl="1"/>
            <a:r>
              <a:rPr lang="en-US" altLang="en-US" sz="1600" smtClean="0"/>
              <a:t>Not much use in going to Initial WG ballot and getting thousands of comments, each require a formal assignment, submission, review, resolution and eventually new draft generation.</a:t>
            </a:r>
          </a:p>
          <a:p>
            <a:pPr lvl="1"/>
            <a:r>
              <a:rPr lang="en-US" altLang="en-US" sz="1600" smtClean="0"/>
              <a:t>The number of comments the TG can handle is also derived of the number of active members in the room ready to contribute i.e. effective effort going into the activity.</a:t>
            </a:r>
          </a:p>
          <a:p>
            <a:pPr lvl="1"/>
            <a:r>
              <a:rPr lang="en-US" altLang="en-US" sz="1600" smtClean="0"/>
              <a:t>A new ballot can only be generated once comments are addressed.</a:t>
            </a:r>
          </a:p>
          <a:p>
            <a:endParaRPr lang="en-US" altLang="en-US" smtClean="0"/>
          </a:p>
        </p:txBody>
      </p:sp>
      <p:sp>
        <p:nvSpPr>
          <p:cNvPr id="18436" name="Header Placeholder 3"/>
          <p:cNvSpPr>
            <a:spLocks noGrp="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802.11-yy/xxxxr0</a:t>
            </a:r>
          </a:p>
        </p:txBody>
      </p:sp>
      <p:sp>
        <p:nvSpPr>
          <p:cNvPr id="18437" name="Date Placeholder 4"/>
          <p:cNvSpPr>
            <a:spLocks noGrp="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Month Year</a:t>
            </a:r>
          </a:p>
        </p:txBody>
      </p:sp>
      <p:sp>
        <p:nvSpPr>
          <p:cNvPr id="18438" name="Footer Placeholder 5"/>
          <p:cNvSpPr>
            <a:spLocks noGrp="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John Doe, Some Company</a:t>
            </a:r>
          </a:p>
        </p:txBody>
      </p:sp>
      <p:sp>
        <p:nvSpPr>
          <p:cNvPr id="18439" name="Slide Number Placeholder 6"/>
          <p:cNvSpPr>
            <a:spLocks noGrp="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7D91BC86-D290-4232-AA35-F1FA443F10D9}" type="slidenum">
              <a:rPr lang="en-GB" altLang="en-US" smtClean="0"/>
              <a:pPr>
                <a:spcBef>
                  <a:spcPct val="0"/>
                </a:spcBef>
              </a:pPr>
              <a:t>34</a:t>
            </a:fld>
            <a:endParaRPr lang="en-GB" altLang="en-US" smtClean="0"/>
          </a:p>
        </p:txBody>
      </p:sp>
    </p:spTree>
    <p:extLst>
      <p:ext uri="{BB962C8B-B14F-4D97-AF65-F5344CB8AC3E}">
        <p14:creationId xmlns:p14="http://schemas.microsoft.com/office/powerpoint/2010/main" val="653226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p:spPr>
        <p:txBody>
          <a:bodyPr/>
          <a:lstStyle/>
          <a:p>
            <a:r>
              <a:rPr lang="en-US" altLang="en-US" smtClean="0"/>
              <a:t>PICS – Protocol Implementation Conformance Statement</a:t>
            </a:r>
          </a:p>
        </p:txBody>
      </p:sp>
      <p:sp>
        <p:nvSpPr>
          <p:cNvPr id="21508" name="Header Placeholder 3"/>
          <p:cNvSpPr>
            <a:spLocks noGrp="1"/>
          </p:cNvSpPr>
          <p:nvPr>
            <p:ph type="hdr" sz="quarter"/>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z="1400" smtClean="0"/>
              <a:t>doc.: IEEE 802.11-yy/xxxxr0</a:t>
            </a:r>
          </a:p>
        </p:txBody>
      </p:sp>
      <p:sp>
        <p:nvSpPr>
          <p:cNvPr id="21509" name="Date Placeholder 4"/>
          <p:cNvSpPr>
            <a:spLocks noGrp="1"/>
          </p:cNvSpPr>
          <p:nvPr>
            <p:ph type="dt" sz="quarter" idx="1"/>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z="1400" smtClean="0"/>
              <a:t>Month Year</a:t>
            </a:r>
          </a:p>
        </p:txBody>
      </p:sp>
      <p:sp>
        <p:nvSpPr>
          <p:cNvPr id="21510" name="Footer Placeholder 5"/>
          <p:cNvSpPr>
            <a:spLocks noGrp="1"/>
          </p:cNvSpPr>
          <p:nvPr>
            <p:ph type="ftr" sz="quarter" idx="4"/>
          </p:nvPr>
        </p:nvSpPr>
        <p:spPr>
          <a:noFill/>
        </p:spPr>
        <p:txBody>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r>
              <a:rPr lang="en-GB" altLang="en-US" smtClean="0"/>
              <a:t>John Doe, Some Company</a:t>
            </a:r>
          </a:p>
        </p:txBody>
      </p:sp>
      <p:sp>
        <p:nvSpPr>
          <p:cNvPr id="21511" name="Slide Number Placeholder 6"/>
          <p:cNvSpPr>
            <a:spLocks noGrp="1"/>
          </p:cNvSpPr>
          <p:nvPr>
            <p:ph type="sldNum" sz="quarter" idx="5"/>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mtClean="0"/>
              <a:t>Page </a:t>
            </a:r>
            <a:fld id="{507FD02E-9AF8-491D-B504-68C3312E9A52}" type="slidenum">
              <a:rPr lang="en-GB" altLang="en-US" smtClean="0"/>
              <a:pPr/>
              <a:t>36</a:t>
            </a:fld>
            <a:endParaRPr lang="en-GB" altLang="en-US" smtClean="0"/>
          </a:p>
        </p:txBody>
      </p:sp>
    </p:spTree>
    <p:extLst>
      <p:ext uri="{BB962C8B-B14F-4D97-AF65-F5344CB8AC3E}">
        <p14:creationId xmlns:p14="http://schemas.microsoft.com/office/powerpoint/2010/main" val="1789852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44</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1606484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58</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75</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228945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802.11-18/0596r2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2018-05-07</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16"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886868947"/>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(11-18-571).  </a:t>
            </a:r>
          </a:p>
          <a:p>
            <a:pPr algn="just">
              <a:spcBef>
                <a:spcPct val="20000"/>
              </a:spcBef>
              <a:buFontTx/>
              <a:buChar char="•"/>
            </a:pPr>
            <a:r>
              <a:rPr lang="en-US" altLang="en-US" sz="2000" b="0" dirty="0" smtClean="0"/>
              <a:t>Run </a:t>
            </a:r>
            <a:r>
              <a:rPr lang="en-US" altLang="en-US" sz="2000" b="0" dirty="0"/>
              <a:t>secretary </a:t>
            </a:r>
            <a:r>
              <a:rPr lang="en-US" altLang="en-US" sz="2000" b="0" dirty="0" smtClean="0"/>
              <a:t>elections/</a:t>
            </a:r>
            <a:r>
              <a:rPr lang="en-US" altLang="en-US" sz="2000" b="0" dirty="0" err="1" smtClean="0"/>
              <a:t>afirmation</a:t>
            </a:r>
            <a:r>
              <a:rPr lang="en-US" altLang="en-US" sz="2000" b="0" dirty="0" smtClean="0"/>
              <a:t> </a:t>
            </a:r>
            <a:r>
              <a:rPr lang="en-US" altLang="en-US" sz="2000" b="0" dirty="0" smtClean="0"/>
              <a:t>vote.</a:t>
            </a:r>
          </a:p>
          <a:p>
            <a:pPr algn="just">
              <a:spcBef>
                <a:spcPct val="20000"/>
              </a:spcBef>
              <a:buFontTx/>
              <a:buChar char="•"/>
            </a:pPr>
            <a:r>
              <a:rPr lang="en-US" altLang="en-US" sz="2000" b="0" dirty="0" smtClean="0"/>
              <a:t>Review </a:t>
            </a:r>
            <a:r>
              <a:rPr lang="en-US" altLang="en-US" sz="2000" b="0" dirty="0" smtClean="0"/>
              <a:t>and consider adopting SFD working draft next revision.</a:t>
            </a:r>
          </a:p>
          <a:p>
            <a:pPr algn="just">
              <a:spcBef>
                <a:spcPct val="20000"/>
              </a:spcBef>
              <a:buFontTx/>
              <a:buChar char="•"/>
            </a:pPr>
            <a:r>
              <a:rPr lang="en-US" altLang="en-US" sz="2000" b="0" dirty="0" smtClean="0"/>
              <a:t>Submissions toward amendment text.</a:t>
            </a:r>
          </a:p>
          <a:p>
            <a:pPr algn="just">
              <a:spcBef>
                <a:spcPct val="20000"/>
              </a:spcBef>
              <a:buFontTx/>
              <a:buChar char="•"/>
            </a:pPr>
            <a:r>
              <a:rPr lang="en-US" altLang="en-US" sz="2000" b="0" dirty="0" smtClean="0"/>
              <a:t>Submissions </a:t>
            </a:r>
            <a:r>
              <a:rPr lang="en-US" altLang="en-US" sz="2000" b="0" dirty="0"/>
              <a:t>towards SFD text.</a:t>
            </a:r>
          </a:p>
          <a:p>
            <a:pPr algn="just">
              <a:spcBef>
                <a:spcPct val="20000"/>
              </a:spcBef>
              <a:buFontTx/>
              <a:buChar char="•"/>
            </a:pPr>
            <a:r>
              <a:rPr lang="en-US" altLang="en-US" sz="2000" b="0" dirty="0" smtClean="0"/>
              <a:t>Review plan towards achieving draft 1.0 (special order 2</a:t>
            </a:r>
            <a:r>
              <a:rPr lang="en-US" altLang="en-US" sz="2000" b="0" baseline="30000" dirty="0" smtClean="0"/>
              <a:t>nd</a:t>
            </a:r>
            <a:r>
              <a:rPr lang="en-US" altLang="en-US" sz="2000" b="0" dirty="0" smtClean="0"/>
              <a:t> timeslot).</a:t>
            </a:r>
          </a:p>
          <a:p>
            <a:pPr algn="just">
              <a:spcBef>
                <a:spcPct val="20000"/>
              </a:spcBef>
              <a:buFontTx/>
              <a:buChar char="•"/>
            </a:pPr>
            <a:r>
              <a:rPr lang="en-US" altLang="en-US" sz="2000" b="0" dirty="0" smtClean="0"/>
              <a:t>Technical 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endParaRPr lang="en-US" altLang="en-US" sz="2000" b="0" dirty="0"/>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533599126"/>
              </p:ext>
            </p:extLst>
          </p:nvPr>
        </p:nvGraphicFramePr>
        <p:xfrm>
          <a:off x="380206" y="1484784"/>
          <a:ext cx="8458200" cy="4419424"/>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11-18-0596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11-18-0571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r>
                        <a:rPr lang="en-US" sz="1600" dirty="0" smtClean="0"/>
                        <a:t>11-17-462</a:t>
                      </a:r>
                      <a:endParaRPr lang="en-US" sz="1600" dirty="0"/>
                    </a:p>
                  </a:txBody>
                  <a:tcPr marT="45712" marB="45712"/>
                </a:tc>
                <a:tc>
                  <a:txBody>
                    <a:bodyPr/>
                    <a:lstStyle/>
                    <a:p>
                      <a:r>
                        <a:rPr lang="en-US" sz="1600" dirty="0" smtClean="0"/>
                        <a:t>Chao Chun Wang</a:t>
                      </a:r>
                      <a:endParaRPr lang="en-US" sz="1600" dirty="0"/>
                    </a:p>
                  </a:txBody>
                  <a:tcPr marT="45712" marB="45712"/>
                </a:tc>
                <a:tc>
                  <a:txBody>
                    <a:bodyPr/>
                    <a:lstStyle/>
                    <a:p>
                      <a:r>
                        <a:rPr lang="en-US" sz="1600" dirty="0" smtClean="0"/>
                        <a:t>Spec</a:t>
                      </a:r>
                      <a:r>
                        <a:rPr lang="en-US" sz="1600" baseline="0" dirty="0" smtClean="0"/>
                        <a:t> Frame Work R14</a:t>
                      </a:r>
                      <a:endParaRPr lang="en-US" sz="1600" dirty="0"/>
                    </a:p>
                  </a:txBody>
                  <a:tcPr marT="45712" marB="45712"/>
                </a:tc>
                <a:tc>
                  <a:txBody>
                    <a:bodyPr/>
                    <a:lstStyle/>
                    <a:p>
                      <a:r>
                        <a:rPr lang="en-US" sz="1600" dirty="0" smtClean="0"/>
                        <a:t>SFD baseline</a:t>
                      </a:r>
                      <a:endParaRPr lang="en-US" sz="1600" dirty="0"/>
                    </a:p>
                  </a:txBody>
                  <a:tcPr marT="45712" marB="45712"/>
                </a:tc>
              </a:tr>
              <a:tr h="167632">
                <a:tc>
                  <a:txBody>
                    <a:bodyPr/>
                    <a:lstStyle/>
                    <a:p>
                      <a:r>
                        <a:rPr lang="en-US" sz="1600" dirty="0" smtClean="0"/>
                        <a:t>11-18-350</a:t>
                      </a:r>
                      <a:endParaRPr lang="en-US" sz="1600" dirty="0"/>
                    </a:p>
                  </a:txBody>
                  <a:tcPr marT="45712" marB="45712"/>
                </a:tc>
                <a:tc>
                  <a:txBody>
                    <a:bodyPr/>
                    <a:lstStyle/>
                    <a:p>
                      <a:r>
                        <a:rPr lang="en-US" sz="1600" dirty="0" smtClean="0"/>
                        <a:t>Nehru Bhandaru</a:t>
                      </a:r>
                      <a:endParaRPr lang="en-US" sz="1600" dirty="0"/>
                    </a:p>
                  </a:txBody>
                  <a:tcPr marT="45712" marB="45712"/>
                </a:tc>
                <a:tc>
                  <a:txBody>
                    <a:bodyPr/>
                    <a:lstStyle/>
                    <a:p>
                      <a:r>
                        <a:rPr lang="en-US" sz="1600" dirty="0" smtClean="0"/>
                        <a:t>Pre-Association </a:t>
                      </a:r>
                      <a:r>
                        <a:rPr lang="en-US" sz="1600" dirty="0" err="1" smtClean="0"/>
                        <a:t>Securtiy</a:t>
                      </a:r>
                      <a:r>
                        <a:rPr lang="en-US" sz="1600" dirty="0" smtClean="0"/>
                        <a:t> Negotiation</a:t>
                      </a:r>
                      <a:endParaRPr lang="en-US" sz="1600" dirty="0"/>
                    </a:p>
                  </a:txBody>
                  <a:tcPr marT="45712" marB="45712"/>
                </a:tc>
                <a:tc>
                  <a:txBody>
                    <a:bodyPr/>
                    <a:lstStyle/>
                    <a:p>
                      <a:r>
                        <a:rPr lang="en-US" sz="1600" dirty="0" smtClean="0"/>
                        <a:t>Amendment text</a:t>
                      </a:r>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a:t>
                      </a:r>
                      <a:r>
                        <a:rPr lang="en-US" sz="1600" kern="1200" dirty="0" smtClean="0">
                          <a:solidFill>
                            <a:schemeClr val="dk1"/>
                          </a:solidFill>
                          <a:effectLst/>
                          <a:latin typeface="+mn-lt"/>
                          <a:ea typeface="+mn-ea"/>
                          <a:cs typeface="+mn-cs"/>
                        </a:rPr>
                        <a:t>18-787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802.11az Negotiation Protocol Update </a:t>
                      </a:r>
                      <a:r>
                        <a:rPr lang="en-US" sz="1600" strike="noStrike" kern="1200" dirty="0" smtClean="0">
                          <a:solidFill>
                            <a:schemeClr val="dk1"/>
                          </a:solidFill>
                          <a:latin typeface="+mn-lt"/>
                          <a:ea typeface="+mn-ea"/>
                          <a:cs typeface="+mn-cs"/>
                        </a:rPr>
                        <a:t>overview</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 (amendment text)</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11-18-788</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802.11az Negotiation Protocol Update</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dirty="0" smtClean="0"/>
                        <a:t>11-18-727</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Secure Measurement Protocol Amendment Text </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11-18-728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Ranging NDP Transmission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r>
              <a:tr h="0">
                <a:tc>
                  <a:txBody>
                    <a:bodyPr/>
                    <a:lstStyle/>
                    <a:p>
                      <a:r>
                        <a:rPr lang="en-US" sz="1600" dirty="0" smtClean="0"/>
                        <a:t>11-18-729</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smtClean="0">
                          <a:solidFill>
                            <a:schemeClr val="dk1"/>
                          </a:solidFill>
                          <a:effectLst/>
                          <a:latin typeface="+mn-lt"/>
                          <a:ea typeface="+mn-ea"/>
                          <a:cs typeface="+mn-cs"/>
                        </a:rPr>
                        <a:t>Range Measurement Protocol </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r>
              <a:tr h="0">
                <a:tc>
                  <a:txBody>
                    <a:bodyPr/>
                    <a:lstStyle/>
                    <a:p>
                      <a:r>
                        <a:rPr lang="en-US" sz="1600" dirty="0" smtClean="0"/>
                        <a:t>11-18-818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821787175"/>
              </p:ext>
            </p:extLst>
          </p:nvPr>
        </p:nvGraphicFramePr>
        <p:xfrm>
          <a:off x="380206" y="1484784"/>
          <a:ext cx="8458200" cy="4145120"/>
        </p:xfrm>
        <a:graphic>
          <a:graphicData uri="http://schemas.openxmlformats.org/drawingml/2006/table">
            <a:tbl>
              <a:tblPr firstRow="1" bandRow="1">
                <a:tableStyleId>{21E4AEA4-8DFA-4A89-87EB-49C32662AFE0}</a:tableStyleId>
              </a:tblPr>
              <a:tblGrid>
                <a:gridCol w="1311474"/>
                <a:gridCol w="1512168"/>
                <a:gridCol w="3888432"/>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600" dirty="0" smtClean="0"/>
                        <a:t>11-18-882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Negotiation for </a:t>
                      </a:r>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ranging for passive location support</a:t>
                      </a:r>
                      <a:endParaRPr lang="en-US" sz="1600" dirty="0"/>
                    </a:p>
                  </a:txBody>
                  <a:tcPr marT="45712" marB="45712"/>
                </a:tc>
                <a:tc>
                  <a:txBody>
                    <a:bodyPr/>
                    <a:lstStyle/>
                    <a:p>
                      <a:r>
                        <a:rPr lang="en-US" sz="1600" dirty="0" smtClean="0"/>
                        <a:t>SFD</a:t>
                      </a:r>
                      <a:r>
                        <a:rPr lang="en-US" sz="1600" baseline="0" dirty="0" smtClean="0"/>
                        <a:t> text</a:t>
                      </a:r>
                      <a:endParaRPr lang="en-US" sz="16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11-18-855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Dibakar</a:t>
                      </a:r>
                      <a:r>
                        <a:rPr lang="en-US" sz="1600" strike="noStrike" kern="1200" baseline="0" dirty="0" smtClean="0">
                          <a:solidFill>
                            <a:schemeClr val="dk1"/>
                          </a:solidFill>
                          <a:latin typeface="+mn-lt"/>
                          <a:ea typeface="+mn-ea"/>
                          <a:cs typeface="+mn-cs"/>
                        </a:rPr>
                        <a:t> Das</a:t>
                      </a:r>
                      <a:endParaRPr lang="en-US" sz="1600" strike="noStrike"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Advertisement</a:t>
                      </a:r>
                      <a:endParaRPr lang="en-US" sz="1600" dirty="0"/>
                    </a:p>
                  </a:txBody>
                  <a:tcPr marT="45712" marB="45712"/>
                </a:tc>
                <a:tc>
                  <a:txBody>
                    <a:bodyPr/>
                    <a:lstStyle/>
                    <a:p>
                      <a:r>
                        <a:rPr lang="en-US" sz="1600" dirty="0" smtClean="0"/>
                        <a:t>SFD text</a:t>
                      </a:r>
                      <a:endParaRPr lang="en-US" sz="1600" dirty="0"/>
                    </a:p>
                  </a:txBody>
                  <a:tcPr marT="45712" marB="45712"/>
                </a:tc>
              </a:tr>
              <a:tr h="167632">
                <a:tc>
                  <a:txBody>
                    <a:bodyPr/>
                    <a:lstStyle/>
                    <a:p>
                      <a:r>
                        <a:rPr lang="en-US" sz="1600" dirty="0" smtClean="0"/>
                        <a:t>11-18-893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BSS Color in NDP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r>
              <a:tr h="0">
                <a:tc>
                  <a:txBody>
                    <a:bodyPr/>
                    <a:lstStyle/>
                    <a:p>
                      <a:r>
                        <a:rPr lang="en-US" sz="1600" dirty="0" smtClean="0"/>
                        <a:t>11-18-925</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802.11az PHY Spec Text for Under 7GHz</a:t>
                      </a:r>
                      <a:endParaRPr lang="en-US" sz="1600" dirty="0"/>
                    </a:p>
                  </a:txBody>
                  <a:tcPr marT="45712" marB="45712"/>
                </a:tc>
                <a:tc>
                  <a:txBody>
                    <a:bodyPr/>
                    <a:lstStyle/>
                    <a:p>
                      <a:r>
                        <a:rPr lang="en-US" sz="1600" dirty="0" smtClean="0"/>
                        <a:t>Amendment text</a:t>
                      </a:r>
                      <a:endParaRPr lang="en-US" sz="1600" dirty="0"/>
                    </a:p>
                  </a:txBody>
                  <a:tcPr marT="45712" marB="45712"/>
                </a:tc>
              </a:tr>
              <a:tr h="384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Ranging Sequence for Passive Location Support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11-18-927</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noProof="0" dirty="0" err="1" smtClean="0">
                          <a:solidFill>
                            <a:schemeClr val="dk1"/>
                          </a:solidFill>
                          <a:latin typeface="+mn-lt"/>
                          <a:ea typeface="+mn-ea"/>
                          <a:cs typeface="+mn-cs"/>
                        </a:rPr>
                        <a:t>HEz</a:t>
                      </a:r>
                      <a:r>
                        <a:rPr lang="en-US" sz="1600" strike="noStrike" kern="1200" noProof="0" dirty="0" smtClean="0">
                          <a:solidFill>
                            <a:schemeClr val="dk1"/>
                          </a:solidFill>
                          <a:latin typeface="+mn-lt"/>
                          <a:ea typeface="+mn-ea"/>
                          <a:cs typeface="+mn-cs"/>
                        </a:rPr>
                        <a:t> RTT Location Using Anchor Stations and Client Cooperation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endParaRPr lang="en-US" sz="1600" dirty="0" smtClean="0"/>
                    </a:p>
                  </a:txBody>
                  <a:tcPr marT="45712" marB="45712"/>
                </a:tc>
              </a:tr>
              <a:tr h="0">
                <a:tc>
                  <a:txBody>
                    <a:bodyPr/>
                    <a:lstStyle/>
                    <a:p>
                      <a:r>
                        <a:rPr lang="en-US" sz="1600" dirty="0" smtClean="0"/>
                        <a:t>11-18-552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AOD messaging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SFD text</a:t>
                      </a:r>
                      <a:endParaRPr lang="en-US" sz="1600" dirty="0" smtClean="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135384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Technical material review order:</a:t>
            </a:r>
          </a:p>
          <a:p>
            <a:pPr lvl="1">
              <a:buFont typeface="Arial" panose="020B0604020202020204" pitchFamily="34" charset="0"/>
              <a:buChar char="•"/>
            </a:pPr>
            <a:r>
              <a:rPr lang="en-US" dirty="0" smtClean="0"/>
              <a:t>Review and consider adoption of amendment draft text.</a:t>
            </a:r>
          </a:p>
          <a:p>
            <a:pPr lvl="1">
              <a:buFont typeface="Arial" panose="020B0604020202020204" pitchFamily="34" charset="0"/>
              <a:buChar char="•"/>
            </a:pPr>
            <a:r>
              <a:rPr lang="en-US" dirty="0" smtClean="0"/>
              <a:t>Review and consider adoption of SFD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Warsaw, Poland</a:t>
            </a:r>
          </a:p>
          <a:p>
            <a:pPr algn="ctr">
              <a:lnSpc>
                <a:spcPct val="90000"/>
              </a:lnSpc>
              <a:buFontTx/>
              <a:buNone/>
            </a:pPr>
            <a:r>
              <a:rPr lang="en-US" altLang="en-US" sz="4000" dirty="0" smtClean="0">
                <a:cs typeface="Times New Roman" panose="02020603050405020304" pitchFamily="18" charset="0"/>
              </a:rPr>
              <a:t>May 6</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- 11</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(15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for approval (5min)</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minutes for approval (10min)</a:t>
            </a:r>
          </a:p>
          <a:p>
            <a:pPr algn="just">
              <a:spcBef>
                <a:spcPct val="20000"/>
              </a:spcBef>
              <a:buFontTx/>
              <a:buChar char="•"/>
            </a:pPr>
            <a:r>
              <a:rPr lang="en-US" altLang="en-US" sz="2000" b="0" dirty="0" smtClean="0"/>
              <a:t>Review and of submissions towards draft amendment spec text (</a:t>
            </a:r>
            <a:r>
              <a:rPr lang="en-US" altLang="en-US" sz="2000" b="0" dirty="0"/>
              <a:t>as time permits)</a:t>
            </a:r>
          </a:p>
          <a:p>
            <a:pPr marL="0" indent="0" algn="just">
              <a:spcBef>
                <a:spcPct val="20000"/>
              </a:spcBef>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240584037"/>
              </p:ext>
            </p:extLst>
          </p:nvPr>
        </p:nvGraphicFramePr>
        <p:xfrm>
          <a:off x="288826" y="1507333"/>
          <a:ext cx="8640960" cy="2986944"/>
        </p:xfrm>
        <a:graphic>
          <a:graphicData uri="http://schemas.openxmlformats.org/drawingml/2006/table">
            <a:tbl>
              <a:tblPr firstRow="1" bandRow="1">
                <a:tableStyleId>{21E4AEA4-8DFA-4A89-87EB-49C32662AFE0}</a:tableStyleId>
              </a:tblPr>
              <a:tblGrid>
                <a:gridCol w="1186830"/>
                <a:gridCol w="1512168"/>
                <a:gridCol w="3168352"/>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11-18-0596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May</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11-18-0571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11-17-0462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25min</a:t>
                      </a:r>
                      <a:endParaRPr lang="en-US" sz="1600" dirty="0"/>
                    </a:p>
                  </a:txBody>
                  <a:tcPr marT="45712" marB="45712"/>
                </a:tc>
              </a:tr>
              <a:tr h="365752">
                <a:tc>
                  <a:txBody>
                    <a:bodyPr/>
                    <a:lstStyle/>
                    <a:p>
                      <a:r>
                        <a:rPr lang="en-US" sz="1600" dirty="0" smtClean="0"/>
                        <a:t>11-18-350</a:t>
                      </a:r>
                      <a:endParaRPr lang="en-US" sz="1600" dirty="0"/>
                    </a:p>
                  </a:txBody>
                  <a:tcPr marT="45712" marB="45712"/>
                </a:tc>
                <a:tc>
                  <a:txBody>
                    <a:bodyPr/>
                    <a:lstStyle/>
                    <a:p>
                      <a:r>
                        <a:rPr lang="en-US" sz="1600" dirty="0" smtClean="0"/>
                        <a:t>Nehru Bhandaru</a:t>
                      </a:r>
                      <a:endParaRPr lang="en-US" sz="1600" dirty="0"/>
                    </a:p>
                  </a:txBody>
                  <a:tcPr marT="45712" marB="45712"/>
                </a:tc>
                <a:tc>
                  <a:txBody>
                    <a:bodyPr/>
                    <a:lstStyle/>
                    <a:p>
                      <a:r>
                        <a:rPr lang="en-US" sz="1600" dirty="0" smtClean="0"/>
                        <a:t>Pre-Association </a:t>
                      </a:r>
                      <a:r>
                        <a:rPr lang="en-US" sz="1600" dirty="0" err="1" smtClean="0"/>
                        <a:t>Securtiy</a:t>
                      </a:r>
                      <a:r>
                        <a:rPr lang="en-US" sz="1600" dirty="0" smtClean="0"/>
                        <a:t> Negotiation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11-18-727</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Secure Measurement Protocol Amendment Text </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As time</a:t>
                      </a:r>
                      <a:r>
                        <a:rPr lang="en-US" sz="1600" baseline="0" dirty="0" smtClean="0"/>
                        <a:t> </a:t>
                      </a:r>
                      <a:r>
                        <a:rPr lang="en-US" sz="1600" dirty="0" smtClean="0"/>
                        <a:t>permits</a:t>
                      </a:r>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11-18/0571 “</a:t>
            </a:r>
            <a:r>
              <a:rPr lang="en-US" dirty="0"/>
              <a:t>Meeting Minutes March 2018 Session</a:t>
            </a:r>
            <a:r>
              <a:rPr lang="en-US" b="0" dirty="0" smtClean="0"/>
              <a:t>” </a:t>
            </a:r>
            <a:r>
              <a:rPr lang="en-US" b="0" dirty="0"/>
              <a:t>posted to Mentor </a:t>
            </a:r>
            <a:r>
              <a:rPr lang="en-US" b="0" dirty="0" smtClean="0"/>
              <a:t>on Mar. 13</a:t>
            </a:r>
            <a:r>
              <a:rPr lang="en-US" b="0" baseline="30000" dirty="0" smtClean="0"/>
              <a:t>th</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11-18/0571 r1 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smtClean="0"/>
              <a:t>Moved by:</a:t>
            </a:r>
            <a:endParaRPr lang="en-US" b="0" dirty="0"/>
          </a:p>
          <a:p>
            <a:r>
              <a:rPr lang="en-US" b="0" dirty="0"/>
              <a:t>Seconded </a:t>
            </a:r>
            <a:r>
              <a:rPr lang="en-US" b="0" dirty="0" smtClean="0"/>
              <a:t>by:</a:t>
            </a:r>
          </a:p>
          <a:p>
            <a:r>
              <a:rPr lang="en-US" b="0" dirty="0" smtClean="0"/>
              <a:t>Results </a:t>
            </a:r>
            <a:r>
              <a:rPr lang="en-US" b="0" dirty="0"/>
              <a:t>(Y/N/A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p>
          <a:p>
            <a:pPr algn="just">
              <a:spcBef>
                <a:spcPct val="20000"/>
              </a:spcBef>
              <a:buFontTx/>
              <a:buChar char="•"/>
            </a:pPr>
            <a:r>
              <a:rPr lang="en-US" altLang="en-US" sz="2000" b="0" dirty="0" smtClean="0"/>
              <a:t>TG election process and secretary affirmation.</a:t>
            </a:r>
          </a:p>
          <a:p>
            <a:pPr algn="just">
              <a:spcBef>
                <a:spcPct val="20000"/>
              </a:spcBef>
              <a:buFontTx/>
              <a:buChar char="•"/>
            </a:pPr>
            <a:r>
              <a:rPr lang="en-US" altLang="en-US" sz="2000" b="0" dirty="0" smtClean="0"/>
              <a:t>Review </a:t>
            </a:r>
            <a:r>
              <a:rPr lang="en-US" altLang="en-US" sz="2000" b="0" dirty="0" smtClean="0"/>
              <a:t>TG </a:t>
            </a:r>
            <a:r>
              <a:rPr lang="en-US" altLang="en-US" sz="2000" b="0" dirty="0"/>
              <a:t>process </a:t>
            </a:r>
            <a:r>
              <a:rPr lang="en-US" altLang="en-US" sz="2000" b="0" dirty="0" smtClean="0"/>
              <a:t>towards </a:t>
            </a:r>
            <a:r>
              <a:rPr lang="en-US" altLang="en-US" sz="2000" b="0" dirty="0"/>
              <a:t>the Nov. 2018 D1.0 publication and Initial WG ballot.</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369478535"/>
              </p:ext>
            </p:extLst>
          </p:nvPr>
        </p:nvGraphicFramePr>
        <p:xfrm>
          <a:off x="251520" y="1484784"/>
          <a:ext cx="8712967" cy="3957072"/>
        </p:xfrm>
        <a:graphic>
          <a:graphicData uri="http://schemas.openxmlformats.org/drawingml/2006/table">
            <a:tbl>
              <a:tblPr firstRow="1" bandRow="1">
                <a:tableStyleId>{21E4AEA4-8DFA-4A89-87EB-49C32662AFE0}</a:tableStyleId>
              </a:tblPr>
              <a:tblGrid>
                <a:gridCol w="1409598"/>
                <a:gridCol w="1546095"/>
                <a:gridCol w="2955693"/>
                <a:gridCol w="1551739"/>
                <a:gridCol w="124984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35 </a:t>
                      </a:r>
                      <a:r>
                        <a:rPr lang="en-US" sz="1600" kern="1200" dirty="0" smtClean="0">
                          <a:solidFill>
                            <a:schemeClr val="dk1"/>
                          </a:solidFill>
                          <a:latin typeface="+mn-lt"/>
                          <a:ea typeface="+mn-ea"/>
                          <a:cs typeface="+mn-cs"/>
                        </a:rPr>
                        <a:t>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11-18-727</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Secure Measurement Protocol Amendment Text </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As needed remaining of 1hr</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11-18-728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Ranging NDP Transmission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11-18-729</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smtClean="0">
                          <a:solidFill>
                            <a:schemeClr val="dk1"/>
                          </a:solidFill>
                          <a:effectLst/>
                          <a:latin typeface="+mn-lt"/>
                          <a:ea typeface="+mn-ea"/>
                          <a:cs typeface="+mn-cs"/>
                        </a:rPr>
                        <a:t>Range Measurement Protocol </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40min as</a:t>
                      </a:r>
                      <a:r>
                        <a:rPr lang="en-US" sz="1600" baseline="0" dirty="0" smtClean="0"/>
                        <a:t> time permits</a:t>
                      </a:r>
                      <a:endParaRPr lang="en-US" sz="1600" dirty="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strike="noStrike"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May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TG Leadership</a:t>
            </a:r>
            <a:endParaRPr lang="en-US" dirty="0"/>
          </a:p>
        </p:txBody>
      </p:sp>
      <p:sp>
        <p:nvSpPr>
          <p:cNvPr id="3" name="Content Placeholder 2"/>
          <p:cNvSpPr>
            <a:spLocks noGrp="1"/>
          </p:cNvSpPr>
          <p:nvPr>
            <p:ph idx="1"/>
          </p:nvPr>
        </p:nvSpPr>
        <p:spPr>
          <a:xfrm>
            <a:off x="685800" y="1556792"/>
            <a:ext cx="7770813" cy="4537621"/>
          </a:xfrm>
        </p:spPr>
        <p:txBody>
          <a:bodyPr/>
          <a:lstStyle/>
          <a:p>
            <a:r>
              <a:rPr lang="en-US" sz="1600" b="0" dirty="0"/>
              <a:t>Task Group Chair</a:t>
            </a:r>
            <a:endParaRPr lang="en-US" sz="1600" dirty="0"/>
          </a:p>
          <a:p>
            <a:pPr marL="0" indent="0"/>
            <a:r>
              <a:rPr lang="en-US" sz="1600" dirty="0"/>
              <a:t>The TG Chair shall be appointed by the WG Chair and confirmed by a WG </a:t>
            </a:r>
            <a:r>
              <a:rPr lang="en-US" sz="1600" dirty="0" smtClean="0"/>
              <a:t>majority approval</a:t>
            </a:r>
            <a:r>
              <a:rPr lang="en-US" sz="1600" dirty="0"/>
              <a:t>. The TG Chair is re-affirmed every 2 years: one session after the WG Chair is elected.</a:t>
            </a:r>
          </a:p>
          <a:p>
            <a:r>
              <a:rPr lang="en-US" sz="1600" dirty="0"/>
              <a:t> </a:t>
            </a:r>
          </a:p>
          <a:p>
            <a:r>
              <a:rPr lang="en-US" sz="1600" b="0" dirty="0"/>
              <a:t>Task Group Secretary</a:t>
            </a:r>
            <a:endParaRPr lang="en-US" sz="1600" dirty="0"/>
          </a:p>
          <a:p>
            <a:pPr marL="0" indent="0"/>
            <a:r>
              <a:rPr lang="en-US" sz="1600" dirty="0"/>
              <a:t>The TG Secretary shall be appointed by the TG Chair and confirmed by a TG motion that is approved with a minimum 50% majority. The TG Secretary is re-affirmed every 2 years; one session after the WG Chair is elected.</a:t>
            </a:r>
          </a:p>
          <a:p>
            <a:r>
              <a:rPr lang="en-US" sz="1600" dirty="0"/>
              <a:t> </a:t>
            </a:r>
          </a:p>
          <a:p>
            <a:r>
              <a:rPr lang="en-US" sz="1600" b="0" dirty="0"/>
              <a:t>Task Group Technical Editor</a:t>
            </a:r>
            <a:endParaRPr lang="en-US" sz="1600" dirty="0"/>
          </a:p>
          <a:p>
            <a:pPr marL="0" indent="0"/>
            <a:r>
              <a:rPr lang="en-US" sz="1600" dirty="0"/>
              <a:t>The TG Technical Editor shall be appointed by the TG Chair and confirmed by a TG majority approval. (no requirement to re-affirm the editor)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062660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Motion</a:t>
            </a:r>
          </a:p>
          <a:p>
            <a:r>
              <a:rPr lang="en-US" b="0" dirty="0" smtClean="0"/>
              <a:t>We affirm Roy Want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365262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7772400" cy="582613"/>
          </a:xfrm>
        </p:spPr>
        <p:txBody>
          <a:bodyPr/>
          <a:lstStyle/>
          <a:p>
            <a:r>
              <a:rPr lang="en-US" altLang="en-US" smtClean="0"/>
              <a:t>Notable Milestones</a:t>
            </a:r>
          </a:p>
        </p:txBody>
      </p:sp>
      <p:sp>
        <p:nvSpPr>
          <p:cNvPr id="9219" name="Content Placeholder 2"/>
          <p:cNvSpPr>
            <a:spLocks noGrp="1"/>
          </p:cNvSpPr>
          <p:nvPr>
            <p:ph idx="1"/>
          </p:nvPr>
        </p:nvSpPr>
        <p:spPr>
          <a:xfrm>
            <a:off x="685800" y="1268413"/>
            <a:ext cx="7772400" cy="4827587"/>
          </a:xfrm>
        </p:spPr>
        <p:txBody>
          <a:bodyPr/>
          <a:lstStyle/>
          <a:p>
            <a:pPr>
              <a:buFont typeface="Arial" panose="020B0604020202020204" pitchFamily="34" charset="0"/>
              <a:buChar char="•"/>
            </a:pPr>
            <a:r>
              <a:rPr lang="en-US" altLang="en-US" sz="2000" dirty="0" smtClean="0"/>
              <a:t>D1.0 – project to Nov. 2018:</a:t>
            </a:r>
          </a:p>
          <a:p>
            <a:pPr lvl="1">
              <a:buFont typeface="Arial" panose="020B0604020202020204" pitchFamily="34" charset="0"/>
              <a:buChar char="•"/>
            </a:pPr>
            <a:r>
              <a:rPr lang="en-US" altLang="en-US" sz="1800" dirty="0" smtClean="0"/>
              <a:t>Is feature complete.</a:t>
            </a:r>
          </a:p>
          <a:p>
            <a:pPr lvl="1">
              <a:buFont typeface="Arial" panose="020B0604020202020204" pitchFamily="34" charset="0"/>
              <a:buChar char="•"/>
            </a:pPr>
            <a:r>
              <a:rPr lang="en-US" altLang="en-US" sz="1800" dirty="0" smtClean="0"/>
              <a:t>Initiate ex. IEEE 802.11 MRD </a:t>
            </a:r>
            <a:r>
              <a:rPr lang="en-US" altLang="en-US" sz="1800" dirty="0" smtClean="0"/>
              <a:t>development when time comes (pass initial WG </a:t>
            </a:r>
            <a:r>
              <a:rPr lang="en-US" altLang="en-US" sz="1800" dirty="0" smtClean="0"/>
              <a:t>ballot). </a:t>
            </a:r>
            <a:endParaRPr lang="en-US" altLang="en-US" sz="1800" dirty="0" smtClean="0"/>
          </a:p>
          <a:p>
            <a:pPr lvl="1">
              <a:buFont typeface="Arial" panose="020B0604020202020204" pitchFamily="34" charset="0"/>
              <a:buChar char="•"/>
            </a:pPr>
            <a:endParaRPr lang="en-US" altLang="en-US" sz="1800" dirty="0" smtClean="0"/>
          </a:p>
          <a:p>
            <a:pPr>
              <a:buFont typeface="Arial" panose="020B0604020202020204" pitchFamily="34" charset="0"/>
              <a:buChar char="•"/>
            </a:pPr>
            <a:r>
              <a:rPr lang="en-US" altLang="en-US" sz="2000" dirty="0" smtClean="0"/>
              <a:t>D2.0 – currently projected 6 months after D1.0 (May 2019).</a:t>
            </a:r>
          </a:p>
          <a:p>
            <a:pPr lvl="1">
              <a:buFont typeface="Arial" panose="020B0604020202020204" pitchFamily="34" charset="0"/>
              <a:buChar char="•"/>
            </a:pPr>
            <a:r>
              <a:rPr lang="en-US" altLang="en-US" sz="1800" dirty="0" smtClean="0"/>
              <a:t>Allows </a:t>
            </a:r>
            <a:r>
              <a:rPr lang="en-US" altLang="en-US" sz="1800" dirty="0" smtClean="0"/>
              <a:t>interoperability Test-plan </a:t>
            </a:r>
            <a:r>
              <a:rPr lang="en-US" altLang="en-US" sz="1800" dirty="0" smtClean="0"/>
              <a:t>development.</a:t>
            </a:r>
          </a:p>
          <a:p>
            <a:pPr lvl="1">
              <a:buFont typeface="Arial" panose="020B0604020202020204" pitchFamily="34" charset="0"/>
              <a:buChar char="•"/>
            </a:pPr>
            <a:r>
              <a:rPr lang="en-US" altLang="en-US" sz="1800" dirty="0" smtClean="0"/>
              <a:t>Sufficiently stable to allow product development in support of PF activity.</a:t>
            </a:r>
          </a:p>
          <a:p>
            <a:pPr lvl="1">
              <a:buFont typeface="Arial" panose="020B0604020202020204" pitchFamily="34" charset="0"/>
              <a:buChar char="•"/>
            </a:pPr>
            <a:r>
              <a:rPr lang="en-US" altLang="en-US" sz="1800" dirty="0" err="1" smtClean="0"/>
              <a:t>Testplan</a:t>
            </a:r>
            <a:r>
              <a:rPr lang="en-US" altLang="en-US" sz="1800" dirty="0" smtClean="0"/>
              <a:t> and product development can </a:t>
            </a:r>
            <a:r>
              <a:rPr lang="en-US" altLang="en-US" sz="1800" dirty="0" smtClean="0"/>
              <a:t>feedback </a:t>
            </a:r>
            <a:r>
              <a:rPr lang="en-US" altLang="en-US" sz="1800" dirty="0" smtClean="0"/>
              <a:t>to comment collection process to allow clean up. </a:t>
            </a:r>
          </a:p>
        </p:txBody>
      </p:sp>
      <p:sp>
        <p:nvSpPr>
          <p:cNvPr id="9220"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9221"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4C084A55-C466-4298-BFBB-3B90DBE6BCAD}" type="slidenum">
              <a:rPr lang="en-GB" altLang="en-US" sz="1200" b="0" smtClean="0"/>
              <a:pPr>
                <a:spcBef>
                  <a:spcPct val="0"/>
                </a:spcBef>
                <a:buFontTx/>
                <a:buNone/>
              </a:pPr>
              <a:t>32</a:t>
            </a:fld>
            <a:endParaRPr lang="en-GB" altLang="en-US" sz="1200" b="0" smtClean="0"/>
          </a:p>
        </p:txBody>
      </p:sp>
    </p:spTree>
    <p:extLst>
      <p:ext uri="{BB962C8B-B14F-4D97-AF65-F5344CB8AC3E}">
        <p14:creationId xmlns:p14="http://schemas.microsoft.com/office/powerpoint/2010/main" val="2046056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439738"/>
          </a:xfrm>
        </p:spPr>
        <p:txBody>
          <a:bodyPr/>
          <a:lstStyle/>
          <a:p>
            <a:r>
              <a:rPr lang="en-US" altLang="en-US" smtClean="0"/>
              <a:t>What About P2P Ranging</a:t>
            </a:r>
          </a:p>
        </p:txBody>
      </p:sp>
      <p:sp>
        <p:nvSpPr>
          <p:cNvPr id="15363" name="Content Placeholder 2"/>
          <p:cNvSpPr>
            <a:spLocks noGrp="1"/>
          </p:cNvSpPr>
          <p:nvPr>
            <p:ph idx="1"/>
          </p:nvPr>
        </p:nvSpPr>
        <p:spPr>
          <a:xfrm>
            <a:off x="685800" y="1412875"/>
            <a:ext cx="8062913" cy="4683125"/>
          </a:xfrm>
        </p:spPr>
        <p:txBody>
          <a:bodyPr/>
          <a:lstStyle/>
          <a:p>
            <a:pPr>
              <a:buFont typeface="Arial" panose="020B0604020202020204" pitchFamily="34" charset="0"/>
              <a:buChar char="•"/>
            </a:pPr>
            <a:r>
              <a:rPr lang="en-US" altLang="en-US" dirty="0" smtClean="0"/>
              <a:t>Infrastructure based FTM:</a:t>
            </a:r>
          </a:p>
          <a:p>
            <a:pPr lvl="1">
              <a:buFont typeface="Arial" panose="020B0604020202020204" pitchFamily="34" charset="0"/>
              <a:buChar char="•"/>
            </a:pPr>
            <a:r>
              <a:rPr lang="en-US" altLang="en-US" dirty="0" smtClean="0"/>
              <a:t>Available since 2016 for implementation.</a:t>
            </a:r>
          </a:p>
          <a:p>
            <a:pPr lvl="1">
              <a:buFont typeface="Arial" panose="020B0604020202020204" pitchFamily="34" charset="0"/>
              <a:buChar char="•"/>
            </a:pPr>
            <a:r>
              <a:rPr lang="en-US" altLang="en-US" dirty="0" smtClean="0"/>
              <a:t>No major release to trigger infrastructure refresh (11ac ahead of that 11ax expected publication is roughly 2022</a:t>
            </a:r>
            <a:r>
              <a:rPr lang="en-US" altLang="en-US" dirty="0"/>
              <a:t> </a:t>
            </a:r>
            <a:r>
              <a:rPr lang="en-US" altLang="en-US" dirty="0" smtClean="0"/>
              <a:t>timeframe).</a:t>
            </a:r>
          </a:p>
          <a:p>
            <a:pPr lvl="1">
              <a:buFont typeface="Arial" panose="020B0604020202020204" pitchFamily="34" charset="0"/>
              <a:buChar char="•"/>
            </a:pPr>
            <a:r>
              <a:rPr lang="en-US" altLang="en-US" dirty="0" smtClean="0"/>
              <a:t>11az make extensive use of 11ax feature set.</a:t>
            </a:r>
          </a:p>
          <a:p>
            <a:pPr>
              <a:buFont typeface="Arial" panose="020B0604020202020204" pitchFamily="34" charset="0"/>
              <a:buChar char="•"/>
            </a:pPr>
            <a:r>
              <a:rPr lang="en-US" altLang="en-US" dirty="0" smtClean="0"/>
              <a:t>FTM is also largely used for P2P such as Wi-Fi Aware:</a:t>
            </a:r>
          </a:p>
          <a:p>
            <a:pPr marL="800100" lvl="1" indent="-342900">
              <a:buFont typeface="Arial" panose="020B0604020202020204" pitchFamily="34" charset="0"/>
              <a:buChar char="•"/>
            </a:pPr>
            <a:r>
              <a:rPr lang="en-US" altLang="en-US" dirty="0" smtClean="0"/>
              <a:t>11az  P2P offers better user experience through accuracy and power as well as new usages through secured ranging.</a:t>
            </a:r>
          </a:p>
          <a:p>
            <a:pPr marL="800100" lvl="1" indent="-342900">
              <a:buFont typeface="Arial" panose="020B0604020202020204" pitchFamily="34" charset="0"/>
              <a:buChar char="•"/>
            </a:pPr>
            <a:r>
              <a:rPr lang="en-US" altLang="en-US" dirty="0" smtClean="0"/>
              <a:t>Assuming 2022 timeframe 11az availability for next gen. P2P usages gives a 4-5 years interval from previous FTM std. release,  however further delay may not be advisable.</a:t>
            </a:r>
          </a:p>
          <a:p>
            <a:pPr marL="800100" lvl="1" indent="-342900">
              <a:buFont typeface="Arial" panose="020B0604020202020204" pitchFamily="34" charset="0"/>
              <a:buChar char="•"/>
            </a:pPr>
            <a:endParaRPr lang="en-US" altLang="en-US" dirty="0" smtClean="0"/>
          </a:p>
          <a:p>
            <a:pPr marL="800100" lvl="1" indent="-342900">
              <a:buFont typeface="Arial" panose="020B0604020202020204" pitchFamily="34" charset="0"/>
              <a:buChar char="•"/>
            </a:pPr>
            <a:endParaRPr lang="en-US" altLang="en-US" dirty="0" smtClean="0"/>
          </a:p>
          <a:p>
            <a:pPr marL="800100" lvl="1" indent="-342900">
              <a:buFont typeface="Arial" panose="020B0604020202020204" pitchFamily="34" charset="0"/>
              <a:buChar char="•"/>
            </a:pPr>
            <a:endParaRPr lang="en-US" altLang="en-US" dirty="0" smtClean="0"/>
          </a:p>
        </p:txBody>
      </p:sp>
      <p:sp>
        <p:nvSpPr>
          <p:cNvPr id="15364"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5365"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7AB8BA00-DF78-4AED-8E09-1DCC2A97629C}" type="slidenum">
              <a:rPr lang="en-GB" altLang="en-US" sz="1200" b="0" smtClean="0"/>
              <a:pPr>
                <a:spcBef>
                  <a:spcPct val="0"/>
                </a:spcBef>
                <a:buFontTx/>
                <a:buNone/>
              </a:pPr>
              <a:t>33</a:t>
            </a:fld>
            <a:endParaRPr lang="en-GB" altLang="en-US" sz="1200" b="0" smtClean="0"/>
          </a:p>
        </p:txBody>
      </p:sp>
      <p:sp>
        <p:nvSpPr>
          <p:cNvPr id="15366" name="Rounded Rectangle 6"/>
          <p:cNvSpPr>
            <a:spLocks noChangeArrowheads="1"/>
          </p:cNvSpPr>
          <p:nvPr/>
        </p:nvSpPr>
        <p:spPr bwMode="auto">
          <a:xfrm>
            <a:off x="1042988" y="5373688"/>
            <a:ext cx="7058025" cy="722312"/>
          </a:xfrm>
          <a:prstGeom prst="roundRect">
            <a:avLst>
              <a:gd name="adj" fmla="val 16667"/>
            </a:avLst>
          </a:prstGeom>
          <a:solidFill>
            <a:schemeClr val="accent1"/>
          </a:solidFill>
          <a:ln w="12700" algn="ctr">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b="0"/>
              <a:t>Upcoming 11az D1.0 and D2.0 Milestones are Crucial To Meet Both P2P and Infrastructure Targets</a:t>
            </a:r>
          </a:p>
        </p:txBody>
      </p:sp>
    </p:spTree>
    <p:extLst>
      <p:ext uri="{BB962C8B-B14F-4D97-AF65-F5344CB8AC3E}">
        <p14:creationId xmlns:p14="http://schemas.microsoft.com/office/powerpoint/2010/main" val="33981635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7772400" cy="582613"/>
          </a:xfrm>
        </p:spPr>
        <p:txBody>
          <a:bodyPr/>
          <a:lstStyle/>
          <a:p>
            <a:r>
              <a:rPr lang="en-US" altLang="en-US" smtClean="0"/>
              <a:t>Risks On The Way To D1.0</a:t>
            </a:r>
          </a:p>
        </p:txBody>
      </p:sp>
      <p:sp>
        <p:nvSpPr>
          <p:cNvPr id="17411" name="Content Placeholder 2"/>
          <p:cNvSpPr>
            <a:spLocks noGrp="1"/>
          </p:cNvSpPr>
          <p:nvPr>
            <p:ph idx="1"/>
          </p:nvPr>
        </p:nvSpPr>
        <p:spPr>
          <a:xfrm>
            <a:off x="179388" y="1268413"/>
            <a:ext cx="8785225" cy="4827587"/>
          </a:xfrm>
        </p:spPr>
        <p:txBody>
          <a:bodyPr/>
          <a:lstStyle/>
          <a:p>
            <a:pPr>
              <a:buFont typeface="Arial" panose="020B0604020202020204" pitchFamily="34" charset="0"/>
              <a:buChar char="•"/>
            </a:pPr>
            <a:r>
              <a:rPr lang="en-US" altLang="en-US" dirty="0" smtClean="0"/>
              <a:t>D1.0 is of quality worthy of going to Initial WG ballot.</a:t>
            </a:r>
          </a:p>
          <a:p>
            <a:pPr>
              <a:buFont typeface="Arial" panose="020B0604020202020204" pitchFamily="34" charset="0"/>
              <a:buChar char="•"/>
            </a:pPr>
            <a:r>
              <a:rPr lang="en-US" altLang="en-US" dirty="0" smtClean="0"/>
              <a:t>Risks of D1.0 not meeting the quality requirements:</a:t>
            </a:r>
          </a:p>
          <a:p>
            <a:pPr marL="800100" lvl="1" indent="-342900">
              <a:buFont typeface="Arial" panose="020B0604020202020204" pitchFamily="34" charset="0"/>
              <a:buChar char="•"/>
            </a:pPr>
            <a:r>
              <a:rPr lang="en-US" altLang="en-US" dirty="0" smtClean="0"/>
              <a:t>Not passaging the initial WG ballot:</a:t>
            </a:r>
          </a:p>
          <a:p>
            <a:pPr marL="1200150" lvl="2" indent="-285750">
              <a:buFont typeface="Arial" panose="020B0604020202020204" pitchFamily="34" charset="0"/>
              <a:buChar char="•"/>
            </a:pPr>
            <a:r>
              <a:rPr lang="en-US" altLang="en-US" dirty="0" smtClean="0"/>
              <a:t>A new WG ballot may only be initiated once comments are addressed. </a:t>
            </a:r>
          </a:p>
          <a:p>
            <a:pPr marL="1200150" lvl="2" indent="-285750">
              <a:buFont typeface="Arial" panose="020B0604020202020204" pitchFamily="34" charset="0"/>
              <a:buChar char="•"/>
            </a:pPr>
            <a:r>
              <a:rPr lang="en-US" altLang="en-US" dirty="0" smtClean="0"/>
              <a:t>Delay the initial WG approval, hence the possibility to </a:t>
            </a:r>
            <a:r>
              <a:rPr lang="en-US" altLang="en-US" dirty="0" smtClean="0"/>
              <a:t>present externally e.g. </a:t>
            </a:r>
            <a:r>
              <a:rPr lang="en-US" altLang="en-US" dirty="0" smtClean="0"/>
              <a:t>to WFA and initiate </a:t>
            </a:r>
            <a:r>
              <a:rPr lang="en-US" altLang="en-US" dirty="0" smtClean="0"/>
              <a:t>WFA MRD </a:t>
            </a:r>
            <a:r>
              <a:rPr lang="en-US" altLang="en-US" dirty="0" smtClean="0"/>
              <a:t>development. </a:t>
            </a:r>
          </a:p>
          <a:p>
            <a:pPr marL="800100" lvl="1" indent="-342900">
              <a:buFont typeface="Arial" panose="020B0604020202020204" pitchFamily="34" charset="0"/>
              <a:buChar char="•"/>
            </a:pPr>
            <a:r>
              <a:rPr lang="en-US" altLang="en-US" dirty="0" smtClean="0"/>
              <a:t>Receiving a large amount of comments due to insufficient quality :</a:t>
            </a:r>
          </a:p>
          <a:p>
            <a:pPr marL="1200150" lvl="2" indent="-285750">
              <a:buFont typeface="Arial" panose="020B0604020202020204" pitchFamily="34" charset="0"/>
              <a:buChar char="•"/>
            </a:pPr>
            <a:r>
              <a:rPr lang="en-US" altLang="en-US" dirty="0" smtClean="0"/>
              <a:t>Each received comment require a formal process to be followed: assignment, submission review and resolution.</a:t>
            </a:r>
          </a:p>
          <a:p>
            <a:pPr marL="1200150" lvl="2" indent="-285750">
              <a:buFont typeface="Arial" panose="020B0604020202020204" pitchFamily="34" charset="0"/>
              <a:buChar char="•"/>
            </a:pPr>
            <a:r>
              <a:rPr lang="en-US" altLang="en-US" dirty="0" smtClean="0"/>
              <a:t>Will potentially slow down the next stages (either next ballot, or initial ballot). </a:t>
            </a:r>
          </a:p>
          <a:p>
            <a:pPr marL="1200150" lvl="2" indent="-285750">
              <a:buFont typeface="Arial" panose="020B0604020202020204" pitchFamily="34" charset="0"/>
              <a:buChar char="•"/>
            </a:pPr>
            <a:r>
              <a:rPr lang="en-US" altLang="en-US" dirty="0" smtClean="0"/>
              <a:t>What is a large amount of comments – it dependents on the number of active group members (e.g. </a:t>
            </a:r>
            <a:r>
              <a:rPr lang="en-US" altLang="en-US" dirty="0" err="1" smtClean="0"/>
              <a:t>TGax</a:t>
            </a:r>
            <a:r>
              <a:rPr lang="en-US" altLang="en-US" dirty="0" smtClean="0"/>
              <a:t> vs. </a:t>
            </a:r>
            <a:r>
              <a:rPr lang="en-US" altLang="en-US" dirty="0" err="1" smtClean="0"/>
              <a:t>TGak</a:t>
            </a:r>
            <a:r>
              <a:rPr lang="en-US" altLang="en-US" dirty="0" smtClean="0"/>
              <a:t>).</a:t>
            </a:r>
          </a:p>
        </p:txBody>
      </p:sp>
      <p:sp>
        <p:nvSpPr>
          <p:cNvPr id="1741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741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8056AF5E-C64C-4C1E-BA4C-3A83EB8D5531}" type="slidenum">
              <a:rPr lang="en-GB" altLang="en-US" sz="1200" b="0" smtClean="0"/>
              <a:pPr>
                <a:spcBef>
                  <a:spcPct val="0"/>
                </a:spcBef>
                <a:buFontTx/>
                <a:buNone/>
              </a:pPr>
              <a:t>34</a:t>
            </a:fld>
            <a:endParaRPr lang="en-GB" altLang="en-US" sz="1200" b="0" smtClean="0"/>
          </a:p>
        </p:txBody>
      </p:sp>
      <p:sp>
        <p:nvSpPr>
          <p:cNvPr id="17414" name="Rounded Rectangle 5"/>
          <p:cNvSpPr>
            <a:spLocks noChangeArrowheads="1"/>
          </p:cNvSpPr>
          <p:nvPr/>
        </p:nvSpPr>
        <p:spPr bwMode="auto">
          <a:xfrm>
            <a:off x="1042988" y="5732463"/>
            <a:ext cx="7058025" cy="552450"/>
          </a:xfrm>
          <a:prstGeom prst="roundRect">
            <a:avLst>
              <a:gd name="adj" fmla="val 16667"/>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b="0"/>
              <a:t>D1.0 quality is a key to meeting program timelines</a:t>
            </a:r>
          </a:p>
        </p:txBody>
      </p:sp>
    </p:spTree>
    <p:extLst>
      <p:ext uri="{BB962C8B-B14F-4D97-AF65-F5344CB8AC3E}">
        <p14:creationId xmlns:p14="http://schemas.microsoft.com/office/powerpoint/2010/main" val="622338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511175"/>
          </a:xfrm>
        </p:spPr>
        <p:txBody>
          <a:bodyPr/>
          <a:lstStyle/>
          <a:p>
            <a:r>
              <a:rPr lang="en-US" altLang="en-US" smtClean="0"/>
              <a:t>All Is Not Lost</a:t>
            </a:r>
          </a:p>
        </p:txBody>
      </p:sp>
      <p:sp>
        <p:nvSpPr>
          <p:cNvPr id="19459" name="Content Placeholder 2"/>
          <p:cNvSpPr>
            <a:spLocks noGrp="1"/>
          </p:cNvSpPr>
          <p:nvPr>
            <p:ph idx="1"/>
          </p:nvPr>
        </p:nvSpPr>
        <p:spPr>
          <a:xfrm>
            <a:off x="685800" y="1557338"/>
            <a:ext cx="8062913" cy="4538662"/>
          </a:xfrm>
        </p:spPr>
        <p:txBody>
          <a:bodyPr/>
          <a:lstStyle/>
          <a:p>
            <a:pPr marL="457200" indent="-457200">
              <a:buFont typeface="Arial" panose="020B0604020202020204" pitchFamily="34" charset="0"/>
              <a:buChar char="•"/>
            </a:pPr>
            <a:r>
              <a:rPr lang="en-US" altLang="en-US" sz="2800" b="0" dirty="0" smtClean="0"/>
              <a:t>Known methods to reduce the risk going into D1.0:</a:t>
            </a:r>
          </a:p>
          <a:p>
            <a:pPr marL="800100" lvl="1" indent="-342900">
              <a:buFont typeface="Arial" panose="020B0604020202020204" pitchFamily="34" charset="0"/>
              <a:buChar char="•"/>
            </a:pPr>
            <a:r>
              <a:rPr lang="en-US" altLang="en-US" sz="2400" dirty="0" smtClean="0"/>
              <a:t>Verify D1.0 meet basic requirements by:</a:t>
            </a:r>
          </a:p>
          <a:p>
            <a:pPr marL="1257300" lvl="2" indent="-342900">
              <a:buFont typeface="Arial" panose="020B0604020202020204" pitchFamily="34" charset="0"/>
              <a:buChar char="•"/>
            </a:pPr>
            <a:r>
              <a:rPr lang="en-US" altLang="en-US" sz="2000" dirty="0" smtClean="0"/>
              <a:t>Making sure submissions meet the style guide, some examples might be:</a:t>
            </a:r>
          </a:p>
          <a:p>
            <a:pPr marL="1657350" lvl="3" indent="-285750">
              <a:buFont typeface="Arial" panose="020B0604020202020204" pitchFamily="34" charset="0"/>
              <a:buChar char="•"/>
            </a:pPr>
            <a:r>
              <a:rPr lang="en-US" altLang="en-US" sz="1800" dirty="0" smtClean="0"/>
              <a:t>Avoid putting normative behavioral text in section 9 (frame formats) preventing the tedious work of reformulating the spec. moving large normative text to the applicable sections and overall spec readability.</a:t>
            </a:r>
          </a:p>
          <a:p>
            <a:pPr marL="1657350" lvl="3" indent="-285750">
              <a:buFont typeface="Arial" panose="020B0604020202020204" pitchFamily="34" charset="0"/>
              <a:buChar char="•"/>
            </a:pPr>
            <a:r>
              <a:rPr lang="en-US" altLang="en-US" sz="1800" dirty="0" smtClean="0"/>
              <a:t>Figures are in Visio format and meet style requirements.</a:t>
            </a:r>
          </a:p>
          <a:p>
            <a:pPr marL="1257300" lvl="2" indent="-342900">
              <a:buFont typeface="Arial" panose="020B0604020202020204" pitchFamily="34" charset="0"/>
              <a:buChar char="•"/>
            </a:pPr>
            <a:r>
              <a:rPr lang="en-US" altLang="en-US" sz="2000" dirty="0" smtClean="0"/>
              <a:t>Make sure all required sections exists and are properly developed, e.g. PICS and </a:t>
            </a:r>
            <a:r>
              <a:rPr lang="en-US" altLang="en-US" sz="2000" dirty="0" smtClean="0"/>
              <a:t>MIBs, Annex G…</a:t>
            </a:r>
            <a:endParaRPr lang="en-US" altLang="en-US" sz="2000" dirty="0" smtClean="0"/>
          </a:p>
          <a:p>
            <a:pPr marL="1257300" lvl="2" indent="-342900">
              <a:buFont typeface="Arial" panose="020B0604020202020204" pitchFamily="34" charset="0"/>
              <a:buChar char="•"/>
            </a:pPr>
            <a:r>
              <a:rPr lang="en-US" altLang="en-US" sz="2000" dirty="0" smtClean="0"/>
              <a:t>Make sure drafts are available for reference and review by committee  members.</a:t>
            </a:r>
          </a:p>
        </p:txBody>
      </p:sp>
      <p:sp>
        <p:nvSpPr>
          <p:cNvPr id="19460"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9461"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1C56A82B-F0D5-4649-9C2E-99F388C08634}" type="slidenum">
              <a:rPr lang="en-GB" altLang="en-US" sz="1200" b="0" smtClean="0"/>
              <a:pPr>
                <a:spcBef>
                  <a:spcPct val="0"/>
                </a:spcBef>
                <a:buFontTx/>
                <a:buNone/>
              </a:pPr>
              <a:t>35</a:t>
            </a:fld>
            <a:endParaRPr lang="en-GB" altLang="en-US" sz="1200" b="0" smtClean="0"/>
          </a:p>
        </p:txBody>
      </p:sp>
    </p:spTree>
    <p:extLst>
      <p:ext uri="{BB962C8B-B14F-4D97-AF65-F5344CB8AC3E}">
        <p14:creationId xmlns:p14="http://schemas.microsoft.com/office/powerpoint/2010/main" val="32638862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11175"/>
          </a:xfrm>
        </p:spPr>
        <p:txBody>
          <a:bodyPr/>
          <a:lstStyle/>
          <a:p>
            <a:r>
              <a:rPr lang="en-US" altLang="en-US" smtClean="0"/>
              <a:t>All Is Not Lost (con.)</a:t>
            </a:r>
          </a:p>
        </p:txBody>
      </p:sp>
      <p:sp>
        <p:nvSpPr>
          <p:cNvPr id="3" name="Content Placeholder 2"/>
          <p:cNvSpPr>
            <a:spLocks noGrp="1"/>
          </p:cNvSpPr>
          <p:nvPr>
            <p:ph idx="1"/>
          </p:nvPr>
        </p:nvSpPr>
        <p:spPr>
          <a:xfrm>
            <a:off x="685800" y="1557338"/>
            <a:ext cx="8134350" cy="4538662"/>
          </a:xfrm>
        </p:spPr>
        <p:txBody>
          <a:bodyPr/>
          <a:lstStyle/>
          <a:p>
            <a:pPr marL="457200" indent="-457200">
              <a:buFont typeface="Arial" panose="020B0604020202020204" pitchFamily="34" charset="0"/>
              <a:buChar char="•"/>
              <a:defRPr/>
            </a:pPr>
            <a:r>
              <a:rPr lang="en-US" sz="2800" b="0" dirty="0" smtClean="0"/>
              <a:t>Known methods to reduce the risk going into D1.0:</a:t>
            </a:r>
          </a:p>
          <a:p>
            <a:pPr marL="800100" lvl="1" indent="-342900">
              <a:buFont typeface="Arial" panose="020B0604020202020204" pitchFamily="34" charset="0"/>
              <a:buChar char="•"/>
              <a:defRPr/>
            </a:pPr>
            <a:r>
              <a:rPr lang="en-US" sz="2400" dirty="0" smtClean="0"/>
              <a:t>Do an internal (informal) comment collection and resolution:</a:t>
            </a:r>
          </a:p>
          <a:p>
            <a:pPr marL="1257300" lvl="2" indent="-342900">
              <a:buFont typeface="Arial" panose="020B0604020202020204" pitchFamily="34" charset="0"/>
              <a:buChar char="•"/>
              <a:defRPr/>
            </a:pPr>
            <a:r>
              <a:rPr lang="en-US" sz="2200" dirty="0" smtClean="0"/>
              <a:t>Process followed by 11ax, 11ay, 11ba…</a:t>
            </a:r>
          </a:p>
          <a:p>
            <a:pPr marL="1257300" lvl="2" indent="-342900">
              <a:buFont typeface="Arial" panose="020B0604020202020204" pitchFamily="34" charset="0"/>
              <a:buChar char="•"/>
              <a:defRPr/>
            </a:pPr>
            <a:r>
              <a:rPr lang="en-US" sz="2200" dirty="0" smtClean="0"/>
              <a:t>Avoid slow(</a:t>
            </a:r>
            <a:r>
              <a:rPr lang="en-US" sz="2200" dirty="0" err="1" smtClean="0"/>
              <a:t>ish</a:t>
            </a:r>
            <a:r>
              <a:rPr lang="en-US" sz="2200" dirty="0" smtClean="0"/>
              <a:t>) and highly procedural formal comment resolution process for most basic comments.</a:t>
            </a:r>
          </a:p>
          <a:p>
            <a:pPr marL="1257300" lvl="2" indent="-342900">
              <a:buFont typeface="Arial" panose="020B0604020202020204" pitchFamily="34" charset="0"/>
              <a:buChar char="•"/>
              <a:defRPr/>
            </a:pPr>
            <a:r>
              <a:rPr lang="en-US" sz="2200" dirty="0" smtClean="0"/>
              <a:t>Allow early identification of bugs and/or missing functionality – avoid overhead associated with reopening/revisiting of dysfunctional or incomplete mechanisms.</a:t>
            </a:r>
          </a:p>
          <a:p>
            <a:pPr marL="1200150" lvl="2" indent="-342900">
              <a:buFont typeface="Arial" panose="020B0604020202020204" pitchFamily="34" charset="0"/>
              <a:buChar char="•"/>
              <a:defRPr/>
            </a:pPr>
            <a:endParaRPr lang="en-US" sz="2000" dirty="0" smtClean="0"/>
          </a:p>
        </p:txBody>
      </p:sp>
      <p:sp>
        <p:nvSpPr>
          <p:cNvPr id="20484"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0485"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01A89B4F-B799-45AF-BCE0-80FD19B09C20}" type="slidenum">
              <a:rPr lang="en-GB" altLang="en-US" sz="1200" b="0" smtClean="0"/>
              <a:pPr>
                <a:spcBef>
                  <a:spcPct val="0"/>
                </a:spcBef>
                <a:buFontTx/>
                <a:buNone/>
              </a:pPr>
              <a:t>36</a:t>
            </a:fld>
            <a:endParaRPr lang="en-GB" altLang="en-US" sz="1200" b="0" smtClean="0"/>
          </a:p>
        </p:txBody>
      </p:sp>
    </p:spTree>
    <p:extLst>
      <p:ext uri="{BB962C8B-B14F-4D97-AF65-F5344CB8AC3E}">
        <p14:creationId xmlns:p14="http://schemas.microsoft.com/office/powerpoint/2010/main" val="35146971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smtClean="0"/>
              <a:t>Proposed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Perform internal comment collection coming out of July 2018 meeting.</a:t>
            </a:r>
          </a:p>
          <a:p>
            <a:pPr>
              <a:buFont typeface="Arial" panose="020B0604020202020204" pitchFamily="34" charset="0"/>
              <a:buChar char="•"/>
            </a:pPr>
            <a:r>
              <a:rPr lang="en-US" altLang="en-US" sz="2200" b="0" dirty="0" smtClean="0"/>
              <a:t>Perform internal comment collection resolution 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a:p>
            <a:pPr>
              <a:buFont typeface="Arial" panose="020B0604020202020204" pitchFamily="34" charset="0"/>
              <a:buChar char="•"/>
            </a:pPr>
            <a:r>
              <a:rPr lang="en-US" altLang="en-US" sz="2200" b="0" dirty="0" smtClean="0"/>
              <a:t>Consequence is SFD freeze going into the July meeting. </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37</a:t>
            </a:fld>
            <a:endParaRPr lang="en-GB" altLang="en-US" sz="1200" b="0" smtClean="0"/>
          </a:p>
        </p:txBody>
      </p:sp>
    </p:spTree>
    <p:extLst>
      <p:ext uri="{BB962C8B-B14F-4D97-AF65-F5344CB8AC3E}">
        <p14:creationId xmlns:p14="http://schemas.microsoft.com/office/powerpoint/2010/main" val="17506771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36 of submission 11-18/0596r01.</a:t>
            </a:r>
          </a:p>
          <a:p>
            <a:endParaRPr lang="en-US" dirty="0" smtClean="0"/>
          </a:p>
          <a:p>
            <a:r>
              <a:rPr lang="en-US" dirty="0" smtClean="0"/>
              <a:t>Moved:</a:t>
            </a:r>
          </a:p>
          <a:p>
            <a:r>
              <a:rPr lang="en-US" dirty="0" smtClean="0"/>
              <a:t>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674211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878370187"/>
              </p:ext>
            </p:extLst>
          </p:nvPr>
        </p:nvGraphicFramePr>
        <p:xfrm>
          <a:off x="251519" y="1556792"/>
          <a:ext cx="8640960" cy="4338048"/>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11-18-729</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smtClean="0">
                          <a:solidFill>
                            <a:schemeClr val="dk1"/>
                          </a:solidFill>
                          <a:effectLst/>
                          <a:latin typeface="+mn-lt"/>
                          <a:ea typeface="+mn-ea"/>
                          <a:cs typeface="+mn-cs"/>
                        </a:rPr>
                        <a:t>Range Measurement Protocol </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As needed.</a:t>
                      </a:r>
                      <a:endParaRPr lang="en-US" dirty="0"/>
                    </a:p>
                  </a:txBody>
                  <a:tcPr marT="45712" marB="45712"/>
                </a:tc>
              </a:tr>
              <a:tr h="289552">
                <a:tc>
                  <a:txBody>
                    <a:bodyPr/>
                    <a:lstStyle/>
                    <a:p>
                      <a:r>
                        <a:rPr lang="en-US" sz="1600" dirty="0" smtClean="0"/>
                        <a:t>11-18-818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strike="noStrike" dirty="0" smtClean="0"/>
                        <a:t>30min</a:t>
                      </a:r>
                      <a:endParaRPr lang="en-US" sz="1600" strike="noStrike" dirty="0"/>
                    </a:p>
                  </a:txBody>
                  <a:tcPr marT="45712" marB="45712"/>
                </a:tc>
              </a:tr>
              <a:tr h="289552">
                <a:tc>
                  <a:txBody>
                    <a:bodyPr/>
                    <a:lstStyle/>
                    <a:p>
                      <a:r>
                        <a:rPr lang="en-US" sz="1600" dirty="0" smtClean="0"/>
                        <a:t>11-18-925</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802.11az PHY Spec Text for Under 7GHz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35min</a:t>
                      </a:r>
                      <a:endParaRPr lang="en-US"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a:t>
                      </a:r>
                      <a:r>
                        <a:rPr lang="en-US" sz="1600" kern="1200" dirty="0" smtClean="0">
                          <a:solidFill>
                            <a:schemeClr val="dk1"/>
                          </a:solidFill>
                          <a:effectLst/>
                          <a:latin typeface="+mn-lt"/>
                          <a:ea typeface="+mn-ea"/>
                          <a:cs typeface="+mn-cs"/>
                        </a:rPr>
                        <a:t>18-787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802.11az Negotiation Protocol Update </a:t>
                      </a:r>
                      <a:r>
                        <a:rPr lang="en-US" sz="1600" strike="noStrike" kern="1200" dirty="0" smtClean="0">
                          <a:solidFill>
                            <a:schemeClr val="dk1"/>
                          </a:solidFill>
                          <a:latin typeface="+mn-lt"/>
                          <a:ea typeface="+mn-ea"/>
                          <a:cs typeface="+mn-cs"/>
                        </a:rPr>
                        <a:t>overview</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 (amendment text)</a:t>
                      </a:r>
                    </a:p>
                  </a:txBody>
                  <a:tcPr marT="45712" marB="45712"/>
                </a:tc>
                <a:tc>
                  <a:txBody>
                    <a:bodyPr/>
                    <a:lstStyle/>
                    <a:p>
                      <a:r>
                        <a:rPr lang="en-US" sz="1600" dirty="0" smtClean="0"/>
                        <a:t>35min combined</a:t>
                      </a:r>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11-18-788</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802.11az Negotiation Protocol Update</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35 combined</a:t>
                      </a:r>
                      <a:endParaRPr lang="en-US" sz="1600" dirty="0" smtClean="0"/>
                    </a:p>
                  </a:txBody>
                  <a:tcPr marT="45712" marB="45712"/>
                </a:tc>
              </a:tr>
              <a:tr h="289552">
                <a:tc>
                  <a:txBody>
                    <a:bodyPr/>
                    <a:lstStyle/>
                    <a:p>
                      <a:r>
                        <a:rPr lang="en-US" sz="1600" dirty="0" smtClean="0"/>
                        <a:t>11-18-882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Negotiation for </a:t>
                      </a:r>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ranging for passive location support</a:t>
                      </a:r>
                      <a:endParaRPr lang="en-US" sz="1600" dirty="0"/>
                    </a:p>
                  </a:txBody>
                  <a:tcPr marT="45712" marB="45712"/>
                </a:tc>
                <a:tc>
                  <a:txBody>
                    <a:bodyPr/>
                    <a:lstStyle/>
                    <a:p>
                      <a:r>
                        <a:rPr lang="en-US" sz="1600" dirty="0" smtClean="0"/>
                        <a:t>SFD</a:t>
                      </a:r>
                      <a:r>
                        <a:rPr lang="en-US" sz="1600" baseline="0" dirty="0" smtClean="0"/>
                        <a:t> text</a:t>
                      </a:r>
                      <a:endParaRPr lang="en-US" sz="1600" dirty="0"/>
                    </a:p>
                  </a:txBody>
                  <a:tcPr marT="45712" marB="45712"/>
                </a:tc>
                <a:tc>
                  <a:txBody>
                    <a:bodyPr/>
                    <a:lstStyle/>
                    <a:p>
                      <a:r>
                        <a:rPr lang="en-US" sz="1600" dirty="0" smtClean="0"/>
                        <a:t>30min as time permits</a:t>
                      </a:r>
                      <a:endParaRPr lang="en-US" sz="1600" dirty="0"/>
                    </a:p>
                  </a:txBody>
                  <a:tcPr marT="45712" marB="45712"/>
                </a:tc>
              </a:tr>
              <a:tr h="16763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49510257"/>
              </p:ext>
            </p:extLst>
          </p:nvPr>
        </p:nvGraphicFramePr>
        <p:xfrm>
          <a:off x="251519" y="1556792"/>
          <a:ext cx="8640960" cy="2570256"/>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11-18-0855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Dibakar</a:t>
                      </a:r>
                      <a:r>
                        <a:rPr lang="en-US" sz="1600" strike="noStrike" kern="1200" baseline="0" dirty="0" smtClean="0">
                          <a:solidFill>
                            <a:schemeClr val="dk1"/>
                          </a:solidFill>
                          <a:latin typeface="+mn-lt"/>
                          <a:ea typeface="+mn-ea"/>
                          <a:cs typeface="+mn-cs"/>
                        </a:rPr>
                        <a:t> Das</a:t>
                      </a:r>
                      <a:endParaRPr lang="en-US" sz="1600" strike="noStrike"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Advertisement</a:t>
                      </a:r>
                      <a:endParaRPr lang="en-US" sz="1600" dirty="0"/>
                    </a:p>
                  </a:txBody>
                  <a:tcPr marT="45712" marB="45712"/>
                </a:tc>
                <a:tc>
                  <a:txBody>
                    <a:bodyPr/>
                    <a:lstStyle/>
                    <a:p>
                      <a:r>
                        <a:rPr lang="en-US" sz="1600" dirty="0" smtClean="0"/>
                        <a:t>SFD text</a:t>
                      </a:r>
                      <a:endParaRPr lang="en-US" sz="1600" dirty="0"/>
                    </a:p>
                  </a:txBody>
                  <a:tcPr marT="45712" marB="45712"/>
                </a:tc>
                <a:tc>
                  <a:txBody>
                    <a:bodyPr/>
                    <a:lstStyle/>
                    <a:p>
                      <a:r>
                        <a:rPr lang="en-US" sz="1600" dirty="0" smtClean="0"/>
                        <a:t>30min </a:t>
                      </a:r>
                      <a:r>
                        <a:rPr lang="en-US" sz="1600" dirty="0" smtClean="0"/>
                        <a:t>as</a:t>
                      </a:r>
                      <a:r>
                        <a:rPr lang="en-US" sz="1600" baseline="0" dirty="0" smtClean="0"/>
                        <a:t> needed</a:t>
                      </a:r>
                      <a:endParaRPr lang="en-US" sz="1600" dirty="0"/>
                    </a:p>
                  </a:txBody>
                  <a:tcPr marT="45712" marB="45712"/>
                </a:tc>
              </a:tr>
              <a:tr h="167632">
                <a:tc>
                  <a:txBody>
                    <a:bodyPr/>
                    <a:lstStyle/>
                    <a:p>
                      <a:r>
                        <a:rPr lang="en-US" sz="1600" dirty="0" smtClean="0"/>
                        <a:t>11-18-893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BSS Color in NDP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30min</a:t>
                      </a:r>
                      <a:endParaRPr lang="en-US" sz="1600" dirty="0" smtClean="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Ranging Sequence for Passive Location Support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c>
                  <a:txBody>
                    <a:bodyPr/>
                    <a:lstStyle/>
                    <a:p>
                      <a:r>
                        <a:rPr lang="en-US" sz="1600" dirty="0" smtClean="0"/>
                        <a:t>30min</a:t>
                      </a:r>
                      <a:endParaRPr lang="en-US" sz="1600" dirty="0"/>
                    </a:p>
                  </a:txBody>
                  <a:tcPr marT="45712" marB="45712"/>
                </a:tc>
              </a:tr>
              <a:tr h="167632">
                <a:tc>
                  <a:txBody>
                    <a:bodyPr/>
                    <a:lstStyle/>
                    <a:p>
                      <a:r>
                        <a:rPr lang="en-US" sz="1600" dirty="0" smtClean="0"/>
                        <a:t>11-18-552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AOD messaging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SFD text</a:t>
                      </a:r>
                    </a:p>
                  </a:txBody>
                  <a:tcPr marT="45712" marB="45712"/>
                </a:tc>
                <a:tc>
                  <a:txBody>
                    <a:bodyPr/>
                    <a:lstStyle/>
                    <a:p>
                      <a:r>
                        <a:rPr lang="en-US" sz="1600" dirty="0" smtClean="0"/>
                        <a:t>20min</a:t>
                      </a:r>
                      <a:endParaRPr lang="en-US" sz="1600" dirty="0"/>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78182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14286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153429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654485646"/>
              </p:ext>
            </p:extLst>
          </p:nvPr>
        </p:nvGraphicFramePr>
        <p:xfrm>
          <a:off x="323528" y="1556792"/>
          <a:ext cx="8640961" cy="1864232"/>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223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noProof="0" dirty="0" err="1" smtClean="0">
                          <a:solidFill>
                            <a:schemeClr val="dk1"/>
                          </a:solidFill>
                          <a:latin typeface="+mn-lt"/>
                          <a:ea typeface="+mn-ea"/>
                          <a:cs typeface="+mn-cs"/>
                        </a:rPr>
                        <a:t>HEz</a:t>
                      </a:r>
                      <a:r>
                        <a:rPr lang="en-US" sz="1600" strike="noStrike" kern="1200" noProof="0" dirty="0" smtClean="0">
                          <a:solidFill>
                            <a:schemeClr val="dk1"/>
                          </a:solidFill>
                          <a:latin typeface="+mn-lt"/>
                          <a:ea typeface="+mn-ea"/>
                          <a:cs typeface="+mn-cs"/>
                        </a:rPr>
                        <a:t> RTT Location Using Anchor Stations and Client Cooperation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sz="1600" dirty="0" smtClean="0"/>
                        <a:t>20min</a:t>
                      </a:r>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562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003631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Between Now and Initial WG Ballot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16702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Achievements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Goals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233409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July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July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 (</a:t>
            </a:r>
            <a:r>
              <a:rPr lang="en-US" altLang="en-US" dirty="0"/>
              <a:t>Wed.) 11:00AM ET for 1hr. </a:t>
            </a:r>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73</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74</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75</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76</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54934</TotalTime>
  <Words>4304</Words>
  <Application>Microsoft Office PowerPoint</Application>
  <PresentationFormat>On-screen Show (4:3)</PresentationFormat>
  <Paragraphs>988</Paragraphs>
  <Slides>79</Slides>
  <Notes>24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79</vt:i4>
      </vt:variant>
    </vt:vector>
  </HeadingPairs>
  <TitlesOfParts>
    <vt:vector size="90"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2 discussion items</vt:lpstr>
      <vt:lpstr>Submission order – Slot # 2</vt:lpstr>
      <vt:lpstr>TG Leadership</vt:lpstr>
      <vt:lpstr>PowerPoint Presentation</vt:lpstr>
      <vt:lpstr>Notable Milestones</vt:lpstr>
      <vt:lpstr>What About P2P Ranging</vt:lpstr>
      <vt:lpstr>Risks On The Way To D1.0</vt:lpstr>
      <vt:lpstr>All Is Not Lost</vt:lpstr>
      <vt:lpstr>All Is Not Lost (con.)</vt:lpstr>
      <vt:lpstr>Proposed Plan</vt:lpstr>
      <vt:lpstr>Review Of Plans Towards D1.0 Approval</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Current Approved Timelines</vt:lpstr>
      <vt:lpstr>Plan Between Now and Initial WG Ballot</vt:lpstr>
      <vt:lpstr>May Meeting Achievements</vt:lpstr>
      <vt:lpstr>July Meeting Goals</vt:lpstr>
      <vt:lpstr>Motion – approval of July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522</cp:revision>
  <cp:lastPrinted>1601-01-01T00:00:00Z</cp:lastPrinted>
  <dcterms:created xsi:type="dcterms:W3CDTF">2017-01-29T08:57:00Z</dcterms:created>
  <dcterms:modified xsi:type="dcterms:W3CDTF">2018-05-08T07:18:12Z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2018-05-08 07:18:11Z</vt:lpwstr>
  </property>
  <property fmtid="{D5CDD505-2E9C-101B-9397-08002B2CF9AE}" pid="5" name="CTPClassification">
    <vt:lpwstr>CTP_IC</vt:lpwstr>
  </property>
</Properties>
</file>