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56" r:id="rId2"/>
    <p:sldId id="265" r:id="rId3"/>
    <p:sldId id="257" r:id="rId4"/>
    <p:sldId id="267" r:id="rId5"/>
    <p:sldId id="268" r:id="rId6"/>
    <p:sldId id="371" r:id="rId7"/>
    <p:sldId id="367" r:id="rId8"/>
    <p:sldId id="368" r:id="rId9"/>
    <p:sldId id="369" r:id="rId10"/>
    <p:sldId id="370" r:id="rId11"/>
    <p:sldId id="273" r:id="rId12"/>
    <p:sldId id="274" r:id="rId13"/>
    <p:sldId id="275" r:id="rId14"/>
    <p:sldId id="276" r:id="rId15"/>
    <p:sldId id="278" r:id="rId16"/>
    <p:sldId id="279" r:id="rId17"/>
    <p:sldId id="315" r:id="rId18"/>
    <p:sldId id="395" r:id="rId19"/>
    <p:sldId id="356" r:id="rId20"/>
    <p:sldId id="281" r:id="rId21"/>
    <p:sldId id="282" r:id="rId22"/>
    <p:sldId id="283" r:id="rId23"/>
    <p:sldId id="284" r:id="rId24"/>
    <p:sldId id="285" r:id="rId25"/>
    <p:sldId id="286" r:id="rId26"/>
    <p:sldId id="287" r:id="rId27"/>
    <p:sldId id="290" r:id="rId28"/>
    <p:sldId id="289" r:id="rId29"/>
    <p:sldId id="322" r:id="rId30"/>
    <p:sldId id="397" r:id="rId31"/>
    <p:sldId id="398" r:id="rId32"/>
    <p:sldId id="399" r:id="rId33"/>
    <p:sldId id="400" r:id="rId34"/>
    <p:sldId id="401" r:id="rId35"/>
    <p:sldId id="402" r:id="rId36"/>
    <p:sldId id="403" r:id="rId37"/>
    <p:sldId id="396" r:id="rId38"/>
    <p:sldId id="327" r:id="rId39"/>
    <p:sldId id="304" r:id="rId40"/>
    <p:sldId id="308" r:id="rId41"/>
    <p:sldId id="306" r:id="rId42"/>
    <p:sldId id="330" r:id="rId43"/>
    <p:sldId id="305" r:id="rId44"/>
    <p:sldId id="328" r:id="rId45"/>
    <p:sldId id="325" r:id="rId46"/>
    <p:sldId id="326" r:id="rId47"/>
    <p:sldId id="389" r:id="rId48"/>
    <p:sldId id="390" r:id="rId49"/>
    <p:sldId id="391" r:id="rId50"/>
    <p:sldId id="392" r:id="rId51"/>
    <p:sldId id="393" r:id="rId52"/>
    <p:sldId id="394" r:id="rId53"/>
    <p:sldId id="349" r:id="rId54"/>
    <p:sldId id="375" r:id="rId55"/>
    <p:sldId id="376" r:id="rId56"/>
    <p:sldId id="377" r:id="rId57"/>
    <p:sldId id="378" r:id="rId58"/>
    <p:sldId id="388" r:id="rId59"/>
    <p:sldId id="380" r:id="rId60"/>
    <p:sldId id="386" r:id="rId61"/>
    <p:sldId id="381" r:id="rId62"/>
    <p:sldId id="382" r:id="rId63"/>
    <p:sldId id="383" r:id="rId64"/>
    <p:sldId id="384" r:id="rId65"/>
    <p:sldId id="385" r:id="rId66"/>
    <p:sldId id="298" r:id="rId67"/>
    <p:sldId id="299" r:id="rId68"/>
    <p:sldId id="300" r:id="rId69"/>
    <p:sldId id="301" r:id="rId70"/>
    <p:sldId id="347" r:id="rId71"/>
    <p:sldId id="348" r:id="rId72"/>
    <p:sldId id="258" r:id="rId73"/>
    <p:sldId id="259" r:id="rId74"/>
    <p:sldId id="260" r:id="rId75"/>
    <p:sldId id="261" r:id="rId76"/>
    <p:sldId id="262" r:id="rId77"/>
    <p:sldId id="263" r:id="rId78"/>
    <p:sldId id="264" r:id="rId79"/>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371"/>
            <p14:sldId id="367"/>
            <p14:sldId id="368"/>
            <p14:sldId id="369"/>
            <p14:sldId id="370"/>
            <p14:sldId id="273"/>
            <p14:sldId id="274"/>
            <p14:sldId id="275"/>
            <p14:sldId id="276"/>
            <p14:sldId id="278"/>
            <p14:sldId id="279"/>
            <p14:sldId id="315"/>
            <p14:sldId id="395"/>
            <p14:sldId id="356"/>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322"/>
            <p14:sldId id="397"/>
            <p14:sldId id="398"/>
            <p14:sldId id="399"/>
            <p14:sldId id="400"/>
            <p14:sldId id="401"/>
            <p14:sldId id="402"/>
            <p14:sldId id="403"/>
            <p14:sldId id="396"/>
            <p14:sldId id="327"/>
            <p14:sldId id="304"/>
            <p14:sldId id="308"/>
          </p14:sldIdLst>
        </p14:section>
        <p14:section name="Slot #3" id="{630C644C-9DFD-4620-9650-24BD26CEB6E3}">
          <p14:sldIdLst>
            <p14:sldId id="306"/>
            <p14:sldId id="330"/>
            <p14:sldId id="305"/>
            <p14:sldId id="328"/>
            <p14:sldId id="325"/>
            <p14:sldId id="326"/>
          </p14:sldIdLst>
        </p14:section>
        <p14:section name="Slot #4" id="{CDC757FB-C0E6-4FEB-ABB0-2BED9C8E83AE}">
          <p14:sldIdLst>
            <p14:sldId id="389"/>
            <p14:sldId id="390"/>
            <p14:sldId id="391"/>
            <p14:sldId id="392"/>
            <p14:sldId id="393"/>
            <p14:sldId id="394"/>
          </p14:sldIdLst>
        </p14:section>
        <p14:section name="Slot #5" id="{CA1FB867-E760-4F4D-9EED-9A54E56D3125}">
          <p14:sldIdLst>
            <p14:sldId id="349"/>
            <p14:sldId id="375"/>
            <p14:sldId id="376"/>
            <p14:sldId id="377"/>
            <p14:sldId id="378"/>
            <p14:sldId id="388"/>
            <p14:sldId id="380"/>
            <p14:sldId id="386"/>
            <p14:sldId id="381"/>
            <p14:sldId id="382"/>
            <p14:sldId id="383"/>
            <p14:sldId id="384"/>
            <p14:sldId id="385"/>
          </p14:sldIdLst>
        </p14:section>
        <p14:section name="Backup" id="{B751E8CC-DDAE-4922-B3E7-E31F353AC422}">
          <p14:sldIdLst>
            <p14:sldId id="298"/>
          </p14:sldIdLst>
        </p14:section>
        <p14:section name="Motion Template" id="{F1C8A9DA-86F4-489A-BD5B-5D1CBCA519D3}">
          <p14:sldIdLst>
            <p14:sldId id="299"/>
            <p14:sldId id="300"/>
            <p14:sldId id="301"/>
            <p14:sldId id="347"/>
            <p14:sldId id="348"/>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7743" autoAdjust="0"/>
    <p:restoredTop sz="94660"/>
  </p:normalViewPr>
  <p:slideViewPr>
    <p:cSldViewPr>
      <p:cViewPr varScale="1">
        <p:scale>
          <a:sx n="85" d="100"/>
          <a:sy n="85" d="100"/>
        </p:scale>
        <p:origin x="749" y="7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3" d="100"/>
          <a:sy n="53" d="100"/>
        </p:scale>
        <p:origin x="2832" y="90"/>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presProps" Target="presProps.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a:xfrm>
            <a:off x="1154113" y="701675"/>
            <a:ext cx="4625975" cy="3468688"/>
          </a:xfrm>
          <a:ln/>
        </p:spPr>
      </p:sp>
      <p:sp>
        <p:nvSpPr>
          <p:cNvPr id="16387" name="Notes Placeholder 2"/>
          <p:cNvSpPr>
            <a:spLocks noGrp="1"/>
          </p:cNvSpPr>
          <p:nvPr>
            <p:ph type="body" idx="1"/>
          </p:nvPr>
        </p:nvSpPr>
        <p:spPr>
          <a:noFill/>
        </p:spPr>
        <p:txBody>
          <a:bodyPr/>
          <a:lstStyle/>
          <a:p>
            <a:endParaRPr lang="en-US" altLang="en-US" smtClean="0"/>
          </a:p>
        </p:txBody>
      </p:sp>
      <p:sp>
        <p:nvSpPr>
          <p:cNvPr id="16388"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6389"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6390"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6391"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D1B23BAD-59EA-4AD4-BF9B-16955409217E}" type="slidenum">
              <a:rPr lang="en-GB" altLang="en-US" smtClean="0"/>
              <a:pPr>
                <a:spcBef>
                  <a:spcPct val="0"/>
                </a:spcBef>
              </a:pPr>
              <a:t>32</a:t>
            </a:fld>
            <a:endParaRPr lang="en-GB" altLang="en-US" smtClean="0"/>
          </a:p>
        </p:txBody>
      </p:sp>
    </p:spTree>
    <p:extLst>
      <p:ext uri="{BB962C8B-B14F-4D97-AF65-F5344CB8AC3E}">
        <p14:creationId xmlns:p14="http://schemas.microsoft.com/office/powerpoint/2010/main" val="374592994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a:xfrm>
            <a:off x="1154113" y="701675"/>
            <a:ext cx="4625975" cy="3468688"/>
          </a:xfrm>
          <a:ln/>
        </p:spPr>
      </p:sp>
      <p:sp>
        <p:nvSpPr>
          <p:cNvPr id="18435" name="Notes Placeholder 2"/>
          <p:cNvSpPr>
            <a:spLocks noGrp="1"/>
          </p:cNvSpPr>
          <p:nvPr>
            <p:ph type="body" idx="1"/>
          </p:nvPr>
        </p:nvSpPr>
        <p:spPr>
          <a:noFill/>
        </p:spPr>
        <p:txBody>
          <a:bodyPr/>
          <a:lstStyle/>
          <a:p>
            <a:pPr lvl="1"/>
            <a:r>
              <a:rPr lang="en-US" altLang="en-US" sz="1600" smtClean="0"/>
              <a:t>Not much use in going to Initial WG ballot and getting thousands of comments, each require a formal assignment, submission, review, resolution and eventually new draft generation.</a:t>
            </a:r>
          </a:p>
          <a:p>
            <a:pPr lvl="1"/>
            <a:r>
              <a:rPr lang="en-US" altLang="en-US" sz="1600" smtClean="0"/>
              <a:t>The number of comments the TG can handle is also derived of the number of active members in the room ready to contribute i.e. effective effort going into the activity.</a:t>
            </a:r>
          </a:p>
          <a:p>
            <a:pPr lvl="1"/>
            <a:r>
              <a:rPr lang="en-US" altLang="en-US" sz="1600" smtClean="0"/>
              <a:t>A new ballot can only be generated once comments are addressed.</a:t>
            </a:r>
          </a:p>
          <a:p>
            <a:endParaRPr lang="en-US" altLang="en-US" smtClean="0"/>
          </a:p>
        </p:txBody>
      </p:sp>
      <p:sp>
        <p:nvSpPr>
          <p:cNvPr id="18436" name="Header Placeholder 3"/>
          <p:cNvSpPr>
            <a:spLocks noGrp="1"/>
          </p:cNvSpPr>
          <p:nvPr>
            <p:ph type="hdr" sz="quarter"/>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doc.: IEEE 802.11-yy/xxxxr0</a:t>
            </a:r>
          </a:p>
        </p:txBody>
      </p:sp>
      <p:sp>
        <p:nvSpPr>
          <p:cNvPr id="18437" name="Date Placeholder 4"/>
          <p:cNvSpPr>
            <a:spLocks noGrp="1"/>
          </p:cNvSpPr>
          <p:nvPr>
            <p:ph type="dt" sz="quarter" idx="1"/>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smtClean="0"/>
              <a:t>Month Year</a:t>
            </a:r>
          </a:p>
        </p:txBody>
      </p:sp>
      <p:sp>
        <p:nvSpPr>
          <p:cNvPr id="18438" name="Footer Placeholder 5"/>
          <p:cNvSpPr>
            <a:spLocks noGrp="1"/>
          </p:cNvSpPr>
          <p:nvPr>
            <p:ph type="ftr" sz="quarter" idx="4"/>
          </p:nvPr>
        </p:nvSpPr>
        <p:spPr>
          <a:noFill/>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smtClean="0"/>
              <a:t>John Doe, Some Company</a:t>
            </a:r>
          </a:p>
        </p:txBody>
      </p:sp>
      <p:sp>
        <p:nvSpPr>
          <p:cNvPr id="18439" name="Slide Number Placeholder 6"/>
          <p:cNvSpPr>
            <a:spLocks noGrp="1"/>
          </p:cNvSpPr>
          <p:nvPr>
            <p:ph type="sldNum" sz="quarter" idx="5"/>
          </p:nvPr>
        </p:nvSpPr>
        <p:spPr>
          <a:noFill/>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mtClean="0"/>
              <a:t>Page </a:t>
            </a:r>
            <a:fld id="{7D91BC86-D290-4232-AA35-F1FA443F10D9}" type="slidenum">
              <a:rPr lang="en-GB" altLang="en-US" smtClean="0"/>
              <a:pPr>
                <a:spcBef>
                  <a:spcPct val="0"/>
                </a:spcBef>
              </a:pPr>
              <a:t>33</a:t>
            </a:fld>
            <a:endParaRPr lang="en-GB" altLang="en-US" smtClean="0"/>
          </a:p>
        </p:txBody>
      </p:sp>
    </p:spTree>
    <p:extLst>
      <p:ext uri="{BB962C8B-B14F-4D97-AF65-F5344CB8AC3E}">
        <p14:creationId xmlns:p14="http://schemas.microsoft.com/office/powerpoint/2010/main" val="65322639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xfrm>
            <a:off x="1154113" y="701675"/>
            <a:ext cx="4625975" cy="3468688"/>
          </a:xfrm>
          <a:ln/>
        </p:spPr>
      </p:sp>
      <p:sp>
        <p:nvSpPr>
          <p:cNvPr id="21507" name="Notes Placeholder 2"/>
          <p:cNvSpPr>
            <a:spLocks noGrp="1"/>
          </p:cNvSpPr>
          <p:nvPr>
            <p:ph type="body" idx="1"/>
          </p:nvPr>
        </p:nvSpPr>
        <p:spPr>
          <a:noFill/>
        </p:spPr>
        <p:txBody>
          <a:bodyPr/>
          <a:lstStyle/>
          <a:p>
            <a:r>
              <a:rPr lang="en-US" altLang="en-US" smtClean="0"/>
              <a:t>PICS – Protocol Implementation Conformance Statement</a:t>
            </a:r>
          </a:p>
        </p:txBody>
      </p:sp>
      <p:sp>
        <p:nvSpPr>
          <p:cNvPr id="21508" name="Header Placeholder 3"/>
          <p:cNvSpPr>
            <a:spLocks noGrp="1"/>
          </p:cNvSpPr>
          <p:nvPr>
            <p:ph type="hdr" sz="quarter"/>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doc.: IEEE 802.11-yy/xxxxr0</a:t>
            </a:r>
          </a:p>
        </p:txBody>
      </p:sp>
      <p:sp>
        <p:nvSpPr>
          <p:cNvPr id="21509" name="Date Placeholder 4"/>
          <p:cNvSpPr>
            <a:spLocks noGrp="1"/>
          </p:cNvSpPr>
          <p:nvPr>
            <p:ph type="dt" sz="quarter" idx="1"/>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z="1400" smtClean="0"/>
              <a:t>Month Year</a:t>
            </a:r>
          </a:p>
        </p:txBody>
      </p:sp>
      <p:sp>
        <p:nvSpPr>
          <p:cNvPr id="21510" name="Footer Placeholder 5"/>
          <p:cNvSpPr>
            <a:spLocks noGrp="1"/>
          </p:cNvSpPr>
          <p:nvPr>
            <p:ph type="ftr" sz="quarter" idx="4"/>
          </p:nvPr>
        </p:nvSpPr>
        <p:spPr>
          <a:noFill/>
        </p:spPr>
        <p:txBody>
          <a:bodyPr/>
          <a:lstStyle>
            <a:lvl1pPr marL="342900" indent="-342900"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457200" defTabSz="933450">
              <a:defRPr sz="1200">
                <a:solidFill>
                  <a:schemeClr val="tx1"/>
                </a:solidFill>
                <a:latin typeface="Times New Roman" panose="02020603050405020304" pitchFamily="18" charset="0"/>
              </a:defRPr>
            </a:lvl5pPr>
            <a:lvl6pPr marL="914400" defTabSz="933450" eaLnBrk="0" fontAlgn="base" hangingPunct="0">
              <a:spcBef>
                <a:spcPct val="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0"/>
              </a:spcBef>
              <a:spcAft>
                <a:spcPct val="0"/>
              </a:spcAft>
              <a:defRPr sz="1200">
                <a:solidFill>
                  <a:schemeClr val="tx1"/>
                </a:solidFill>
                <a:latin typeface="Times New Roman" panose="02020603050405020304" pitchFamily="18" charset="0"/>
              </a:defRPr>
            </a:lvl9pPr>
          </a:lstStyle>
          <a:p>
            <a:pPr lvl="4"/>
            <a:r>
              <a:rPr lang="en-GB" altLang="en-US" smtClean="0"/>
              <a:t>John Doe, Some Company</a:t>
            </a:r>
          </a:p>
        </p:txBody>
      </p:sp>
      <p:sp>
        <p:nvSpPr>
          <p:cNvPr id="21511" name="Slide Number Placeholder 6"/>
          <p:cNvSpPr>
            <a:spLocks noGrp="1"/>
          </p:cNvSpPr>
          <p:nvPr>
            <p:ph type="sldNum" sz="quarter" idx="5"/>
          </p:nvPr>
        </p:nvSpPr>
        <p:spPr>
          <a:noFill/>
        </p:spPr>
        <p:txBody>
          <a:bodyPr/>
          <a:lstStyle>
            <a:lvl1pPr defTabSz="933450">
              <a:defRPr sz="1200">
                <a:solidFill>
                  <a:schemeClr val="tx1"/>
                </a:solidFill>
                <a:latin typeface="Times New Roman" panose="02020603050405020304" pitchFamily="18" charset="0"/>
              </a:defRPr>
            </a:lvl1pPr>
            <a:lvl2pPr marL="742950" indent="-285750" defTabSz="933450">
              <a:defRPr sz="1200">
                <a:solidFill>
                  <a:schemeClr val="tx1"/>
                </a:solidFill>
                <a:latin typeface="Times New Roman" panose="02020603050405020304" pitchFamily="18" charset="0"/>
              </a:defRPr>
            </a:lvl2pPr>
            <a:lvl3pPr marL="1143000" indent="-228600" defTabSz="933450">
              <a:defRPr sz="1200">
                <a:solidFill>
                  <a:schemeClr val="tx1"/>
                </a:solidFill>
                <a:latin typeface="Times New Roman" panose="02020603050405020304" pitchFamily="18" charset="0"/>
              </a:defRPr>
            </a:lvl3pPr>
            <a:lvl4pPr marL="1600200" indent="-228600" defTabSz="933450">
              <a:defRPr sz="1200">
                <a:solidFill>
                  <a:schemeClr val="tx1"/>
                </a:solidFill>
                <a:latin typeface="Times New Roman" panose="02020603050405020304" pitchFamily="18" charset="0"/>
              </a:defRPr>
            </a:lvl4pPr>
            <a:lvl5pPr marL="2057400" indent="-228600" defTabSz="933450">
              <a:defRPr sz="1200">
                <a:solidFill>
                  <a:schemeClr val="tx1"/>
                </a:solidFill>
                <a:latin typeface="Times New Roman" panose="02020603050405020304" pitchFamily="18" charset="0"/>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defRPr>
            </a:lvl9pPr>
          </a:lstStyle>
          <a:p>
            <a:r>
              <a:rPr lang="en-GB" altLang="en-US" smtClean="0"/>
              <a:t>Page </a:t>
            </a:r>
            <a:fld id="{507FD02E-9AF8-491D-B504-68C3312E9A52}" type="slidenum">
              <a:rPr lang="en-GB" altLang="en-US" smtClean="0"/>
              <a:pPr/>
              <a:t>35</a:t>
            </a:fld>
            <a:endParaRPr lang="en-GB" altLang="en-US" smtClean="0"/>
          </a:p>
        </p:txBody>
      </p:sp>
    </p:spTree>
    <p:extLst>
      <p:ext uri="{BB962C8B-B14F-4D97-AF65-F5344CB8AC3E}">
        <p14:creationId xmlns:p14="http://schemas.microsoft.com/office/powerpoint/2010/main" val="178985247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43</a:t>
            </a:fld>
            <a:endParaRPr lang="en-US"/>
          </a:p>
        </p:txBody>
      </p:sp>
    </p:spTree>
    <p:extLst>
      <p:ext uri="{BB962C8B-B14F-4D97-AF65-F5344CB8AC3E}">
        <p14:creationId xmlns:p14="http://schemas.microsoft.com/office/powerpoint/2010/main" val="27985227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49</a:t>
            </a:fld>
            <a:endParaRPr lang="en-US"/>
          </a:p>
        </p:txBody>
      </p:sp>
    </p:spTree>
    <p:extLst>
      <p:ext uri="{BB962C8B-B14F-4D97-AF65-F5344CB8AC3E}">
        <p14:creationId xmlns:p14="http://schemas.microsoft.com/office/powerpoint/2010/main" val="18986736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55</a:t>
            </a:fld>
            <a:endParaRPr lang="en-US"/>
          </a:p>
        </p:txBody>
      </p:sp>
    </p:spTree>
    <p:extLst>
      <p:ext uri="{BB962C8B-B14F-4D97-AF65-F5344CB8AC3E}">
        <p14:creationId xmlns:p14="http://schemas.microsoft.com/office/powerpoint/2010/main" val="16064845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57</a:t>
            </a:fld>
            <a:endParaRPr lang="en-US"/>
          </a:p>
        </p:txBody>
      </p:sp>
    </p:spTree>
    <p:extLst>
      <p:ext uri="{BB962C8B-B14F-4D97-AF65-F5344CB8AC3E}">
        <p14:creationId xmlns:p14="http://schemas.microsoft.com/office/powerpoint/2010/main" val="145629358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62</a:t>
            </a:fld>
            <a:endParaRPr lang="en-US"/>
          </a:p>
        </p:txBody>
      </p:sp>
    </p:spTree>
    <p:extLst>
      <p:ext uri="{BB962C8B-B14F-4D97-AF65-F5344CB8AC3E}">
        <p14:creationId xmlns:p14="http://schemas.microsoft.com/office/powerpoint/2010/main" val="20008871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72</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73</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a:t>
            </a:fld>
            <a:endParaRPr lang="en-US"/>
          </a:p>
        </p:txBody>
      </p:sp>
    </p:spTree>
    <p:extLst>
      <p:ext uri="{BB962C8B-B14F-4D97-AF65-F5344CB8AC3E}">
        <p14:creationId xmlns:p14="http://schemas.microsoft.com/office/powerpoint/2010/main" val="4188809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74</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75</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76</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78</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11</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15</a:t>
            </a:fld>
            <a:endParaRPr lang="en-US"/>
          </a:p>
        </p:txBody>
      </p:sp>
    </p:spTree>
    <p:extLst>
      <p:ext uri="{BB962C8B-B14F-4D97-AF65-F5344CB8AC3E}">
        <p14:creationId xmlns:p14="http://schemas.microsoft.com/office/powerpoint/2010/main" val="36387453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17</a:t>
            </a:fld>
            <a:endParaRPr lang="en-US"/>
          </a:p>
        </p:txBody>
      </p:sp>
    </p:spTree>
    <p:extLst>
      <p:ext uri="{BB962C8B-B14F-4D97-AF65-F5344CB8AC3E}">
        <p14:creationId xmlns:p14="http://schemas.microsoft.com/office/powerpoint/2010/main" val="11561057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18</a:t>
            </a:fld>
            <a:endParaRPr lang="en-US"/>
          </a:p>
        </p:txBody>
      </p:sp>
    </p:spTree>
    <p:extLst>
      <p:ext uri="{BB962C8B-B14F-4D97-AF65-F5344CB8AC3E}">
        <p14:creationId xmlns:p14="http://schemas.microsoft.com/office/powerpoint/2010/main" val="228945203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22</a:t>
            </a:fld>
            <a:endParaRPr lang="en-US"/>
          </a:p>
        </p:txBody>
      </p:sp>
    </p:spTree>
    <p:extLst>
      <p:ext uri="{BB962C8B-B14F-4D97-AF65-F5344CB8AC3E}">
        <p14:creationId xmlns:p14="http://schemas.microsoft.com/office/powerpoint/2010/main" val="32491536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29</a:t>
            </a:fld>
            <a:endParaRPr lang="en-US"/>
          </a:p>
        </p:txBody>
      </p:sp>
    </p:spTree>
    <p:extLst>
      <p:ext uri="{BB962C8B-B14F-4D97-AF65-F5344CB8AC3E}">
        <p14:creationId xmlns:p14="http://schemas.microsoft.com/office/powerpoint/2010/main" val="2062151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May 2018</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May 2018</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May 2018</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May 2018</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May 2018</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May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802.11-18/0596r1</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May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May Meeting 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2018-05-07</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307"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196752"/>
            <a:ext cx="7770813" cy="4897661"/>
          </a:xfrm>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a:t>
            </a:r>
            <a:r>
              <a:rPr lang="en-US" altLang="en-US" sz="1600" b="1" dirty="0" smtClean="0">
                <a:solidFill>
                  <a:schemeClr val="tx1"/>
                </a:solidFill>
                <a:latin typeface="Calibri" panose="020F0502020204030204" pitchFamily="34" charset="0"/>
                <a:cs typeface="Calibri" panose="020F0502020204030204" pitchFamily="34" charset="0"/>
                <a:hlinkClick r:id="rId2"/>
              </a:rPr>
              <a:t>standards.ieee.org/develop/policies/bylaws/sect6-7.html#6</a:t>
            </a:r>
            <a:r>
              <a:rPr lang="en-US" altLang="en-US" sz="1600" b="1" dirty="0" smtClean="0">
                <a:solidFill>
                  <a:schemeClr val="tx1"/>
                </a:solidFill>
                <a:latin typeface="Calibri" panose="020F0502020204030204" pitchFamily="34" charset="0"/>
                <a:cs typeface="Calibri" panose="020F0502020204030204" pitchFamily="34" charset="0"/>
              </a:rPr>
              <a:t> ) </a:t>
            </a:r>
            <a:endParaRPr lang="en-US" altLang="en-US" sz="1600" b="1" dirty="0">
              <a:solidFill>
                <a:schemeClr val="tx1"/>
              </a:solidFill>
              <a:latin typeface="Calibri" panose="020F0502020204030204" pitchFamily="34" charset="0"/>
              <a:cs typeface="Calibri" panose="020F0502020204030204" pitchFamily="34" charset="0"/>
            </a:endParaRP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smtClean="0">
                <a:solidFill>
                  <a:schemeClr val="tx1"/>
                </a:solidFill>
                <a:latin typeface="Calibri" panose="020F0502020204030204" pitchFamily="34" charset="0"/>
                <a:cs typeface="Calibri" panose="020F0502020204030204" pitchFamily="34" charset="0"/>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http</a:t>
            </a:r>
            <a:r>
              <a:rPr lang="en-US" altLang="en-US" sz="1600" b="1" dirty="0">
                <a:solidFill>
                  <a:schemeClr val="tx1"/>
                </a:solidFill>
                <a:latin typeface="Calibri" panose="020F0502020204030204" pitchFamily="34" charset="0"/>
                <a:cs typeface="Calibri" panose="020F0502020204030204" pitchFamily="34" charset="0"/>
                <a:hlinkClick r:id="rId3"/>
              </a:rPr>
              <a:t>://</a:t>
            </a:r>
            <a:r>
              <a:rPr lang="en-US" altLang="en-US" sz="1600" b="1" dirty="0" smtClean="0">
                <a:solidFill>
                  <a:schemeClr val="tx1"/>
                </a:solidFill>
                <a:latin typeface="Calibri" panose="020F0502020204030204" pitchFamily="34" charset="0"/>
                <a:cs typeface="Calibri" panose="020F0502020204030204" pitchFamily="34" charset="0"/>
                <a:hlinkClick r:id="rId3"/>
              </a:rPr>
              <a:t>standards.ieee.org/develop/policies/opman/sect6.html#6.3</a:t>
            </a:r>
            <a:r>
              <a:rPr lang="en-US" altLang="en-US" sz="1600" b="1" dirty="0" smtClean="0">
                <a:solidFill>
                  <a:schemeClr val="tx1"/>
                </a:solidFill>
                <a:latin typeface="Calibri" panose="020F0502020204030204" pitchFamily="34" charset="0"/>
                <a:cs typeface="Calibri" panose="020F0502020204030204" pitchFamily="34" charset="0"/>
              </a:rPr>
              <a:t> )</a:t>
            </a:r>
            <a:endParaRPr lang="en-US" altLang="en-US" sz="1600" b="1" dirty="0">
              <a:solidFill>
                <a:schemeClr val="tx1"/>
              </a:solidFill>
              <a:latin typeface="Calibri" panose="020F0502020204030204" pitchFamily="34" charset="0"/>
              <a:cs typeface="Calibri" panose="020F0502020204030204" pitchFamily="34" charset="0"/>
            </a:endParaRP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a:t>
            </a:r>
            <a:r>
              <a:rPr lang="en-US" altLang="en-US" b="1" i="1" dirty="0" smtClean="0">
                <a:solidFill>
                  <a:schemeClr val="tx1"/>
                </a:solidFill>
                <a:latin typeface="Calibri" panose="020F0502020204030204" pitchFamily="34" charset="0"/>
                <a:cs typeface="Calibri" panose="020F0502020204030204" pitchFamily="34" charset="0"/>
                <a:hlinkClick r:id="rId4"/>
              </a:rPr>
              <a:t>standards.ieee.org/about/sasb/patcom/materials.html</a:t>
            </a:r>
            <a:r>
              <a:rPr lang="en-US" altLang="en-US" b="1" i="1" dirty="0" smtClean="0">
                <a:solidFill>
                  <a:schemeClr val="tx1"/>
                </a:solidFill>
                <a:latin typeface="Calibri" panose="020F0502020204030204" pitchFamily="34" charset="0"/>
                <a:cs typeface="Calibri" panose="020F0502020204030204" pitchFamily="34" charset="0"/>
              </a:rPr>
              <a:t> </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29029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2886868947"/>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t>AZ</a:t>
                      </a:r>
                    </a:p>
                  </a:txBody>
                  <a:tcPr marT="45746" marB="45746">
                    <a:solidFill>
                      <a:srgbClr val="92D050"/>
                    </a:solidFill>
                  </a:tcPr>
                </a:tc>
                <a:tc>
                  <a:txBody>
                    <a:bodyPr/>
                    <a:lstStyle/>
                    <a:p>
                      <a:pPr algn="ctr"/>
                      <a:endParaRPr lang="en-US" sz="1800" dirty="0"/>
                    </a:p>
                  </a:txBody>
                  <a:tcPr marT="45746" marB="45746"/>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628800"/>
            <a:ext cx="7770813" cy="4465613"/>
          </a:xfrm>
        </p:spPr>
        <p:txBody>
          <a:bodyPr/>
          <a:lstStyle/>
          <a:p>
            <a:pPr algn="just">
              <a:spcBef>
                <a:spcPct val="20000"/>
              </a:spcBef>
              <a:buFontTx/>
              <a:buChar char="•"/>
            </a:pPr>
            <a:r>
              <a:rPr lang="en-US" altLang="en-US" sz="2000" b="0" dirty="0"/>
              <a:t>Patent policy</a:t>
            </a:r>
          </a:p>
          <a:p>
            <a:pPr algn="just">
              <a:spcBef>
                <a:spcPct val="20000"/>
              </a:spcBef>
              <a:buFontTx/>
              <a:buChar char="•"/>
            </a:pPr>
            <a:r>
              <a:rPr lang="en-US" altLang="en-US" sz="2000" b="0" dirty="0" smtClean="0"/>
              <a:t>Agenda setting for the week.</a:t>
            </a:r>
          </a:p>
          <a:p>
            <a:pPr algn="just">
              <a:spcBef>
                <a:spcPct val="20000"/>
              </a:spcBef>
              <a:buFontTx/>
              <a:buChar char="•"/>
            </a:pPr>
            <a:r>
              <a:rPr lang="en-US" altLang="en-US" sz="2000" b="0" dirty="0" smtClean="0"/>
              <a:t>Approve </a:t>
            </a:r>
            <a:r>
              <a:rPr lang="en-US" altLang="en-US" sz="2000" b="0" dirty="0"/>
              <a:t>previous meeting minutes </a:t>
            </a:r>
            <a:r>
              <a:rPr lang="en-US" altLang="en-US" sz="2000" b="0" dirty="0" smtClean="0"/>
              <a:t>(11-18-571).  </a:t>
            </a:r>
          </a:p>
          <a:p>
            <a:pPr algn="just">
              <a:spcBef>
                <a:spcPct val="20000"/>
              </a:spcBef>
              <a:buFontTx/>
              <a:buChar char="•"/>
            </a:pPr>
            <a:r>
              <a:rPr lang="en-US" altLang="en-US" sz="2000" b="0" dirty="0" smtClean="0"/>
              <a:t>Review and consider adopting SFD working draft next revision.</a:t>
            </a:r>
          </a:p>
          <a:p>
            <a:pPr algn="just">
              <a:spcBef>
                <a:spcPct val="20000"/>
              </a:spcBef>
              <a:buFontTx/>
              <a:buChar char="•"/>
            </a:pPr>
            <a:r>
              <a:rPr lang="en-US" altLang="en-US" sz="2000" b="0" dirty="0" smtClean="0"/>
              <a:t>Submissions toward amendment text.</a:t>
            </a:r>
          </a:p>
          <a:p>
            <a:pPr algn="just">
              <a:spcBef>
                <a:spcPct val="20000"/>
              </a:spcBef>
              <a:buFontTx/>
              <a:buChar char="•"/>
            </a:pPr>
            <a:r>
              <a:rPr lang="en-US" altLang="en-US" sz="2000" b="0" dirty="0" smtClean="0"/>
              <a:t>Submissions </a:t>
            </a:r>
            <a:r>
              <a:rPr lang="en-US" altLang="en-US" sz="2000" b="0" dirty="0"/>
              <a:t>towards SFD text.</a:t>
            </a:r>
          </a:p>
          <a:p>
            <a:pPr algn="just">
              <a:spcBef>
                <a:spcPct val="20000"/>
              </a:spcBef>
              <a:buFontTx/>
              <a:buChar char="•"/>
            </a:pPr>
            <a:r>
              <a:rPr lang="en-US" altLang="en-US" sz="2000" b="0" dirty="0" smtClean="0"/>
              <a:t>Review plan towards achieving draft 1.0 (special order 2</a:t>
            </a:r>
            <a:r>
              <a:rPr lang="en-US" altLang="en-US" sz="2000" b="0" baseline="30000" dirty="0" smtClean="0"/>
              <a:t>nd</a:t>
            </a:r>
            <a:r>
              <a:rPr lang="en-US" altLang="en-US" sz="2000" b="0" dirty="0" smtClean="0"/>
              <a:t> timeslot).</a:t>
            </a:r>
          </a:p>
          <a:p>
            <a:pPr algn="just">
              <a:spcBef>
                <a:spcPct val="20000"/>
              </a:spcBef>
              <a:buFontTx/>
              <a:buChar char="•"/>
            </a:pPr>
            <a:r>
              <a:rPr lang="en-US" altLang="en-US" sz="2000" b="0" dirty="0" smtClean="0"/>
              <a:t>Technical </a:t>
            </a:r>
            <a:r>
              <a:rPr lang="en-US" altLang="en-US" sz="2000" b="0" dirty="0" smtClean="0"/>
              <a:t>presentations </a:t>
            </a:r>
            <a:r>
              <a:rPr lang="en-US" altLang="en-US" sz="2000" b="0" dirty="0"/>
              <a:t>to inform the TG</a:t>
            </a:r>
            <a:r>
              <a:rPr lang="en-US" altLang="en-US" sz="2000" b="0" dirty="0">
                <a:solidFill>
                  <a:srgbClr val="FF33CC"/>
                </a:solidFill>
              </a:rPr>
              <a:t>:</a:t>
            </a:r>
            <a:endParaRPr lang="en-US" altLang="en-US" sz="2000" b="0" dirty="0"/>
          </a:p>
          <a:p>
            <a:pPr lvl="1" algn="just">
              <a:spcBef>
                <a:spcPct val="20000"/>
              </a:spcBef>
              <a:buFontTx/>
              <a:buChar char="•"/>
            </a:pPr>
            <a:r>
              <a:rPr lang="en-US" altLang="en-US" sz="1800" dirty="0" smtClean="0"/>
              <a:t>Supportive </a:t>
            </a:r>
            <a:r>
              <a:rPr lang="en-US" altLang="en-US" sz="1800" dirty="0"/>
              <a:t>technical submissions to inform the TG.</a:t>
            </a:r>
          </a:p>
          <a:p>
            <a:pPr algn="just">
              <a:spcBef>
                <a:spcPct val="20000"/>
              </a:spcBef>
              <a:buFontTx/>
              <a:buChar char="•"/>
            </a:pPr>
            <a:r>
              <a:rPr lang="en-US" altLang="en-US" sz="2000" b="0" dirty="0" smtClean="0"/>
              <a:t>Review </a:t>
            </a:r>
            <a:r>
              <a:rPr lang="en-US" altLang="en-US" sz="2000" b="0" dirty="0"/>
              <a:t>program </a:t>
            </a:r>
            <a:r>
              <a:rPr lang="en-US" altLang="en-US" sz="2000" b="0" dirty="0" smtClean="0"/>
              <a:t>status, progress, timelines</a:t>
            </a:r>
            <a:r>
              <a:rPr lang="en-US" altLang="en-US" sz="2000" b="0" dirty="0"/>
              <a:t> </a:t>
            </a:r>
            <a:r>
              <a:rPr lang="en-US" altLang="en-US" sz="2000" b="0" dirty="0" smtClean="0"/>
              <a:t>and upcoming milestones. </a:t>
            </a:r>
            <a:endParaRPr lang="en-US" altLang="en-US" sz="2000" b="0" dirty="0"/>
          </a:p>
          <a:p>
            <a:pPr algn="just">
              <a:spcBef>
                <a:spcPct val="20000"/>
              </a:spcBef>
              <a:buFontTx/>
              <a:buChar char="•"/>
            </a:pPr>
            <a:r>
              <a:rPr lang="en-US" altLang="en-US" sz="2000" b="0" dirty="0"/>
              <a:t>Schedule teleconference times as needed.</a:t>
            </a:r>
          </a:p>
          <a:p>
            <a:endParaRPr lang="en-US" sz="2800" dirty="0"/>
          </a:p>
          <a:p>
            <a:pPr marL="0" lvl="1" indent="0" algn="just">
              <a:spcBef>
                <a:spcPct val="20000"/>
              </a:spcBef>
            </a:pPr>
            <a:endParaRPr lang="en-US" altLang="en-US" dirty="0"/>
          </a:p>
          <a:p>
            <a:endParaRPr lang="en-US" sz="28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2533599126"/>
              </p:ext>
            </p:extLst>
          </p:nvPr>
        </p:nvGraphicFramePr>
        <p:xfrm>
          <a:off x="380206" y="1484784"/>
          <a:ext cx="8458200" cy="4419424"/>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Mar. 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r>
              <a:tr h="167632">
                <a:tc>
                  <a:txBody>
                    <a:bodyPr/>
                    <a:lstStyle/>
                    <a:p>
                      <a:r>
                        <a:rPr lang="en-US" sz="1600" dirty="0" smtClean="0"/>
                        <a:t>11-17-462</a:t>
                      </a:r>
                      <a:endParaRPr lang="en-US" sz="1600" dirty="0"/>
                    </a:p>
                  </a:txBody>
                  <a:tcPr marT="45712" marB="45712"/>
                </a:tc>
                <a:tc>
                  <a:txBody>
                    <a:bodyPr/>
                    <a:lstStyle/>
                    <a:p>
                      <a:r>
                        <a:rPr lang="en-US" sz="1600" dirty="0" smtClean="0"/>
                        <a:t>Chao Chun Wang</a:t>
                      </a:r>
                      <a:endParaRPr lang="en-US" sz="1600" dirty="0"/>
                    </a:p>
                  </a:txBody>
                  <a:tcPr marT="45712" marB="45712"/>
                </a:tc>
                <a:tc>
                  <a:txBody>
                    <a:bodyPr/>
                    <a:lstStyle/>
                    <a:p>
                      <a:r>
                        <a:rPr lang="en-US" sz="1600" dirty="0" smtClean="0"/>
                        <a:t>Spec</a:t>
                      </a:r>
                      <a:r>
                        <a:rPr lang="en-US" sz="1600" baseline="0" dirty="0" smtClean="0"/>
                        <a:t> Frame Work R14</a:t>
                      </a:r>
                      <a:endParaRPr lang="en-US" sz="1600" dirty="0"/>
                    </a:p>
                  </a:txBody>
                  <a:tcPr marT="45712" marB="45712"/>
                </a:tc>
                <a:tc>
                  <a:txBody>
                    <a:bodyPr/>
                    <a:lstStyle/>
                    <a:p>
                      <a:r>
                        <a:rPr lang="en-US" sz="1600" dirty="0" smtClean="0"/>
                        <a:t>SFD baseline</a:t>
                      </a:r>
                      <a:endParaRPr lang="en-US" sz="1600" dirty="0"/>
                    </a:p>
                  </a:txBody>
                  <a:tcPr marT="45712" marB="45712"/>
                </a:tc>
              </a:tr>
              <a:tr h="16763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err="1" smtClean="0"/>
                        <a:t>Securtiy</a:t>
                      </a:r>
                      <a:r>
                        <a:rPr lang="en-US" sz="1600" dirty="0" smtClean="0"/>
                        <a:t> Negotiation</a:t>
                      </a:r>
                      <a:endParaRPr lang="en-US" sz="1600" dirty="0"/>
                    </a:p>
                  </a:txBody>
                  <a:tcPr marT="45712" marB="45712"/>
                </a:tc>
                <a:tc>
                  <a:txBody>
                    <a:bodyPr/>
                    <a:lstStyle/>
                    <a:p>
                      <a:r>
                        <a:rPr lang="en-US" sz="1600" dirty="0" smtClean="0"/>
                        <a:t>Amendment text</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a:t>
                      </a:r>
                      <a:r>
                        <a:rPr lang="en-US" sz="1600" kern="1200" dirty="0" smtClean="0">
                          <a:solidFill>
                            <a:schemeClr val="dk1"/>
                          </a:solidFill>
                          <a:effectLst/>
                          <a:latin typeface="+mn-lt"/>
                          <a:ea typeface="+mn-ea"/>
                          <a:cs typeface="+mn-cs"/>
                        </a:rPr>
                        <a:t>18-787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802.11az Negotiation Protocol Update </a:t>
                      </a:r>
                      <a:r>
                        <a:rPr lang="en-US" sz="1600" strike="noStrike" kern="1200" dirty="0" smtClean="0">
                          <a:solidFill>
                            <a:schemeClr val="dk1"/>
                          </a:solidFill>
                          <a:latin typeface="+mn-lt"/>
                          <a:ea typeface="+mn-ea"/>
                          <a:cs typeface="+mn-cs"/>
                        </a:rPr>
                        <a:t>overview</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 (amendment text)</a:t>
                      </a:r>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11-18-788</a:t>
                      </a: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802.11az Negotiation Protocol Update</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a:solidFill>
                          <a:schemeClr val="dk1"/>
                        </a:solidFill>
                        <a:latin typeface="+mn-lt"/>
                        <a:ea typeface="+mn-ea"/>
                        <a:cs typeface="+mn-cs"/>
                      </a:endParaRPr>
                    </a:p>
                  </a:txBody>
                  <a:tcPr marT="45712" marB="45712"/>
                </a:tc>
              </a:tr>
              <a:tr h="0">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r>
              <a:tr h="0">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r>
              <a:tr h="0">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0765569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a:t>
            </a:r>
            <a:r>
              <a:rPr lang="en-US" altLang="en-US" dirty="0" smtClean="0">
                <a:solidFill>
                  <a:schemeClr val="tx2"/>
                </a:solidFill>
              </a:rPr>
              <a:t>(2)</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803644828"/>
              </p:ext>
            </p:extLst>
          </p:nvPr>
        </p:nvGraphicFramePr>
        <p:xfrm>
          <a:off x="380206" y="1484784"/>
          <a:ext cx="8458200" cy="3718400"/>
        </p:xfrm>
        <a:graphic>
          <a:graphicData uri="http://schemas.openxmlformats.org/drawingml/2006/table">
            <a:tbl>
              <a:tblPr firstRow="1" bandRow="1">
                <a:tableStyleId>{21E4AEA4-8DFA-4A89-87EB-49C32662AFE0}</a:tableStyleId>
              </a:tblPr>
              <a:tblGrid>
                <a:gridCol w="1311474"/>
                <a:gridCol w="1728192"/>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11-18-0855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r>
              <a:tr h="16763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r>
              <a:tr h="0">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a:p>
                  </a:txBody>
                  <a:tcPr marT="45712" marB="45712"/>
                </a:tc>
              </a:tr>
              <a:tr h="0">
                <a:tc>
                  <a:txBody>
                    <a:bodyPr/>
                    <a:lstStyle/>
                    <a:p>
                      <a:endParaRPr lang="en-US" dirty="0"/>
                    </a:p>
                  </a:txBody>
                  <a:tcPr marT="45712" marB="45712"/>
                </a:tc>
                <a:tc>
                  <a:txBody>
                    <a:bodyPr/>
                    <a:lstStyle/>
                    <a:p>
                      <a:endParaRPr lang="en-US"/>
                    </a:p>
                  </a:txBody>
                  <a:tcPr marT="45712" marB="45712"/>
                </a:tc>
                <a:tc>
                  <a:txBody>
                    <a:bodyPr/>
                    <a:lstStyle/>
                    <a:p>
                      <a:endParaRPr lang="en-US"/>
                    </a:p>
                  </a:txBody>
                  <a:tcPr marT="45712" marB="45712"/>
                </a:tc>
                <a:tc>
                  <a:txBody>
                    <a:bodyPr/>
                    <a:lstStyle/>
                    <a:p>
                      <a:endParaRPr lang="en-US" dirty="0"/>
                    </a:p>
                  </a:txBody>
                  <a:tcPr marT="45712" marB="45712"/>
                </a:tc>
              </a:tr>
              <a:tr h="0">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35384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 Process</a:t>
            </a:r>
            <a:endParaRPr lang="en-US" dirty="0"/>
          </a:p>
        </p:txBody>
      </p:sp>
      <p:sp>
        <p:nvSpPr>
          <p:cNvPr id="3" name="Content Placeholder 2"/>
          <p:cNvSpPr>
            <a:spLocks noGrp="1"/>
          </p:cNvSpPr>
          <p:nvPr>
            <p:ph idx="1"/>
          </p:nvPr>
        </p:nvSpPr>
        <p:spPr>
          <a:xfrm>
            <a:off x="685801" y="1751014"/>
            <a:ext cx="6766520" cy="4343400"/>
          </a:xfrm>
        </p:spPr>
        <p:txBody>
          <a:bodyPr/>
          <a:lstStyle/>
          <a:p>
            <a:pPr>
              <a:buFont typeface="Arial" panose="020B0604020202020204" pitchFamily="34" charset="0"/>
              <a:buChar char="•"/>
            </a:pPr>
            <a:r>
              <a:rPr lang="en-US" dirty="0" smtClean="0"/>
              <a:t>Technical material review order:</a:t>
            </a:r>
            <a:endParaRPr lang="en-US" dirty="0" smtClean="0"/>
          </a:p>
          <a:p>
            <a:pPr lvl="1">
              <a:buFont typeface="Arial" panose="020B0604020202020204" pitchFamily="34" charset="0"/>
              <a:buChar char="•"/>
            </a:pPr>
            <a:r>
              <a:rPr lang="en-US" dirty="0" smtClean="0"/>
              <a:t>Review and consider adoption of amendment draft text.</a:t>
            </a:r>
          </a:p>
          <a:p>
            <a:pPr lvl="1">
              <a:buFont typeface="Arial" panose="020B0604020202020204" pitchFamily="34" charset="0"/>
              <a:buChar char="•"/>
            </a:pPr>
            <a:r>
              <a:rPr lang="en-US" dirty="0" smtClean="0"/>
              <a:t>Review and consider adoption of SFD text.</a:t>
            </a:r>
          </a:p>
          <a:p>
            <a:pPr lvl="1">
              <a:buFont typeface="Arial" panose="020B0604020202020204" pitchFamily="34" charset="0"/>
              <a:buChar char="•"/>
            </a:pPr>
            <a:r>
              <a:rPr lang="en-US" dirty="0" smtClean="0"/>
              <a:t>Technical submissions.</a:t>
            </a:r>
          </a:p>
          <a:p>
            <a:pPr marL="457200" lvl="1" indent="0"/>
            <a:endParaRPr lang="en-US" dirty="0" smtClean="0"/>
          </a:p>
          <a:p>
            <a:pPr marL="0" indent="0"/>
            <a:endParaRPr lang="en-US" dirty="0" smtClean="0"/>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grpSp>
        <p:nvGrpSpPr>
          <p:cNvPr id="15" name="Group 14"/>
          <p:cNvGrpSpPr/>
          <p:nvPr/>
        </p:nvGrpSpPr>
        <p:grpSpPr>
          <a:xfrm>
            <a:off x="7740352" y="1916832"/>
            <a:ext cx="1008112" cy="1726756"/>
            <a:chOff x="7164288" y="2386457"/>
            <a:chExt cx="1008112" cy="1726756"/>
          </a:xfrm>
        </p:grpSpPr>
        <p:cxnSp>
          <p:nvCxnSpPr>
            <p:cNvPr id="8" name="Straight Arrow Connector 7"/>
            <p:cNvCxnSpPr>
              <a:stCxn id="10" idx="2"/>
              <a:endCxn id="11" idx="0"/>
            </p:cNvCxnSpPr>
            <p:nvPr/>
          </p:nvCxnSpPr>
          <p:spPr bwMode="auto">
            <a:xfrm>
              <a:off x="7668344" y="2848122"/>
              <a:ext cx="0" cy="803426"/>
            </a:xfrm>
            <a:prstGeom prst="straightConnector1">
              <a:avLst/>
            </a:prstGeom>
            <a:solidFill>
              <a:srgbClr val="00B8FF"/>
            </a:solidFill>
            <a:ln w="28575" cap="flat" cmpd="sng" algn="ctr">
              <a:solidFill>
                <a:schemeClr val="tx1"/>
              </a:solidFill>
              <a:prstDash val="solid"/>
              <a:round/>
              <a:headEnd type="none" w="med" len="med"/>
              <a:tailEnd type="stealth" w="lg" len="lg"/>
            </a:ln>
            <a:effectLst/>
          </p:spPr>
        </p:cxnSp>
        <p:sp>
          <p:nvSpPr>
            <p:cNvPr id="10" name="TextBox 9"/>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High</a:t>
              </a:r>
              <a:endParaRPr lang="en-US" dirty="0">
                <a:solidFill>
                  <a:schemeClr val="tx1"/>
                </a:solidFill>
              </a:endParaRPr>
            </a:p>
          </p:txBody>
        </p:sp>
        <p:sp>
          <p:nvSpPr>
            <p:cNvPr id="11" name="TextBox 10"/>
            <p:cNvSpPr txBox="1"/>
            <p:nvPr/>
          </p:nvSpPr>
          <p:spPr>
            <a:xfrm>
              <a:off x="7164288" y="3651548"/>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r>
                <a:rPr lang="en-US" dirty="0" smtClean="0">
                  <a:solidFill>
                    <a:schemeClr val="tx1"/>
                  </a:solidFill>
                </a:rPr>
                <a:t>Low</a:t>
              </a:r>
              <a:endParaRPr lang="en-US" dirty="0">
                <a:solidFill>
                  <a:schemeClr val="tx1"/>
                </a:solidFill>
              </a:endParaRPr>
            </a:p>
          </p:txBody>
        </p:sp>
      </p:grpSp>
    </p:spTree>
    <p:extLst>
      <p:ext uri="{BB962C8B-B14F-4D97-AF65-F5344CB8AC3E}">
        <p14:creationId xmlns:p14="http://schemas.microsoft.com/office/powerpoint/2010/main" val="14975098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Warsaw, Poland</a:t>
            </a:r>
          </a:p>
          <a:p>
            <a:pPr algn="ctr">
              <a:lnSpc>
                <a:spcPct val="90000"/>
              </a:lnSpc>
              <a:buFontTx/>
              <a:buNone/>
            </a:pPr>
            <a:r>
              <a:rPr lang="en-US" altLang="en-US" sz="4000" dirty="0" smtClean="0">
                <a:cs typeface="Times New Roman" panose="02020603050405020304" pitchFamily="18" charset="0"/>
              </a:rPr>
              <a:t>May 6</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- 11</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 2018</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r>
              <a:rPr lang="en-US" altLang="en-US" sz="2000" b="0" dirty="0" smtClean="0">
                <a:cs typeface="Times New Roman" panose="02020603050405020304" pitchFamily="18" charset="0"/>
              </a:rPr>
              <a:t>)</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a:t>
            </a:r>
            <a:r>
              <a:rPr lang="en-US" altLang="en-US" sz="2000" b="0" dirty="0" smtClean="0"/>
              <a:t>(9 </a:t>
            </a:r>
            <a:r>
              <a:rPr lang="en-US" altLang="en-US" sz="2000" b="0" dirty="0"/>
              <a:t>min)</a:t>
            </a:r>
          </a:p>
          <a:p>
            <a:pPr algn="just">
              <a:spcBef>
                <a:spcPct val="20000"/>
              </a:spcBef>
              <a:buFontTx/>
              <a:buChar char="•"/>
            </a:pPr>
            <a:r>
              <a:rPr lang="en-US" altLang="en-US" sz="2000" b="0" dirty="0"/>
              <a:t>Last call for Submission </a:t>
            </a:r>
            <a:r>
              <a:rPr lang="en-US" altLang="en-US" sz="2000" b="0" dirty="0" smtClean="0"/>
              <a:t>(5 </a:t>
            </a:r>
            <a:r>
              <a:rPr lang="en-US" altLang="en-US" sz="2000" b="0" dirty="0"/>
              <a:t>min)</a:t>
            </a:r>
          </a:p>
          <a:p>
            <a:pPr algn="just">
              <a:spcBef>
                <a:spcPct val="20000"/>
              </a:spcBef>
              <a:buFontTx/>
              <a:buChar char="•"/>
            </a:pPr>
            <a:r>
              <a:rPr lang="en-US" altLang="en-US" sz="2000" b="0" dirty="0" smtClean="0"/>
              <a:t>Agenda setting and presentation ordering for the week (15 </a:t>
            </a:r>
            <a:r>
              <a:rPr lang="en-US" altLang="en-US" sz="2000" b="0" dirty="0"/>
              <a:t>min)</a:t>
            </a:r>
          </a:p>
          <a:p>
            <a:pPr algn="just">
              <a:spcBef>
                <a:spcPct val="20000"/>
              </a:spcBef>
              <a:buFontTx/>
              <a:buChar char="•"/>
            </a:pPr>
            <a:r>
              <a:rPr lang="en-US" altLang="en-US" sz="2000" b="0" dirty="0" smtClean="0"/>
              <a:t>Consider previous </a:t>
            </a:r>
            <a:r>
              <a:rPr lang="en-US" altLang="en-US" sz="2000" b="0" dirty="0"/>
              <a:t>meeting </a:t>
            </a:r>
            <a:r>
              <a:rPr lang="en-US" altLang="en-US" sz="2000" b="0" dirty="0" smtClean="0"/>
              <a:t>minutes for approval (5min)</a:t>
            </a:r>
          </a:p>
          <a:p>
            <a:pPr algn="just">
              <a:spcBef>
                <a:spcPct val="20000"/>
              </a:spcBef>
              <a:buFontTx/>
              <a:buChar char="•"/>
            </a:pPr>
            <a:r>
              <a:rPr lang="en-US" altLang="en-US" sz="2000" b="0" dirty="0" smtClean="0"/>
              <a:t>Consider previous </a:t>
            </a:r>
            <a:r>
              <a:rPr lang="en-US" altLang="en-US" sz="2000" b="0" dirty="0" err="1" smtClean="0"/>
              <a:t>telecons</a:t>
            </a:r>
            <a:r>
              <a:rPr lang="en-US" altLang="en-US" sz="2000" b="0" dirty="0" smtClean="0"/>
              <a:t> minutes for approval (10min)</a:t>
            </a:r>
          </a:p>
          <a:p>
            <a:pPr algn="just">
              <a:spcBef>
                <a:spcPct val="20000"/>
              </a:spcBef>
              <a:buFontTx/>
              <a:buChar char="•"/>
            </a:pPr>
            <a:r>
              <a:rPr lang="en-US" altLang="en-US" sz="2000" b="0" dirty="0" smtClean="0"/>
              <a:t>Review and of submissions towards draft amendment spec text (</a:t>
            </a:r>
            <a:r>
              <a:rPr lang="en-US" altLang="en-US" sz="2000" b="0" dirty="0"/>
              <a:t>as time permits)</a:t>
            </a:r>
          </a:p>
          <a:p>
            <a:pPr marL="0" indent="0" algn="just">
              <a:spcBef>
                <a:spcPct val="20000"/>
              </a:spcBef>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21</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932154512"/>
              </p:ext>
            </p:extLst>
          </p:nvPr>
        </p:nvGraphicFramePr>
        <p:xfrm>
          <a:off x="288826" y="1507333"/>
          <a:ext cx="8640960" cy="2986944"/>
        </p:xfrm>
        <a:graphic>
          <a:graphicData uri="http://schemas.openxmlformats.org/drawingml/2006/table">
            <a:tbl>
              <a:tblPr firstRow="1" bandRow="1">
                <a:tableStyleId>{21E4AEA4-8DFA-4A89-87EB-49C32662AFE0}</a:tableStyleId>
              </a:tblPr>
              <a:tblGrid>
                <a:gridCol w="1186830"/>
                <a:gridCol w="1512168"/>
                <a:gridCol w="3168352"/>
                <a:gridCol w="1739650"/>
                <a:gridCol w="1033960"/>
              </a:tblGrid>
              <a:tr h="305408">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r>
                        <a:rPr lang="en-US" sz="1600" baseline="0" dirty="0" smtClean="0"/>
                        <a:t> allocation</a:t>
                      </a:r>
                      <a:endParaRPr lang="en-US" sz="1600" dirty="0"/>
                    </a:p>
                  </a:txBody>
                  <a:tcPr marT="45712" marB="45712"/>
                </a:tc>
              </a:tr>
              <a:tr h="305408">
                <a:tc>
                  <a:txBody>
                    <a:bodyPr/>
                    <a:lstStyle/>
                    <a:p>
                      <a:pPr marL="0" algn="l" defTabSz="914400" rtl="0" eaLnBrk="1" latinLnBrk="0" hangingPunct="1"/>
                      <a:r>
                        <a:rPr lang="en-US" sz="1600" strike="noStrike" kern="1200" dirty="0" smtClean="0">
                          <a:solidFill>
                            <a:schemeClr val="dk1"/>
                          </a:solidFill>
                          <a:latin typeface="+mn-lt"/>
                          <a:ea typeface="+mn-ea"/>
                          <a:cs typeface="+mn-cs"/>
                        </a:rPr>
                        <a:t>11-18-0596</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Jonathan Segev</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err="1" smtClean="0">
                          <a:solidFill>
                            <a:schemeClr val="dk1"/>
                          </a:solidFill>
                          <a:latin typeface="+mn-lt"/>
                          <a:ea typeface="+mn-ea"/>
                          <a:cs typeface="+mn-cs"/>
                        </a:rPr>
                        <a:t>TGaz</a:t>
                      </a:r>
                      <a:r>
                        <a:rPr lang="en-US" sz="1600" strike="noStrike" kern="1200" dirty="0" smtClean="0">
                          <a:solidFill>
                            <a:schemeClr val="dk1"/>
                          </a:solidFill>
                          <a:latin typeface="+mn-lt"/>
                          <a:ea typeface="+mn-ea"/>
                          <a:cs typeface="+mn-cs"/>
                        </a:rPr>
                        <a:t> May</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2018</a:t>
                      </a:r>
                      <a:r>
                        <a:rPr lang="en-US" sz="1600" strike="noStrike" kern="1200" baseline="0" dirty="0" smtClean="0">
                          <a:solidFill>
                            <a:schemeClr val="dk1"/>
                          </a:solidFill>
                          <a:latin typeface="+mn-lt"/>
                          <a:ea typeface="+mn-ea"/>
                          <a:cs typeface="+mn-cs"/>
                        </a:rPr>
                        <a:t> </a:t>
                      </a:r>
                      <a:r>
                        <a:rPr lang="en-US" sz="1600" strike="noStrike" kern="1200" dirty="0" smtClean="0">
                          <a:solidFill>
                            <a:schemeClr val="dk1"/>
                          </a:solidFill>
                          <a:latin typeface="+mn-lt"/>
                          <a:ea typeface="+mn-ea"/>
                          <a:cs typeface="+mn-cs"/>
                        </a:rPr>
                        <a:t>Agenda</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Agenda Deck</a:t>
                      </a:r>
                      <a:endParaRPr lang="en-US" sz="1600" strike="noStrike" kern="1200" dirty="0">
                        <a:solidFill>
                          <a:schemeClr val="dk1"/>
                        </a:solidFill>
                        <a:latin typeface="+mn-lt"/>
                        <a:ea typeface="+mn-ea"/>
                        <a:cs typeface="+mn-cs"/>
                      </a:endParaRPr>
                    </a:p>
                  </a:txBody>
                  <a:tcPr marT="45712" marB="45712"/>
                </a:tc>
                <a:tc>
                  <a:txBody>
                    <a:bodyPr/>
                    <a:lstStyle/>
                    <a:p>
                      <a:r>
                        <a:rPr lang="en-US" sz="1600" dirty="0" smtClean="0"/>
                        <a:t>30min</a:t>
                      </a:r>
                      <a:endParaRPr lang="en-US" sz="16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11-18-0571</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Roy Want</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Jan. meeting minutes</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latin typeface="+mn-lt"/>
                          <a:ea typeface="+mn-ea"/>
                          <a:cs typeface="+mn-cs"/>
                        </a:rPr>
                        <a:t>5 min</a:t>
                      </a:r>
                    </a:p>
                  </a:txBody>
                  <a:tcPr marT="45712" marB="45712"/>
                </a:tc>
              </a:tr>
              <a:tr h="365752">
                <a:tc>
                  <a:txBody>
                    <a:bodyPr/>
                    <a:lstStyle/>
                    <a:p>
                      <a:pPr marL="0" algn="l" defTabSz="914400" rtl="0" eaLnBrk="1" latinLnBrk="0" hangingPunct="1"/>
                      <a:r>
                        <a:rPr lang="en-US" sz="1600" strike="noStrike" kern="1200" dirty="0" smtClean="0">
                          <a:solidFill>
                            <a:schemeClr val="dk1"/>
                          </a:solidFill>
                          <a:latin typeface="+mn-lt"/>
                          <a:ea typeface="+mn-ea"/>
                          <a:cs typeface="+mn-cs"/>
                        </a:rPr>
                        <a:t>11-17-0462</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Chao Chun</a:t>
                      </a:r>
                      <a:r>
                        <a:rPr lang="en-US" sz="1600" strike="noStrike" kern="1200" baseline="0" dirty="0" smtClean="0">
                          <a:solidFill>
                            <a:schemeClr val="dk1"/>
                          </a:solidFill>
                          <a:latin typeface="+mn-lt"/>
                          <a:ea typeface="+mn-ea"/>
                          <a:cs typeface="+mn-cs"/>
                        </a:rPr>
                        <a:t> Wang</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r>
                        <a:rPr lang="en-US" sz="1600" strike="noStrike" kern="1200" baseline="0" dirty="0" smtClean="0">
                          <a:solidFill>
                            <a:schemeClr val="dk1"/>
                          </a:solidFill>
                          <a:latin typeface="+mn-lt"/>
                          <a:ea typeface="+mn-ea"/>
                          <a:cs typeface="+mn-cs"/>
                        </a:rPr>
                        <a:t> Working Draft approval</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SFD</a:t>
                      </a:r>
                      <a:endParaRPr lang="en-US" sz="1600" strike="noStrike" kern="1200" dirty="0">
                        <a:solidFill>
                          <a:schemeClr val="dk1"/>
                        </a:solidFill>
                        <a:latin typeface="+mn-lt"/>
                        <a:ea typeface="+mn-ea"/>
                        <a:cs typeface="+mn-cs"/>
                      </a:endParaRPr>
                    </a:p>
                  </a:txBody>
                  <a:tcPr marT="45712" marB="45712"/>
                </a:tc>
                <a:tc>
                  <a:txBody>
                    <a:bodyPr/>
                    <a:lstStyle/>
                    <a:p>
                      <a:r>
                        <a:rPr lang="en-US" dirty="0" smtClean="0"/>
                        <a:t>25min</a:t>
                      </a:r>
                      <a:endParaRPr lang="en-US" dirty="0"/>
                    </a:p>
                  </a:txBody>
                  <a:tcPr marT="45712" marB="45712"/>
                </a:tc>
              </a:tr>
              <a:tr h="365752">
                <a:tc>
                  <a:txBody>
                    <a:bodyPr/>
                    <a:lstStyle/>
                    <a:p>
                      <a:r>
                        <a:rPr lang="en-US" sz="1600" dirty="0" smtClean="0"/>
                        <a:t>11-18-350</a:t>
                      </a:r>
                      <a:endParaRPr lang="en-US" sz="1600" dirty="0"/>
                    </a:p>
                  </a:txBody>
                  <a:tcPr marT="45712" marB="45712"/>
                </a:tc>
                <a:tc>
                  <a:txBody>
                    <a:bodyPr/>
                    <a:lstStyle/>
                    <a:p>
                      <a:r>
                        <a:rPr lang="en-US" sz="1600" dirty="0" smtClean="0"/>
                        <a:t>Nehru Bhandaru</a:t>
                      </a:r>
                      <a:endParaRPr lang="en-US" sz="1600" dirty="0"/>
                    </a:p>
                  </a:txBody>
                  <a:tcPr marT="45712" marB="45712"/>
                </a:tc>
                <a:tc>
                  <a:txBody>
                    <a:bodyPr/>
                    <a:lstStyle/>
                    <a:p>
                      <a:r>
                        <a:rPr lang="en-US" sz="1600" dirty="0" smtClean="0"/>
                        <a:t>Pre-Association </a:t>
                      </a:r>
                      <a:r>
                        <a:rPr lang="en-US" sz="1600" dirty="0" err="1" smtClean="0"/>
                        <a:t>Securtiy</a:t>
                      </a:r>
                      <a:r>
                        <a:rPr lang="en-US" sz="1600" dirty="0" smtClean="0"/>
                        <a:t> Negotiation</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dirty="0" smtClean="0"/>
                        <a:t>40min</a:t>
                      </a:r>
                      <a:endParaRPr lang="en-US" dirty="0"/>
                    </a:p>
                  </a:txBody>
                  <a:tcPr marT="45712" marB="45712"/>
                </a:tc>
              </a:tr>
              <a:tr h="365752">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As time</a:t>
                      </a:r>
                      <a:r>
                        <a:rPr lang="en-US" sz="1600" baseline="0" dirty="0" smtClean="0"/>
                        <a:t> </a:t>
                      </a:r>
                      <a:r>
                        <a:rPr lang="en-US" sz="1600" dirty="0" smtClean="0"/>
                        <a:t>permits</a:t>
                      </a:r>
                      <a:endParaRPr lang="en-US" sz="1600" dirty="0"/>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11-18/0571 “</a:t>
            </a:r>
            <a:r>
              <a:rPr lang="en-US" dirty="0"/>
              <a:t>Meeting Minutes March 2018 Session</a:t>
            </a:r>
            <a:r>
              <a:rPr lang="en-US" b="0" dirty="0" smtClean="0"/>
              <a:t>” </a:t>
            </a:r>
            <a:r>
              <a:rPr lang="en-US" b="0" dirty="0"/>
              <a:t>posted to Mentor </a:t>
            </a:r>
            <a:r>
              <a:rPr lang="en-US" b="0" dirty="0" smtClean="0"/>
              <a:t>on Mar. 13</a:t>
            </a:r>
            <a:r>
              <a:rPr lang="en-US" b="0" baseline="30000" dirty="0" smtClean="0"/>
              <a:t>th</a:t>
            </a:r>
            <a:r>
              <a:rPr lang="en-US" b="0" dirty="0" smtClean="0"/>
              <a:t> 2018.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11-18/0571 r1 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smtClean="0"/>
              <a:t>Moved by:</a:t>
            </a:r>
            <a:endParaRPr lang="en-US" b="0" dirty="0"/>
          </a:p>
          <a:p>
            <a:r>
              <a:rPr lang="en-US" b="0" dirty="0"/>
              <a:t>Seconded </a:t>
            </a:r>
            <a:r>
              <a:rPr lang="en-US" b="0" dirty="0" smtClean="0"/>
              <a:t>by:</a:t>
            </a:r>
          </a:p>
          <a:p>
            <a:r>
              <a:rPr lang="en-US" b="0" dirty="0" smtClean="0"/>
              <a:t>Results </a:t>
            </a:r>
            <a:r>
              <a:rPr lang="en-US" b="0" dirty="0"/>
              <a:t>(Y/N/A</a:t>
            </a:r>
            <a:r>
              <a:rPr lang="en-US" b="0" dirty="0" smtClean="0"/>
              <a:t>):</a:t>
            </a:r>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23</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a:t>
            </a:r>
            <a:r>
              <a:rPr lang="en-US" altLang="en-US" sz="2000" b="0" dirty="0" smtClean="0"/>
              <a:t>(7min</a:t>
            </a:r>
            <a:r>
              <a:rPr lang="en-US" altLang="en-US" sz="2000" b="0" dirty="0"/>
              <a:t>)</a:t>
            </a:r>
          </a:p>
          <a:p>
            <a:pPr algn="just">
              <a:spcBef>
                <a:spcPct val="20000"/>
              </a:spcBef>
              <a:buFontTx/>
              <a:buChar char="•"/>
            </a:pPr>
            <a:r>
              <a:rPr lang="en-US" altLang="en-US" sz="2000" b="0" dirty="0"/>
              <a:t>Agenda Setting </a:t>
            </a:r>
            <a:r>
              <a:rPr lang="en-US" altLang="en-US" sz="2000" b="0" dirty="0" smtClean="0"/>
              <a:t>(7min</a:t>
            </a:r>
            <a:r>
              <a:rPr lang="en-US" altLang="en-US" sz="2000" b="0" dirty="0" smtClean="0"/>
              <a:t>)</a:t>
            </a:r>
          </a:p>
          <a:p>
            <a:pPr algn="just">
              <a:spcBef>
                <a:spcPct val="20000"/>
              </a:spcBef>
              <a:buFontTx/>
              <a:buChar char="•"/>
            </a:pPr>
            <a:r>
              <a:rPr lang="en-US" altLang="en-US" sz="2000" b="0" dirty="0" smtClean="0"/>
              <a:t>Review TG </a:t>
            </a:r>
            <a:r>
              <a:rPr lang="en-US" altLang="en-US" sz="2000" b="0" dirty="0"/>
              <a:t>process </a:t>
            </a:r>
            <a:r>
              <a:rPr lang="en-US" altLang="en-US" sz="2000" b="0" dirty="0" smtClean="0"/>
              <a:t>towards </a:t>
            </a:r>
            <a:r>
              <a:rPr lang="en-US" altLang="en-US" sz="2000" b="0" dirty="0"/>
              <a:t>the Nov. 2018 D1.0 publication and Initial WG ballot.</a:t>
            </a:r>
          </a:p>
          <a:p>
            <a:pPr algn="just">
              <a:spcBef>
                <a:spcPct val="20000"/>
              </a:spcBef>
              <a:buFontTx/>
              <a:buChar char="•"/>
            </a:pPr>
            <a:r>
              <a:rPr lang="en-US" altLang="en-US" sz="2000" b="0" dirty="0" smtClean="0"/>
              <a:t>Presentations </a:t>
            </a:r>
            <a:r>
              <a:rPr lang="en-US" altLang="en-US" sz="2000" b="0" dirty="0"/>
              <a:t>to inform the TG (as time permits</a:t>
            </a:r>
            <a:r>
              <a:rPr lang="en-US" altLang="en-US" sz="2000" b="0" dirty="0" smtClean="0"/>
              <a:t>).</a:t>
            </a:r>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1"/>
            <a:ext cx="7770813" cy="798984"/>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553042754"/>
              </p:ext>
            </p:extLst>
          </p:nvPr>
        </p:nvGraphicFramePr>
        <p:xfrm>
          <a:off x="251520" y="1484784"/>
          <a:ext cx="8712967" cy="3987560"/>
        </p:xfrm>
        <a:graphic>
          <a:graphicData uri="http://schemas.openxmlformats.org/drawingml/2006/table">
            <a:tbl>
              <a:tblPr firstRow="1" bandRow="1">
                <a:tableStyleId>{21E4AEA4-8DFA-4A89-87EB-49C32662AFE0}</a:tableStyleId>
              </a:tblPr>
              <a:tblGrid>
                <a:gridCol w="1409598"/>
                <a:gridCol w="1546095"/>
                <a:gridCol w="2955693"/>
                <a:gridCol w="1551739"/>
                <a:gridCol w="1249842"/>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30 </a:t>
                      </a:r>
                      <a:r>
                        <a:rPr lang="en-US" sz="1600" kern="1200" dirty="0" smtClean="0">
                          <a:solidFill>
                            <a:schemeClr val="dk1"/>
                          </a:solidFill>
                          <a:latin typeface="+mn-lt"/>
                          <a:ea typeface="+mn-ea"/>
                          <a:cs typeface="+mn-cs"/>
                        </a:rPr>
                        <a:t>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11-18-727</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Secure Measurement Protocol Amendment Text </a:t>
                      </a:r>
                      <a:endParaRPr lang="en-US" sz="1600" dirty="0"/>
                    </a:p>
                  </a:txBody>
                  <a:tcPr marT="45712" marB="45712"/>
                </a:tc>
                <a:tc>
                  <a:txBody>
                    <a:bodyPr/>
                    <a:lstStyle/>
                    <a:p>
                      <a:r>
                        <a:rPr lang="en-US" sz="1600" dirty="0" smtClean="0"/>
                        <a:t>Amendment text</a:t>
                      </a:r>
                      <a:endParaRPr lang="en-US" sz="1600" dirty="0"/>
                    </a:p>
                  </a:txBody>
                  <a:tcPr marT="45712" marB="45712"/>
                </a:tc>
                <a:tc>
                  <a:txBody>
                    <a:bodyPr/>
                    <a:lstStyle/>
                    <a:p>
                      <a:r>
                        <a:rPr lang="en-US" sz="1600" dirty="0" smtClean="0"/>
                        <a:t>As needed remaining of 1hr</a:t>
                      </a:r>
                      <a:endParaRPr lang="en-US" sz="1600" dirty="0"/>
                    </a:p>
                  </a:txBody>
                  <a:tcPr marT="45712" marB="45712"/>
                </a:tc>
              </a:tr>
              <a:tr h="411472">
                <a:tc>
                  <a:txBody>
                    <a:bodyPr/>
                    <a:lstStyle/>
                    <a:p>
                      <a:pPr marL="0" algn="l" defTabSz="914400" rtl="0" eaLnBrk="1" latinLnBrk="0" hangingPunct="1"/>
                      <a:r>
                        <a:rPr lang="en-US" sz="1600" strike="noStrike" kern="1200" dirty="0" smtClean="0">
                          <a:solidFill>
                            <a:schemeClr val="dk1"/>
                          </a:solidFill>
                          <a:latin typeface="+mn-lt"/>
                          <a:ea typeface="+mn-ea"/>
                          <a:cs typeface="+mn-cs"/>
                        </a:rPr>
                        <a:t>11-18-728</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Yongho Seok</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Ranging NDP Transmission</a:t>
                      </a:r>
                      <a:endParaRPr lang="en-US" sz="1600" strike="noStrike" kern="1200" noProof="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365752">
                <a:tc>
                  <a:txBody>
                    <a:bodyPr/>
                    <a:lstStyle/>
                    <a:p>
                      <a:r>
                        <a:rPr lang="en-US" sz="1600" dirty="0" smtClean="0"/>
                        <a:t>11-18-729</a:t>
                      </a:r>
                      <a:endParaRPr lang="en-US" sz="1600" dirty="0"/>
                    </a:p>
                  </a:txBody>
                  <a:tcPr marT="45712" marB="45712"/>
                </a:tc>
                <a:tc>
                  <a:txBody>
                    <a:bodyPr/>
                    <a:lstStyle/>
                    <a:p>
                      <a:r>
                        <a:rPr lang="en-US" sz="1600" dirty="0" smtClean="0"/>
                        <a:t>Yongho Seok</a:t>
                      </a:r>
                      <a:endParaRPr lang="en-US" sz="1600" dirty="0"/>
                    </a:p>
                  </a:txBody>
                  <a:tcPr marT="45712" marB="45712"/>
                </a:tc>
                <a:tc>
                  <a:txBody>
                    <a:bodyPr/>
                    <a:lstStyle/>
                    <a:p>
                      <a:r>
                        <a:rPr lang="en-US" sz="1600" kern="1200" dirty="0" smtClean="0">
                          <a:solidFill>
                            <a:schemeClr val="dk1"/>
                          </a:solidFill>
                          <a:effectLst/>
                          <a:latin typeface="+mn-lt"/>
                          <a:ea typeface="+mn-ea"/>
                          <a:cs typeface="+mn-cs"/>
                        </a:rPr>
                        <a:t>Range Measurement Protocol </a:t>
                      </a:r>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smtClean="0"/>
                        <a:t>Amendment text</a:t>
                      </a:r>
                    </a:p>
                  </a:txBody>
                  <a:tcPr marT="45712" marB="45712"/>
                </a:tc>
                <a:tc>
                  <a:txBody>
                    <a:bodyPr/>
                    <a:lstStyle/>
                    <a:p>
                      <a:r>
                        <a:rPr lang="en-US" sz="1600" dirty="0" smtClean="0"/>
                        <a:t>40min</a:t>
                      </a:r>
                      <a:endParaRPr lang="en-US" sz="1600" dirty="0"/>
                    </a:p>
                  </a:txBody>
                  <a:tcPr marT="45712" marB="45712"/>
                </a:tc>
              </a:tr>
              <a:tr h="289552">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strike="noStrike" dirty="0" smtClean="0"/>
                        <a:t>30min as time permits</a:t>
                      </a:r>
                      <a:endParaRPr lang="en-US" sz="1600" strike="noStrike"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3657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r>
              <a:tr h="3657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90259539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May 2018</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a:t>
            </a:r>
            <a:r>
              <a:rPr lang="en-US" altLang="en-US" dirty="0" smtClean="0"/>
              <a:t>submission contains </a:t>
            </a:r>
            <a:r>
              <a:rPr lang="en-US" altLang="en-US" dirty="0"/>
              <a:t>the IEEE 802.11 </a:t>
            </a:r>
            <a:r>
              <a:rPr lang="en-US" altLang="en-US" dirty="0" err="1"/>
              <a:t>TGaz</a:t>
            </a:r>
            <a:r>
              <a:rPr lang="en-US" altLang="en-US" dirty="0"/>
              <a:t> Next Generation Positioning agenda for the </a:t>
            </a:r>
            <a:r>
              <a:rPr lang="en-US" altLang="en-US" dirty="0" smtClean="0"/>
              <a:t>May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06266032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685800" y="685800"/>
            <a:ext cx="7772400" cy="582613"/>
          </a:xfrm>
        </p:spPr>
        <p:txBody>
          <a:bodyPr/>
          <a:lstStyle/>
          <a:p>
            <a:r>
              <a:rPr lang="en-US" altLang="en-US" smtClean="0"/>
              <a:t>Notable Milestones</a:t>
            </a:r>
          </a:p>
        </p:txBody>
      </p:sp>
      <p:sp>
        <p:nvSpPr>
          <p:cNvPr id="9219" name="Content Placeholder 2"/>
          <p:cNvSpPr>
            <a:spLocks noGrp="1"/>
          </p:cNvSpPr>
          <p:nvPr>
            <p:ph idx="1"/>
          </p:nvPr>
        </p:nvSpPr>
        <p:spPr>
          <a:xfrm>
            <a:off x="685800" y="1268413"/>
            <a:ext cx="7772400" cy="4827587"/>
          </a:xfrm>
        </p:spPr>
        <p:txBody>
          <a:bodyPr/>
          <a:lstStyle/>
          <a:p>
            <a:r>
              <a:rPr lang="en-US" altLang="en-US" sz="2000" smtClean="0"/>
              <a:t>D1.0 – project to Nov. 2018:</a:t>
            </a:r>
          </a:p>
          <a:p>
            <a:pPr lvl="1"/>
            <a:r>
              <a:rPr lang="en-US" altLang="en-US" sz="1800" smtClean="0"/>
              <a:t>Is feature complete.</a:t>
            </a:r>
          </a:p>
          <a:p>
            <a:pPr lvl="1"/>
            <a:r>
              <a:rPr lang="en-US" altLang="en-US" sz="1800" smtClean="0"/>
              <a:t>Sufficiently mature to present to WFA.</a:t>
            </a:r>
          </a:p>
          <a:p>
            <a:pPr lvl="1"/>
            <a:r>
              <a:rPr lang="en-US" altLang="en-US" sz="1800" smtClean="0"/>
              <a:t>Initiate MRD development when time comes (pass initial WG ballot). </a:t>
            </a:r>
          </a:p>
          <a:p>
            <a:pPr lvl="1"/>
            <a:endParaRPr lang="en-US" altLang="en-US" sz="1800" smtClean="0"/>
          </a:p>
          <a:p>
            <a:r>
              <a:rPr lang="en-US" altLang="en-US" sz="2000" smtClean="0"/>
              <a:t>D2.0 – currently projected 6 months after D1.0 (May 2019).</a:t>
            </a:r>
          </a:p>
          <a:p>
            <a:pPr lvl="1"/>
            <a:r>
              <a:rPr lang="en-US" altLang="en-US" sz="1800" smtClean="0"/>
              <a:t>Allows WFA Test-plan development.</a:t>
            </a:r>
          </a:p>
          <a:p>
            <a:pPr lvl="1"/>
            <a:r>
              <a:rPr lang="en-US" altLang="en-US" sz="1800" smtClean="0"/>
              <a:t>Sufficiently stable to allow product development in support of PF activity.</a:t>
            </a:r>
          </a:p>
          <a:p>
            <a:pPr lvl="1"/>
            <a:r>
              <a:rPr lang="en-US" altLang="en-US" sz="1800" smtClean="0"/>
              <a:t>Testplan and product development can feed back to comment collection process to allow clean up. </a:t>
            </a:r>
          </a:p>
        </p:txBody>
      </p:sp>
      <p:sp>
        <p:nvSpPr>
          <p:cNvPr id="922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922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4C084A55-C466-4298-BFBB-3B90DBE6BCAD}" type="slidenum">
              <a:rPr lang="en-GB" altLang="en-US" sz="1200" b="0" smtClean="0"/>
              <a:pPr>
                <a:spcBef>
                  <a:spcPct val="0"/>
                </a:spcBef>
                <a:buFontTx/>
                <a:buNone/>
              </a:pPr>
              <a:t>31</a:t>
            </a:fld>
            <a:endParaRPr lang="en-GB" altLang="en-US" sz="1200" b="0" smtClean="0"/>
          </a:p>
        </p:txBody>
      </p:sp>
    </p:spTree>
    <p:extLst>
      <p:ext uri="{BB962C8B-B14F-4D97-AF65-F5344CB8AC3E}">
        <p14:creationId xmlns:p14="http://schemas.microsoft.com/office/powerpoint/2010/main" val="20460563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685800" y="685800"/>
            <a:ext cx="7772400" cy="439738"/>
          </a:xfrm>
        </p:spPr>
        <p:txBody>
          <a:bodyPr/>
          <a:lstStyle/>
          <a:p>
            <a:r>
              <a:rPr lang="en-US" altLang="en-US" smtClean="0"/>
              <a:t>What About P2P Ranging</a:t>
            </a:r>
          </a:p>
        </p:txBody>
      </p:sp>
      <p:sp>
        <p:nvSpPr>
          <p:cNvPr id="15363" name="Content Placeholder 2"/>
          <p:cNvSpPr>
            <a:spLocks noGrp="1"/>
          </p:cNvSpPr>
          <p:nvPr>
            <p:ph idx="1"/>
          </p:nvPr>
        </p:nvSpPr>
        <p:spPr>
          <a:xfrm>
            <a:off x="685800" y="1412875"/>
            <a:ext cx="8062913" cy="4683125"/>
          </a:xfrm>
        </p:spPr>
        <p:txBody>
          <a:bodyPr/>
          <a:lstStyle/>
          <a:p>
            <a:pPr>
              <a:buFont typeface="Arial" panose="020B0604020202020204" pitchFamily="34" charset="0"/>
              <a:buChar char="•"/>
            </a:pPr>
            <a:r>
              <a:rPr lang="en-US" altLang="en-US" dirty="0" smtClean="0"/>
              <a:t>Infrastructure based FTM:</a:t>
            </a:r>
          </a:p>
          <a:p>
            <a:pPr lvl="1">
              <a:buFont typeface="Arial" panose="020B0604020202020204" pitchFamily="34" charset="0"/>
              <a:buChar char="•"/>
            </a:pPr>
            <a:r>
              <a:rPr lang="en-US" altLang="en-US" dirty="0" smtClean="0"/>
              <a:t>Available since 2016 for implementation.</a:t>
            </a:r>
          </a:p>
          <a:p>
            <a:pPr lvl="1">
              <a:buFont typeface="Arial" panose="020B0604020202020204" pitchFamily="34" charset="0"/>
              <a:buChar char="•"/>
            </a:pPr>
            <a:r>
              <a:rPr lang="en-US" altLang="en-US" dirty="0" smtClean="0"/>
              <a:t>No major release to trigger infrastructure refresh (11ac ahead of that 11ax expected publication is roughly 2022</a:t>
            </a:r>
            <a:r>
              <a:rPr lang="en-US" altLang="en-US" dirty="0"/>
              <a:t> </a:t>
            </a:r>
            <a:r>
              <a:rPr lang="en-US" altLang="en-US" dirty="0" smtClean="0"/>
              <a:t>timeframe).</a:t>
            </a:r>
          </a:p>
          <a:p>
            <a:pPr lvl="1">
              <a:buFont typeface="Arial" panose="020B0604020202020204" pitchFamily="34" charset="0"/>
              <a:buChar char="•"/>
            </a:pPr>
            <a:r>
              <a:rPr lang="en-US" altLang="en-US" dirty="0" smtClean="0"/>
              <a:t>11az make extensive use of 11ax feature set.</a:t>
            </a:r>
          </a:p>
          <a:p>
            <a:pPr>
              <a:buFont typeface="Arial" panose="020B0604020202020204" pitchFamily="34" charset="0"/>
              <a:buChar char="•"/>
            </a:pPr>
            <a:r>
              <a:rPr lang="en-US" altLang="en-US" dirty="0" smtClean="0"/>
              <a:t>FTM </a:t>
            </a:r>
            <a:r>
              <a:rPr lang="en-US" altLang="en-US" dirty="0" smtClean="0"/>
              <a:t>is also largely used for P2P such as Wi-Fi Aware:</a:t>
            </a:r>
          </a:p>
          <a:p>
            <a:pPr marL="800100" lvl="1" indent="-342900">
              <a:buFont typeface="Arial" panose="020B0604020202020204" pitchFamily="34" charset="0"/>
              <a:buChar char="•"/>
            </a:pPr>
            <a:r>
              <a:rPr lang="en-US" altLang="en-US" dirty="0" smtClean="0"/>
              <a:t>11az  </a:t>
            </a:r>
            <a:r>
              <a:rPr lang="en-US" altLang="en-US" dirty="0" smtClean="0"/>
              <a:t>P2P offers better user experience through accuracy and power as well as new usages through secured ranging.</a:t>
            </a:r>
          </a:p>
          <a:p>
            <a:pPr marL="800100" lvl="1" indent="-342900">
              <a:buFont typeface="Arial" panose="020B0604020202020204" pitchFamily="34" charset="0"/>
              <a:buChar char="•"/>
            </a:pPr>
            <a:r>
              <a:rPr lang="en-US" altLang="en-US" dirty="0" smtClean="0"/>
              <a:t>Assuming 2022 timeframe 11az availability for next gen. P2P usages gives a 4-5 years interval </a:t>
            </a:r>
            <a:r>
              <a:rPr lang="en-US" altLang="en-US" dirty="0" smtClean="0"/>
              <a:t>from previous FTM std. release,  </a:t>
            </a:r>
            <a:r>
              <a:rPr lang="en-US" altLang="en-US" dirty="0" smtClean="0"/>
              <a:t>however further delay may not be advisable.</a:t>
            </a:r>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a:p>
            <a:pPr marL="800100" lvl="1" indent="-342900">
              <a:buFont typeface="Arial" panose="020B0604020202020204" pitchFamily="34" charset="0"/>
              <a:buChar char="•"/>
            </a:pPr>
            <a:endParaRPr lang="en-US" altLang="en-US" dirty="0" smtClean="0"/>
          </a:p>
        </p:txBody>
      </p:sp>
      <p:sp>
        <p:nvSpPr>
          <p:cNvPr id="1536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536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7AB8BA00-DF78-4AED-8E09-1DCC2A97629C}" type="slidenum">
              <a:rPr lang="en-GB" altLang="en-US" sz="1200" b="0" smtClean="0"/>
              <a:pPr>
                <a:spcBef>
                  <a:spcPct val="0"/>
                </a:spcBef>
                <a:buFontTx/>
                <a:buNone/>
              </a:pPr>
              <a:t>32</a:t>
            </a:fld>
            <a:endParaRPr lang="en-GB" altLang="en-US" sz="1200" b="0" smtClean="0"/>
          </a:p>
        </p:txBody>
      </p:sp>
      <p:sp>
        <p:nvSpPr>
          <p:cNvPr id="15366" name="Rounded Rectangle 6"/>
          <p:cNvSpPr>
            <a:spLocks noChangeArrowheads="1"/>
          </p:cNvSpPr>
          <p:nvPr/>
        </p:nvSpPr>
        <p:spPr bwMode="auto">
          <a:xfrm>
            <a:off x="1042988" y="5373688"/>
            <a:ext cx="7058025" cy="722312"/>
          </a:xfrm>
          <a:prstGeom prst="roundRect">
            <a:avLst>
              <a:gd name="adj" fmla="val 16667"/>
            </a:avLst>
          </a:prstGeom>
          <a:solidFill>
            <a:schemeClr val="accent1"/>
          </a:solidFill>
          <a:ln w="12700" algn="ctr">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000" b="0"/>
              <a:t>Upcoming 11az D1.0 and D2.0 Milestones are Crucial To Meet Both P2P and Infrastructure Targets</a:t>
            </a:r>
          </a:p>
        </p:txBody>
      </p:sp>
    </p:spTree>
    <p:extLst>
      <p:ext uri="{BB962C8B-B14F-4D97-AF65-F5344CB8AC3E}">
        <p14:creationId xmlns:p14="http://schemas.microsoft.com/office/powerpoint/2010/main" val="339816356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685800" y="685800"/>
            <a:ext cx="7772400" cy="582613"/>
          </a:xfrm>
        </p:spPr>
        <p:txBody>
          <a:bodyPr/>
          <a:lstStyle/>
          <a:p>
            <a:r>
              <a:rPr lang="en-US" altLang="en-US" smtClean="0"/>
              <a:t>Risks On The Way To D1.0</a:t>
            </a:r>
          </a:p>
        </p:txBody>
      </p:sp>
      <p:sp>
        <p:nvSpPr>
          <p:cNvPr id="17411" name="Content Placeholder 2"/>
          <p:cNvSpPr>
            <a:spLocks noGrp="1"/>
          </p:cNvSpPr>
          <p:nvPr>
            <p:ph idx="1"/>
          </p:nvPr>
        </p:nvSpPr>
        <p:spPr>
          <a:xfrm>
            <a:off x="179388" y="1268413"/>
            <a:ext cx="8785225" cy="4827587"/>
          </a:xfrm>
        </p:spPr>
        <p:txBody>
          <a:bodyPr/>
          <a:lstStyle/>
          <a:p>
            <a:pPr>
              <a:buFont typeface="Arial" panose="020B0604020202020204" pitchFamily="34" charset="0"/>
              <a:buChar char="•"/>
            </a:pPr>
            <a:r>
              <a:rPr lang="en-US" altLang="en-US" dirty="0" smtClean="0"/>
              <a:t>D1.0 is of quality worthy of going to Initial WG ballot.</a:t>
            </a:r>
          </a:p>
          <a:p>
            <a:pPr>
              <a:buFont typeface="Arial" panose="020B0604020202020204" pitchFamily="34" charset="0"/>
              <a:buChar char="•"/>
            </a:pPr>
            <a:r>
              <a:rPr lang="en-US" altLang="en-US" dirty="0" smtClean="0"/>
              <a:t>Risks of D1.0 not meeting the quality requirements:</a:t>
            </a:r>
          </a:p>
          <a:p>
            <a:pPr marL="800100" lvl="1" indent="-342900">
              <a:buFont typeface="Arial" panose="020B0604020202020204" pitchFamily="34" charset="0"/>
              <a:buChar char="•"/>
            </a:pPr>
            <a:r>
              <a:rPr lang="en-US" altLang="en-US" dirty="0" smtClean="0"/>
              <a:t>Not passaging the initial WG ballot:</a:t>
            </a:r>
          </a:p>
          <a:p>
            <a:pPr marL="1200150" lvl="2" indent="-285750">
              <a:buFont typeface="Arial" panose="020B0604020202020204" pitchFamily="34" charset="0"/>
              <a:buChar char="•"/>
            </a:pPr>
            <a:r>
              <a:rPr lang="en-US" altLang="en-US" dirty="0" smtClean="0"/>
              <a:t>A new WG ballot may only be initiated once comments are addressed. </a:t>
            </a:r>
          </a:p>
          <a:p>
            <a:pPr marL="1200150" lvl="2" indent="-285750">
              <a:buFont typeface="Arial" panose="020B0604020202020204" pitchFamily="34" charset="0"/>
              <a:buChar char="•"/>
            </a:pPr>
            <a:r>
              <a:rPr lang="en-US" altLang="en-US" dirty="0" smtClean="0"/>
              <a:t>Delay the initial WG approval, hence the possibility to present to WFA and initiate MRD development. </a:t>
            </a:r>
          </a:p>
          <a:p>
            <a:pPr marL="800100" lvl="1" indent="-342900">
              <a:buFont typeface="Arial" panose="020B0604020202020204" pitchFamily="34" charset="0"/>
              <a:buChar char="•"/>
            </a:pPr>
            <a:r>
              <a:rPr lang="en-US" altLang="en-US" dirty="0" smtClean="0"/>
              <a:t>Receiving a large amount of comments due to insufficient quality :</a:t>
            </a:r>
          </a:p>
          <a:p>
            <a:pPr marL="1200150" lvl="2" indent="-285750">
              <a:buFont typeface="Arial" panose="020B0604020202020204" pitchFamily="34" charset="0"/>
              <a:buChar char="•"/>
            </a:pPr>
            <a:r>
              <a:rPr lang="en-US" altLang="en-US" dirty="0" smtClean="0"/>
              <a:t>Each received comment require a formal process to be followed: assignment, submission review and resolution.</a:t>
            </a:r>
          </a:p>
          <a:p>
            <a:pPr marL="1200150" lvl="2" indent="-285750">
              <a:buFont typeface="Arial" panose="020B0604020202020204" pitchFamily="34" charset="0"/>
              <a:buChar char="•"/>
            </a:pPr>
            <a:r>
              <a:rPr lang="en-US" altLang="en-US" dirty="0" smtClean="0"/>
              <a:t>Will potentially slow down the next stages (either next ballot, or initial ballot). </a:t>
            </a:r>
          </a:p>
          <a:p>
            <a:pPr marL="1200150" lvl="2" indent="-285750">
              <a:buFont typeface="Arial" panose="020B0604020202020204" pitchFamily="34" charset="0"/>
              <a:buChar char="•"/>
            </a:pPr>
            <a:r>
              <a:rPr lang="en-US" altLang="en-US" dirty="0" smtClean="0"/>
              <a:t>What is a large amount of comments – it dependents on the number of active group members (e.g. </a:t>
            </a:r>
            <a:r>
              <a:rPr lang="en-US" altLang="en-US" dirty="0" err="1" smtClean="0"/>
              <a:t>TGax</a:t>
            </a:r>
            <a:r>
              <a:rPr lang="en-US" altLang="en-US" dirty="0" smtClean="0"/>
              <a:t> vs. </a:t>
            </a:r>
            <a:r>
              <a:rPr lang="en-US" altLang="en-US" dirty="0" err="1" smtClean="0"/>
              <a:t>TGak</a:t>
            </a:r>
            <a:r>
              <a:rPr lang="en-US" altLang="en-US" dirty="0" smtClean="0"/>
              <a:t>).</a:t>
            </a:r>
          </a:p>
        </p:txBody>
      </p:sp>
      <p:sp>
        <p:nvSpPr>
          <p:cNvPr id="1741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741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8056AF5E-C64C-4C1E-BA4C-3A83EB8D5531}" type="slidenum">
              <a:rPr lang="en-GB" altLang="en-US" sz="1200" b="0" smtClean="0"/>
              <a:pPr>
                <a:spcBef>
                  <a:spcPct val="0"/>
                </a:spcBef>
                <a:buFontTx/>
                <a:buNone/>
              </a:pPr>
              <a:t>33</a:t>
            </a:fld>
            <a:endParaRPr lang="en-GB" altLang="en-US" sz="1200" b="0" smtClean="0"/>
          </a:p>
        </p:txBody>
      </p:sp>
      <p:sp>
        <p:nvSpPr>
          <p:cNvPr id="17414" name="Rounded Rectangle 5"/>
          <p:cNvSpPr>
            <a:spLocks noChangeArrowheads="1"/>
          </p:cNvSpPr>
          <p:nvPr/>
        </p:nvSpPr>
        <p:spPr bwMode="auto">
          <a:xfrm>
            <a:off x="1042988" y="5732463"/>
            <a:ext cx="7058025" cy="552450"/>
          </a:xfrm>
          <a:prstGeom prst="roundRect">
            <a:avLst>
              <a:gd name="adj" fmla="val 16667"/>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b="0"/>
              <a:t>D1.0 quality is a key to meeting program timelines</a:t>
            </a:r>
          </a:p>
        </p:txBody>
      </p:sp>
    </p:spTree>
    <p:extLst>
      <p:ext uri="{BB962C8B-B14F-4D97-AF65-F5344CB8AC3E}">
        <p14:creationId xmlns:p14="http://schemas.microsoft.com/office/powerpoint/2010/main" val="622338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a:xfrm>
            <a:off x="685800" y="685800"/>
            <a:ext cx="7772400" cy="511175"/>
          </a:xfrm>
        </p:spPr>
        <p:txBody>
          <a:bodyPr/>
          <a:lstStyle/>
          <a:p>
            <a:r>
              <a:rPr lang="en-US" altLang="en-US" smtClean="0"/>
              <a:t>All Is Not Lost</a:t>
            </a:r>
          </a:p>
        </p:txBody>
      </p:sp>
      <p:sp>
        <p:nvSpPr>
          <p:cNvPr id="19459" name="Content Placeholder 2"/>
          <p:cNvSpPr>
            <a:spLocks noGrp="1"/>
          </p:cNvSpPr>
          <p:nvPr>
            <p:ph idx="1"/>
          </p:nvPr>
        </p:nvSpPr>
        <p:spPr>
          <a:xfrm>
            <a:off x="685800" y="1557338"/>
            <a:ext cx="8062913" cy="4538662"/>
          </a:xfrm>
        </p:spPr>
        <p:txBody>
          <a:bodyPr/>
          <a:lstStyle/>
          <a:p>
            <a:pPr marL="457200" indent="-457200">
              <a:buFont typeface="Arial" panose="020B0604020202020204" pitchFamily="34" charset="0"/>
              <a:buChar char="•"/>
            </a:pPr>
            <a:r>
              <a:rPr lang="en-US" altLang="en-US" sz="2800" b="0" dirty="0" smtClean="0"/>
              <a:t>Known methods to reduce the risk going into D1.0:</a:t>
            </a:r>
          </a:p>
          <a:p>
            <a:pPr marL="800100" lvl="1" indent="-342900">
              <a:buFont typeface="Arial" panose="020B0604020202020204" pitchFamily="34" charset="0"/>
              <a:buChar char="•"/>
            </a:pPr>
            <a:r>
              <a:rPr lang="en-US" altLang="en-US" sz="2400" dirty="0" smtClean="0"/>
              <a:t>Verify D1.0 meet basic requirements by:</a:t>
            </a:r>
          </a:p>
          <a:p>
            <a:pPr marL="1257300" lvl="2" indent="-342900">
              <a:buFont typeface="Arial" panose="020B0604020202020204" pitchFamily="34" charset="0"/>
              <a:buChar char="•"/>
            </a:pPr>
            <a:r>
              <a:rPr lang="en-US" altLang="en-US" sz="2000" dirty="0" smtClean="0"/>
              <a:t>Making sure submissions meet the style guide, some examples might be:</a:t>
            </a:r>
          </a:p>
          <a:p>
            <a:pPr marL="1657350" lvl="3" indent="-285750">
              <a:buFont typeface="Arial" panose="020B0604020202020204" pitchFamily="34" charset="0"/>
              <a:buChar char="•"/>
            </a:pPr>
            <a:r>
              <a:rPr lang="en-US" altLang="en-US" sz="1800" dirty="0" smtClean="0"/>
              <a:t>Avoid putting normative behavioral text in section 9 (frame formats) preventing the tedious work of reformulating the spec. moving large normative text to the applicable sections and overall spec readability.</a:t>
            </a:r>
          </a:p>
          <a:p>
            <a:pPr marL="1657350" lvl="3" indent="-285750">
              <a:buFont typeface="Arial" panose="020B0604020202020204" pitchFamily="34" charset="0"/>
              <a:buChar char="•"/>
            </a:pPr>
            <a:r>
              <a:rPr lang="en-US" altLang="en-US" sz="1800" dirty="0" smtClean="0"/>
              <a:t>Figures are in Visio format and meet style requirements.</a:t>
            </a:r>
          </a:p>
          <a:p>
            <a:pPr marL="1257300" lvl="2" indent="-342900">
              <a:buFont typeface="Arial" panose="020B0604020202020204" pitchFamily="34" charset="0"/>
              <a:buChar char="•"/>
            </a:pPr>
            <a:r>
              <a:rPr lang="en-US" altLang="en-US" sz="2000" dirty="0" smtClean="0"/>
              <a:t>Make sure all required sections exists and are properly developed, e.g. PICS and MIBs.</a:t>
            </a:r>
          </a:p>
          <a:p>
            <a:pPr marL="1257300" lvl="2" indent="-342900">
              <a:buFont typeface="Arial" panose="020B0604020202020204" pitchFamily="34" charset="0"/>
              <a:buChar char="•"/>
            </a:pPr>
            <a:r>
              <a:rPr lang="en-US" altLang="en-US" sz="2000" dirty="0" smtClean="0"/>
              <a:t>Make sure drafts are available for reference and review by committee  members.</a:t>
            </a:r>
          </a:p>
        </p:txBody>
      </p:sp>
      <p:sp>
        <p:nvSpPr>
          <p:cNvPr id="19460"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19461"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1C56A82B-F0D5-4649-9C2E-99F388C08634}" type="slidenum">
              <a:rPr lang="en-GB" altLang="en-US" sz="1200" b="0" smtClean="0"/>
              <a:pPr>
                <a:spcBef>
                  <a:spcPct val="0"/>
                </a:spcBef>
                <a:buFontTx/>
                <a:buNone/>
              </a:pPr>
              <a:t>34</a:t>
            </a:fld>
            <a:endParaRPr lang="en-GB" altLang="en-US" sz="1200" b="0" smtClean="0"/>
          </a:p>
        </p:txBody>
      </p:sp>
    </p:spTree>
    <p:extLst>
      <p:ext uri="{BB962C8B-B14F-4D97-AF65-F5344CB8AC3E}">
        <p14:creationId xmlns:p14="http://schemas.microsoft.com/office/powerpoint/2010/main" val="326388626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a:xfrm>
            <a:off x="685800" y="685800"/>
            <a:ext cx="7772400" cy="511175"/>
          </a:xfrm>
        </p:spPr>
        <p:txBody>
          <a:bodyPr/>
          <a:lstStyle/>
          <a:p>
            <a:r>
              <a:rPr lang="en-US" altLang="en-US" smtClean="0"/>
              <a:t>All Is Not Lost (con.)</a:t>
            </a:r>
          </a:p>
        </p:txBody>
      </p:sp>
      <p:sp>
        <p:nvSpPr>
          <p:cNvPr id="3" name="Content Placeholder 2"/>
          <p:cNvSpPr>
            <a:spLocks noGrp="1"/>
          </p:cNvSpPr>
          <p:nvPr>
            <p:ph idx="1"/>
          </p:nvPr>
        </p:nvSpPr>
        <p:spPr>
          <a:xfrm>
            <a:off x="685800" y="1557338"/>
            <a:ext cx="8134350" cy="4538662"/>
          </a:xfrm>
        </p:spPr>
        <p:txBody>
          <a:bodyPr/>
          <a:lstStyle/>
          <a:p>
            <a:pPr marL="457200" indent="-457200">
              <a:buFont typeface="Arial" panose="020B0604020202020204" pitchFamily="34" charset="0"/>
              <a:buChar char="•"/>
              <a:defRPr/>
            </a:pPr>
            <a:r>
              <a:rPr lang="en-US" sz="2800" b="0" dirty="0" smtClean="0"/>
              <a:t>Known methods to reduce the risk going into D1.0:</a:t>
            </a:r>
          </a:p>
          <a:p>
            <a:pPr marL="800100" lvl="1" indent="-342900">
              <a:buFont typeface="Arial" panose="020B0604020202020204" pitchFamily="34" charset="0"/>
              <a:buChar char="•"/>
              <a:defRPr/>
            </a:pPr>
            <a:r>
              <a:rPr lang="en-US" sz="2400" dirty="0" smtClean="0"/>
              <a:t>Do an internal (informal) comment collection and resolution:</a:t>
            </a:r>
          </a:p>
          <a:p>
            <a:pPr marL="1257300" lvl="2" indent="-342900">
              <a:buFont typeface="Arial" panose="020B0604020202020204" pitchFamily="34" charset="0"/>
              <a:buChar char="•"/>
              <a:defRPr/>
            </a:pPr>
            <a:r>
              <a:rPr lang="en-US" sz="2200" dirty="0" smtClean="0"/>
              <a:t>Process followed by 11ax, 11ay, 11ba…</a:t>
            </a:r>
          </a:p>
          <a:p>
            <a:pPr marL="1257300" lvl="2" indent="-342900">
              <a:buFont typeface="Arial" panose="020B0604020202020204" pitchFamily="34" charset="0"/>
              <a:buChar char="•"/>
              <a:defRPr/>
            </a:pPr>
            <a:r>
              <a:rPr lang="en-US" sz="2200" dirty="0" smtClean="0"/>
              <a:t>Avoid slow(</a:t>
            </a:r>
            <a:r>
              <a:rPr lang="en-US" sz="2200" dirty="0" err="1" smtClean="0"/>
              <a:t>ish</a:t>
            </a:r>
            <a:r>
              <a:rPr lang="en-US" sz="2200" dirty="0" smtClean="0"/>
              <a:t>) and highly procedural formal comment resolution process for most basic comments.</a:t>
            </a:r>
          </a:p>
          <a:p>
            <a:pPr marL="1257300" lvl="2" indent="-342900">
              <a:buFont typeface="Arial" panose="020B0604020202020204" pitchFamily="34" charset="0"/>
              <a:buChar char="•"/>
              <a:defRPr/>
            </a:pPr>
            <a:r>
              <a:rPr lang="en-US" sz="2200" dirty="0" smtClean="0"/>
              <a:t>Allow early identification of bugs and/or missing functionality – avoid overhead associated with reopening/revisiting of dysfunctional or incomplete mechanisms.</a:t>
            </a:r>
          </a:p>
          <a:p>
            <a:pPr marL="1200150" lvl="2" indent="-342900">
              <a:buFont typeface="Arial" panose="020B0604020202020204" pitchFamily="34" charset="0"/>
              <a:buChar char="•"/>
              <a:defRPr/>
            </a:pPr>
            <a:endParaRPr lang="en-US" sz="2000" dirty="0" smtClean="0"/>
          </a:p>
        </p:txBody>
      </p:sp>
      <p:sp>
        <p:nvSpPr>
          <p:cNvPr id="20484"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0485"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01A89B4F-B799-45AF-BCE0-80FD19B09C20}" type="slidenum">
              <a:rPr lang="en-GB" altLang="en-US" sz="1200" b="0" smtClean="0"/>
              <a:pPr>
                <a:spcBef>
                  <a:spcPct val="0"/>
                </a:spcBef>
                <a:buFontTx/>
                <a:buNone/>
              </a:pPr>
              <a:t>35</a:t>
            </a:fld>
            <a:endParaRPr lang="en-GB" altLang="en-US" sz="1200" b="0" smtClean="0"/>
          </a:p>
        </p:txBody>
      </p:sp>
    </p:spTree>
    <p:extLst>
      <p:ext uri="{BB962C8B-B14F-4D97-AF65-F5344CB8AC3E}">
        <p14:creationId xmlns:p14="http://schemas.microsoft.com/office/powerpoint/2010/main" val="351469717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5800" y="685800"/>
            <a:ext cx="7772400" cy="511175"/>
          </a:xfrm>
        </p:spPr>
        <p:txBody>
          <a:bodyPr/>
          <a:lstStyle/>
          <a:p>
            <a:r>
              <a:rPr lang="en-US" altLang="en-US" smtClean="0"/>
              <a:t>Proposed Plan</a:t>
            </a:r>
          </a:p>
        </p:txBody>
      </p:sp>
      <p:sp>
        <p:nvSpPr>
          <p:cNvPr id="22531" name="Content Placeholder 2"/>
          <p:cNvSpPr>
            <a:spLocks noGrp="1"/>
          </p:cNvSpPr>
          <p:nvPr>
            <p:ph idx="1"/>
          </p:nvPr>
        </p:nvSpPr>
        <p:spPr>
          <a:xfrm>
            <a:off x="685800" y="1557338"/>
            <a:ext cx="7772400" cy="4538662"/>
          </a:xfrm>
        </p:spPr>
        <p:txBody>
          <a:bodyPr/>
          <a:lstStyle/>
          <a:p>
            <a:pPr>
              <a:buFont typeface="Arial" panose="020B0604020202020204" pitchFamily="34" charset="0"/>
              <a:buChar char="•"/>
            </a:pPr>
            <a:r>
              <a:rPr lang="en-US" altLang="en-US" sz="2200" b="0" dirty="0" smtClean="0"/>
              <a:t>Review/verify draft meets the 802.11 style guide (missing parts, naming conventions, normative and descriptive sections). </a:t>
            </a:r>
          </a:p>
          <a:p>
            <a:pPr>
              <a:buFont typeface="Arial" panose="020B0604020202020204" pitchFamily="34" charset="0"/>
              <a:buChar char="•"/>
            </a:pPr>
            <a:r>
              <a:rPr lang="en-US" altLang="en-US" sz="2200" b="0" dirty="0" smtClean="0"/>
              <a:t>Perform internal comment collection coming out of July 2018 meeting.</a:t>
            </a:r>
          </a:p>
          <a:p>
            <a:pPr>
              <a:buFont typeface="Arial" panose="020B0604020202020204" pitchFamily="34" charset="0"/>
              <a:buChar char="•"/>
            </a:pPr>
            <a:r>
              <a:rPr lang="en-US" altLang="en-US" sz="2200" b="0" dirty="0" smtClean="0"/>
              <a:t>Perform internal comment collection resolution during the Sep. and possibly Nov. meeting (reject any remaining comments).</a:t>
            </a:r>
          </a:p>
          <a:p>
            <a:pPr>
              <a:buFont typeface="Arial" panose="020B0604020202020204" pitchFamily="34" charset="0"/>
              <a:buChar char="•"/>
            </a:pPr>
            <a:r>
              <a:rPr lang="en-US" altLang="en-US" sz="2200" b="0" dirty="0" smtClean="0"/>
              <a:t>Go to Initial WG ballot coming out of Nov. 2018.</a:t>
            </a:r>
          </a:p>
          <a:p>
            <a:pPr>
              <a:buFont typeface="Arial" panose="020B0604020202020204" pitchFamily="34" charset="0"/>
              <a:buChar char="•"/>
            </a:pPr>
            <a:r>
              <a:rPr lang="en-US" altLang="en-US" sz="2200" b="0" dirty="0" smtClean="0"/>
              <a:t>Consequence is SFD freeze going into the July meeting. </a:t>
            </a:r>
          </a:p>
        </p:txBody>
      </p:sp>
      <p:sp>
        <p:nvSpPr>
          <p:cNvPr id="22532" name="Footer Placeholder 3"/>
          <p:cNvSpPr>
            <a:spLocks noGrp="1"/>
          </p:cNvSpPr>
          <p:nvPr>
            <p:ph type="ftr" sz="quarter" idx="4294967295"/>
          </p:nvPr>
        </p:nvSpPr>
        <p:spPr>
          <a:xfrm>
            <a:off x="6445250" y="6475413"/>
            <a:ext cx="2098675" cy="184150"/>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Jonathan Segev, Intel Corporation</a:t>
            </a:r>
          </a:p>
        </p:txBody>
      </p:sp>
      <p:sp>
        <p:nvSpPr>
          <p:cNvPr id="22533" name="Slide Number Placeholder 4"/>
          <p:cNvSpPr>
            <a:spLocks noGrp="1"/>
          </p:cNvSpPr>
          <p:nvPr>
            <p:ph type="sldNum" sz="quarter" idx="4294967295"/>
          </p:nvPr>
        </p:nvSpPr>
        <p:spPr>
          <a:xfrm>
            <a:off x="4344988" y="6475413"/>
            <a:ext cx="530225" cy="182562"/>
          </a:xfrm>
          <a:prstGeom prst="rect">
            <a:avLst/>
          </a:prstGeom>
          <a:noFill/>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smtClean="0"/>
              <a:t>Slide </a:t>
            </a:r>
            <a:fld id="{224A7A3A-C20F-47DE-83BB-5698FE5BA420}" type="slidenum">
              <a:rPr lang="en-GB" altLang="en-US" sz="1200" b="0" smtClean="0"/>
              <a:pPr>
                <a:spcBef>
                  <a:spcPct val="0"/>
                </a:spcBef>
                <a:buFontTx/>
                <a:buNone/>
              </a:pPr>
              <a:t>36</a:t>
            </a:fld>
            <a:endParaRPr lang="en-GB" altLang="en-US" sz="1200" b="0" smtClean="0"/>
          </a:p>
        </p:txBody>
      </p:sp>
    </p:spTree>
    <p:extLst>
      <p:ext uri="{BB962C8B-B14F-4D97-AF65-F5344CB8AC3E}">
        <p14:creationId xmlns:p14="http://schemas.microsoft.com/office/powerpoint/2010/main" val="17506771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Review Of Plans Towards D1.0 Approval</a:t>
            </a:r>
            <a:endParaRPr lang="en-US" dirty="0"/>
          </a:p>
        </p:txBody>
      </p:sp>
      <p:sp>
        <p:nvSpPr>
          <p:cNvPr id="3" name="Content Placeholder 2"/>
          <p:cNvSpPr>
            <a:spLocks noGrp="1"/>
          </p:cNvSpPr>
          <p:nvPr>
            <p:ph idx="1"/>
          </p:nvPr>
        </p:nvSpPr>
        <p:spPr/>
        <p:txBody>
          <a:bodyPr/>
          <a:lstStyle/>
          <a:p>
            <a:r>
              <a:rPr lang="en-US" dirty="0" smtClean="0"/>
              <a:t>Motion </a:t>
            </a:r>
          </a:p>
          <a:p>
            <a:r>
              <a:rPr lang="en-US" dirty="0" smtClean="0"/>
              <a:t>We commit to the process depicted in </a:t>
            </a:r>
            <a:r>
              <a:rPr lang="en-US" dirty="0" smtClean="0"/>
              <a:t>slide 36 of submission 11-18/0596r01.</a:t>
            </a:r>
            <a:endParaRPr lang="en-US" dirty="0" smtClean="0"/>
          </a:p>
          <a:p>
            <a:endParaRPr lang="en-US" dirty="0" smtClean="0"/>
          </a:p>
          <a:p>
            <a:r>
              <a:rPr lang="en-US" dirty="0" smtClean="0"/>
              <a:t>Moved</a:t>
            </a:r>
            <a:r>
              <a:rPr lang="en-US" dirty="0" smtClean="0"/>
              <a:t>:</a:t>
            </a:r>
          </a:p>
          <a:p>
            <a:r>
              <a:rPr lang="en-US" dirty="0" smtClean="0"/>
              <a:t>Second: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06742119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38</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171055131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3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23182563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053146536"/>
              </p:ext>
            </p:extLst>
          </p:nvPr>
        </p:nvGraphicFramePr>
        <p:xfrm>
          <a:off x="251519" y="1556792"/>
          <a:ext cx="8640960" cy="4063728"/>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289552">
                <a:tc>
                  <a:txBody>
                    <a:bodyPr/>
                    <a:lstStyle/>
                    <a:p>
                      <a:r>
                        <a:rPr lang="en-US" sz="1600" dirty="0" smtClean="0"/>
                        <a:t>11-18-818</a:t>
                      </a:r>
                      <a:endParaRPr lang="en-US" sz="1600" dirty="0"/>
                    </a:p>
                  </a:txBody>
                  <a:tcPr marT="45712" marB="45712"/>
                </a:tc>
                <a:tc>
                  <a:txBody>
                    <a:bodyPr/>
                    <a:lstStyle/>
                    <a:p>
                      <a:r>
                        <a:rPr lang="en-US" sz="1600" dirty="0" smtClean="0"/>
                        <a:t>Assaf Kasher</a:t>
                      </a:r>
                      <a:endParaRPr lang="en-US" sz="1600" dirty="0"/>
                    </a:p>
                  </a:txBody>
                  <a:tcPr marT="45712" marB="45712"/>
                </a:tc>
                <a:tc>
                  <a:txBody>
                    <a:bodyPr/>
                    <a:lstStyle/>
                    <a:p>
                      <a:r>
                        <a:rPr lang="en-US" sz="1600" kern="1200" dirty="0" smtClean="0">
                          <a:solidFill>
                            <a:schemeClr val="dk1"/>
                          </a:solidFill>
                          <a:effectLst/>
                          <a:latin typeface="+mn-lt"/>
                          <a:ea typeface="+mn-ea"/>
                          <a:cs typeface="+mn-cs"/>
                        </a:rPr>
                        <a:t>60GHz</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Direction Measurement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Draft</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Text</a:t>
                      </a:r>
                      <a:endParaRPr lang="en-US" sz="1600" dirty="0"/>
                    </a:p>
                  </a:txBody>
                  <a:tcPr marT="45712" marB="45712"/>
                </a:tc>
                <a:tc>
                  <a:txBody>
                    <a:bodyPr/>
                    <a:lstStyle/>
                    <a:p>
                      <a:r>
                        <a:rPr lang="en-US" sz="1600" dirty="0" smtClean="0"/>
                        <a:t>Amendment</a:t>
                      </a:r>
                      <a:r>
                        <a:rPr lang="en-US" sz="1600" baseline="0" dirty="0" smtClean="0"/>
                        <a:t> text</a:t>
                      </a:r>
                      <a:endParaRPr lang="en-US" sz="1600" dirty="0"/>
                    </a:p>
                  </a:txBody>
                  <a:tcPr marT="45712" marB="45712"/>
                </a:tc>
                <a:tc>
                  <a:txBody>
                    <a:bodyPr/>
                    <a:lstStyle/>
                    <a:p>
                      <a:r>
                        <a:rPr lang="en-US" sz="1600" strike="noStrike" dirty="0" smtClean="0"/>
                        <a:t>30min/as needed</a:t>
                      </a:r>
                      <a:endParaRPr lang="en-US" sz="1600" strike="noStrike"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a:t>
                      </a:r>
                      <a:r>
                        <a:rPr lang="en-US" sz="1600" kern="1200" dirty="0" smtClean="0">
                          <a:solidFill>
                            <a:schemeClr val="dk1"/>
                          </a:solidFill>
                          <a:effectLst/>
                          <a:latin typeface="+mn-lt"/>
                          <a:ea typeface="+mn-ea"/>
                          <a:cs typeface="+mn-cs"/>
                        </a:rPr>
                        <a:t>18-787</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802.11az Negotiation Protocol Update </a:t>
                      </a:r>
                      <a:r>
                        <a:rPr lang="en-US" sz="1600" strike="noStrike" kern="1200" dirty="0" smtClean="0">
                          <a:solidFill>
                            <a:schemeClr val="dk1"/>
                          </a:solidFill>
                          <a:latin typeface="+mn-lt"/>
                          <a:ea typeface="+mn-ea"/>
                          <a:cs typeface="+mn-cs"/>
                        </a:rPr>
                        <a:t>overview</a:t>
                      </a:r>
                      <a:endParaRPr lang="en-US" sz="1600" strike="noStrike" kern="1200" noProof="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Technical (amendment text)</a:t>
                      </a:r>
                    </a:p>
                  </a:txBody>
                  <a:tcPr marT="45712" marB="45712"/>
                </a:tc>
                <a:tc>
                  <a:txBody>
                    <a:bodyPr/>
                    <a:lstStyle/>
                    <a:p>
                      <a:r>
                        <a:rPr lang="en-US" sz="1600" dirty="0" smtClean="0"/>
                        <a:t>20min</a:t>
                      </a:r>
                      <a:endParaRPr lang="en-US" sz="1600" dirty="0"/>
                    </a:p>
                  </a:txBody>
                  <a:tcPr marT="45712" marB="45712"/>
                </a:tc>
              </a:tr>
              <a:tr h="289552">
                <a:tc>
                  <a:txBody>
                    <a:bodyPr/>
                    <a:lstStyle/>
                    <a:p>
                      <a:pPr marL="0" algn="l" defTabSz="914400" rtl="0" eaLnBrk="1" latinLnBrk="0" hangingPunct="1"/>
                      <a:r>
                        <a:rPr lang="en-US" sz="1600" strike="noStrike" kern="1200" dirty="0" smtClean="0">
                          <a:solidFill>
                            <a:schemeClr val="dk1"/>
                          </a:solidFill>
                          <a:latin typeface="+mn-lt"/>
                          <a:ea typeface="+mn-ea"/>
                          <a:cs typeface="+mn-cs"/>
                        </a:rPr>
                        <a:t>11-18-788</a:t>
                      </a: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Ganesh </a:t>
                      </a:r>
                      <a:r>
                        <a:rPr lang="en-US" sz="1600" strike="noStrike" kern="1200" dirty="0" err="1" smtClean="0">
                          <a:solidFill>
                            <a:schemeClr val="dk1"/>
                          </a:solidFill>
                          <a:latin typeface="+mn-lt"/>
                          <a:ea typeface="+mn-ea"/>
                          <a:cs typeface="+mn-cs"/>
                        </a:rPr>
                        <a:t>Venkatesan</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solidFill>
                            <a:schemeClr val="dk1"/>
                          </a:solidFill>
                          <a:effectLst/>
                          <a:latin typeface="+mn-lt"/>
                          <a:ea typeface="+mn-ea"/>
                          <a:cs typeface="+mn-cs"/>
                        </a:rPr>
                        <a:t>802.11az Negotiation Protocol Update</a:t>
                      </a:r>
                      <a:endParaRPr lang="en-US" sz="1600" strike="noStrike"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Amendment</a:t>
                      </a:r>
                      <a:r>
                        <a:rPr lang="en-US" sz="1600" strike="noStrike" kern="1200" baseline="0" dirty="0" smtClean="0">
                          <a:solidFill>
                            <a:schemeClr val="dk1"/>
                          </a:solidFill>
                          <a:latin typeface="+mn-lt"/>
                          <a:ea typeface="+mn-ea"/>
                          <a:cs typeface="+mn-cs"/>
                        </a:rPr>
                        <a:t> text</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40min</a:t>
                      </a:r>
                      <a:endParaRPr lang="en-US" sz="1600" dirty="0" smtClean="0"/>
                    </a:p>
                  </a:txBody>
                  <a:tcPr marT="45712" marB="45712"/>
                </a:tc>
              </a:tr>
              <a:tr h="289552">
                <a:tc>
                  <a:txBody>
                    <a:bodyPr/>
                    <a:lstStyle/>
                    <a:p>
                      <a:r>
                        <a:rPr lang="en-US" sz="1600" dirty="0" smtClean="0"/>
                        <a:t>11-18-882</a:t>
                      </a:r>
                      <a:endParaRPr lang="en-US" sz="1600" dirty="0"/>
                    </a:p>
                  </a:txBody>
                  <a:tcPr marT="45712" marB="45712"/>
                </a:tc>
                <a:tc>
                  <a:txBody>
                    <a:bodyPr/>
                    <a:lstStyle/>
                    <a:p>
                      <a:r>
                        <a:rPr lang="en-US" sz="1600" dirty="0" smtClean="0"/>
                        <a:t>Erik Lindskog</a:t>
                      </a:r>
                      <a:endParaRPr lang="en-US" sz="1600" dirty="0"/>
                    </a:p>
                  </a:txBody>
                  <a:tcPr marT="45712" marB="45712"/>
                </a:tc>
                <a:tc>
                  <a:txBody>
                    <a:bodyPr/>
                    <a:lstStyle/>
                    <a:p>
                      <a:r>
                        <a:rPr lang="en-US" sz="1600" kern="1200" dirty="0" smtClean="0">
                          <a:solidFill>
                            <a:schemeClr val="dk1"/>
                          </a:solidFill>
                          <a:effectLst/>
                          <a:latin typeface="+mn-lt"/>
                          <a:ea typeface="+mn-ea"/>
                          <a:cs typeface="+mn-cs"/>
                        </a:rPr>
                        <a:t>Negotiation for </a:t>
                      </a:r>
                      <a:r>
                        <a:rPr lang="en-US" sz="1600" kern="1200" dirty="0" err="1" smtClean="0">
                          <a:solidFill>
                            <a:schemeClr val="dk1"/>
                          </a:solidFill>
                          <a:effectLst/>
                          <a:latin typeface="+mn-lt"/>
                          <a:ea typeface="+mn-ea"/>
                          <a:cs typeface="+mn-cs"/>
                        </a:rPr>
                        <a:t>HEz</a:t>
                      </a:r>
                      <a:r>
                        <a:rPr lang="en-US" sz="1600" kern="1200" dirty="0" smtClean="0">
                          <a:solidFill>
                            <a:schemeClr val="dk1"/>
                          </a:solidFill>
                          <a:effectLst/>
                          <a:latin typeface="+mn-lt"/>
                          <a:ea typeface="+mn-ea"/>
                          <a:cs typeface="+mn-cs"/>
                        </a:rPr>
                        <a:t> ranging for passive location support</a:t>
                      </a:r>
                      <a:endParaRPr lang="en-US" sz="1600" dirty="0"/>
                    </a:p>
                  </a:txBody>
                  <a:tcPr marT="45712" marB="45712"/>
                </a:tc>
                <a:tc>
                  <a:txBody>
                    <a:bodyPr/>
                    <a:lstStyle/>
                    <a:p>
                      <a:r>
                        <a:rPr lang="en-US" sz="1600" dirty="0" smtClean="0"/>
                        <a:t>SFD</a:t>
                      </a:r>
                      <a:r>
                        <a:rPr lang="en-US" sz="1600" baseline="0" dirty="0" smtClean="0"/>
                        <a:t> text</a:t>
                      </a:r>
                      <a:endParaRPr lang="en-US" sz="1600" dirty="0"/>
                    </a:p>
                  </a:txBody>
                  <a:tcPr marT="45712" marB="45712"/>
                </a:tc>
                <a:tc>
                  <a:txBody>
                    <a:bodyPr/>
                    <a:lstStyle/>
                    <a:p>
                      <a:r>
                        <a:rPr lang="en-US" sz="1600" dirty="0" smtClean="0"/>
                        <a:t>35min</a:t>
                      </a:r>
                      <a:endParaRPr lang="en-US" sz="1600" dirty="0"/>
                    </a:p>
                  </a:txBody>
                  <a:tcPr marT="45712" marB="45712"/>
                </a:tc>
              </a:tr>
              <a:tr h="28955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44</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41929099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4559866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095569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#4</a:t>
            </a:r>
            <a:endParaRPr lang="en-US" altLang="en-US" sz="2000" dirty="0"/>
          </a:p>
          <a:p>
            <a:endParaRPr lang="en-US" sz="3600" dirty="0"/>
          </a:p>
        </p:txBody>
      </p:sp>
    </p:spTree>
    <p:extLst>
      <p:ext uri="{BB962C8B-B14F-4D97-AF65-F5344CB8AC3E}">
        <p14:creationId xmlns:p14="http://schemas.microsoft.com/office/powerpoint/2010/main" val="38334905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4</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(7min)</a:t>
            </a:r>
          </a:p>
          <a:p>
            <a:pPr algn="just">
              <a:spcBef>
                <a:spcPct val="20000"/>
              </a:spcBef>
              <a:buFontTx/>
              <a:buChar char="•"/>
            </a:pPr>
            <a:r>
              <a:rPr lang="en-US" altLang="en-US" sz="2000" b="0" dirty="0"/>
              <a:t>Agenda Setting (7min)</a:t>
            </a:r>
          </a:p>
          <a:p>
            <a:pPr algn="just">
              <a:spcBef>
                <a:spcPct val="20000"/>
              </a:spcBef>
              <a:buFontTx/>
              <a:buChar char="•"/>
            </a:pPr>
            <a:r>
              <a:rPr lang="en-US" altLang="en-US" sz="2000" b="0" dirty="0"/>
              <a:t>Presentations to inform the TG (as time permits).</a:t>
            </a:r>
          </a:p>
        </p:txBody>
      </p:sp>
    </p:spTree>
    <p:extLst>
      <p:ext uri="{BB962C8B-B14F-4D97-AF65-F5344CB8AC3E}">
        <p14:creationId xmlns:p14="http://schemas.microsoft.com/office/powerpoint/2010/main" val="4283842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#4</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962519640"/>
              </p:ext>
            </p:extLst>
          </p:nvPr>
        </p:nvGraphicFramePr>
        <p:xfrm>
          <a:off x="251519" y="1556792"/>
          <a:ext cx="8640960" cy="2996944"/>
        </p:xfrm>
        <a:graphic>
          <a:graphicData uri="http://schemas.openxmlformats.org/drawingml/2006/table">
            <a:tbl>
              <a:tblPr firstRow="1" bandRow="1">
                <a:tableStyleId>{21E4AEA4-8DFA-4A89-87EB-49C32662AFE0}</a:tableStyleId>
              </a:tblPr>
              <a:tblGrid>
                <a:gridCol w="1200233"/>
                <a:gridCol w="1575305"/>
                <a:gridCol w="2841087"/>
                <a:gridCol w="1778192"/>
                <a:gridCol w="1246143"/>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11-18-596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t>TGaz</a:t>
                      </a:r>
                      <a:r>
                        <a:rPr lang="en-US" sz="1600" kern="1200" dirty="0" smtClean="0"/>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t>10 min</a:t>
                      </a:r>
                      <a:endParaRPr lang="en-US" sz="1600" kern="1200" dirty="0">
                        <a:solidFill>
                          <a:schemeClr val="dk1"/>
                        </a:solidFill>
                        <a:latin typeface="+mn-lt"/>
                        <a:ea typeface="+mn-ea"/>
                        <a:cs typeface="+mn-cs"/>
                      </a:endParaRPr>
                    </a:p>
                  </a:txBody>
                  <a:tcPr marT="45712" marB="45712"/>
                </a:tc>
              </a:tr>
              <a:tr h="487675">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kern="1200" dirty="0" smtClean="0">
                          <a:solidFill>
                            <a:schemeClr val="dk1"/>
                          </a:solidFill>
                          <a:effectLst/>
                          <a:latin typeface="+mn-lt"/>
                          <a:ea typeface="+mn-ea"/>
                          <a:cs typeface="+mn-cs"/>
                        </a:rPr>
                        <a:t>11-18-0855</a:t>
                      </a: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Dibakar</a:t>
                      </a:r>
                      <a:r>
                        <a:rPr lang="en-US" sz="1600" strike="noStrike" kern="1200" baseline="0" dirty="0" smtClean="0">
                          <a:solidFill>
                            <a:schemeClr val="dk1"/>
                          </a:solidFill>
                          <a:latin typeface="+mn-lt"/>
                          <a:ea typeface="+mn-ea"/>
                          <a:cs typeface="+mn-cs"/>
                        </a:rPr>
                        <a:t> Das</a:t>
                      </a:r>
                      <a:endParaRPr lang="en-US" sz="1600" strike="noStrike" kern="1200" dirty="0" smtClean="0">
                        <a:solidFill>
                          <a:schemeClr val="dk1"/>
                        </a:solidFill>
                        <a:latin typeface="+mn-lt"/>
                        <a:ea typeface="+mn-ea"/>
                        <a:cs typeface="+mn-cs"/>
                      </a:endParaRPr>
                    </a:p>
                  </a:txBody>
                  <a:tcPr marT="45712" marB="45712"/>
                </a:tc>
                <a:tc>
                  <a:txBody>
                    <a:bodyPr/>
                    <a:lstStyle/>
                    <a:p>
                      <a:r>
                        <a:rPr lang="en-US" sz="1600" kern="1200" dirty="0" smtClean="0">
                          <a:solidFill>
                            <a:schemeClr val="dk1"/>
                          </a:solidFill>
                          <a:effectLst/>
                          <a:latin typeface="+mn-lt"/>
                          <a:ea typeface="+mn-ea"/>
                          <a:cs typeface="+mn-cs"/>
                        </a:rPr>
                        <a:t>Availability</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Window</a:t>
                      </a:r>
                      <a:r>
                        <a:rPr lang="en-US" sz="1600" kern="1200" baseline="0" dirty="0" smtClean="0">
                          <a:solidFill>
                            <a:schemeClr val="dk1"/>
                          </a:solidFill>
                          <a:effectLst/>
                          <a:latin typeface="+mn-lt"/>
                          <a:ea typeface="+mn-ea"/>
                          <a:cs typeface="+mn-cs"/>
                        </a:rPr>
                        <a:t> </a:t>
                      </a:r>
                      <a:r>
                        <a:rPr lang="en-US" sz="1600" kern="1200" dirty="0" smtClean="0">
                          <a:solidFill>
                            <a:schemeClr val="dk1"/>
                          </a:solidFill>
                          <a:effectLst/>
                          <a:latin typeface="+mn-lt"/>
                          <a:ea typeface="+mn-ea"/>
                          <a:cs typeface="+mn-cs"/>
                        </a:rPr>
                        <a:t>Advertisement</a:t>
                      </a:r>
                      <a:endParaRPr lang="en-US" sz="1600" dirty="0"/>
                    </a:p>
                  </a:txBody>
                  <a:tcPr marT="45712" marB="45712"/>
                </a:tc>
                <a:tc>
                  <a:txBody>
                    <a:bodyPr/>
                    <a:lstStyle/>
                    <a:p>
                      <a:r>
                        <a:rPr lang="en-US" sz="1600" dirty="0" smtClean="0"/>
                        <a:t>SFD text</a:t>
                      </a:r>
                      <a:endParaRPr lang="en-US" sz="1600" dirty="0"/>
                    </a:p>
                  </a:txBody>
                  <a:tcPr marT="45712" marB="45712"/>
                </a:tc>
                <a:tc>
                  <a:txBody>
                    <a:bodyPr/>
                    <a:lstStyle/>
                    <a:p>
                      <a:r>
                        <a:rPr lang="en-US" sz="1600" dirty="0" smtClean="0"/>
                        <a:t>35min as</a:t>
                      </a:r>
                      <a:r>
                        <a:rPr lang="en-US" sz="1600" baseline="0" dirty="0" smtClean="0"/>
                        <a:t> </a:t>
                      </a:r>
                      <a:r>
                        <a:rPr lang="en-US" sz="1600" baseline="0" dirty="0" smtClean="0"/>
                        <a:t>needed</a:t>
                      </a:r>
                      <a:endParaRPr lang="en-US" sz="1600" dirty="0"/>
                    </a:p>
                  </a:txBody>
                  <a:tcPr marT="45712" marB="45712"/>
                </a:tc>
              </a:tr>
              <a:tr h="289552">
                <a:tc>
                  <a:txBody>
                    <a:bodyPr/>
                    <a:lstStyle/>
                    <a:p>
                      <a:r>
                        <a:rPr lang="en-US" sz="1600" dirty="0" smtClean="0"/>
                        <a:t>11-18-893</a:t>
                      </a:r>
                      <a:endParaRPr lang="en-US" sz="1600" dirty="0"/>
                    </a:p>
                  </a:txBody>
                  <a:tcPr marT="45712" marB="45712"/>
                </a:tc>
                <a:tc>
                  <a:txBody>
                    <a:bodyPr/>
                    <a:lstStyle/>
                    <a:p>
                      <a:r>
                        <a:rPr lang="en-US" sz="1600" dirty="0" smtClean="0"/>
                        <a:t>Liwen Chu</a:t>
                      </a:r>
                      <a:endParaRPr lang="en-US" sz="1600" dirty="0"/>
                    </a:p>
                  </a:txBody>
                  <a:tcPr marT="45712" marB="45712"/>
                </a:tc>
                <a:tc>
                  <a:txBody>
                    <a:bodyPr/>
                    <a:lstStyle/>
                    <a:p>
                      <a:pPr marL="0" algn="l" defTabSz="914400" rtl="0" eaLnBrk="1" latinLnBrk="0" hangingPunct="1"/>
                      <a:r>
                        <a:rPr lang="en-US" sz="1600" strike="noStrike" kern="1200" dirty="0" smtClean="0">
                          <a:solidFill>
                            <a:schemeClr val="dk1"/>
                          </a:solidFill>
                          <a:latin typeface="+mn-lt"/>
                          <a:ea typeface="+mn-ea"/>
                          <a:cs typeface="+mn-cs"/>
                        </a:rPr>
                        <a:t>BSS Color in NDP Ranging</a:t>
                      </a:r>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SFD text</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35min</a:t>
                      </a:r>
                      <a:endParaRPr lang="en-US" sz="1600" dirty="0" smtClean="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effectLst/>
                        <a:latin typeface="+mn-lt"/>
                        <a:ea typeface="+mn-ea"/>
                        <a:cs typeface="+mn-cs"/>
                      </a:endParaRPr>
                    </a:p>
                  </a:txBody>
                  <a:tcPr marT="45712" marB="45712"/>
                </a:tc>
                <a:tc>
                  <a:txBody>
                    <a:bodyPr/>
                    <a:lstStyle/>
                    <a:p>
                      <a:endParaRPr lang="en-US" sz="1600" dirty="0"/>
                    </a:p>
                  </a:txBody>
                  <a:tcPr marT="45712" marB="45712"/>
                </a:tc>
                <a:tc>
                  <a:txBody>
                    <a:bodyPr/>
                    <a:lstStyle/>
                    <a:p>
                      <a:endParaRPr lang="en-US" sz="1600" dirty="0"/>
                    </a:p>
                  </a:txBody>
                  <a:tcPr marT="45712" marB="45712"/>
                </a:tc>
              </a:tr>
              <a:tr h="28955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16763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37187669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50</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245319201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81823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5142867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#5</a:t>
            </a:r>
            <a:endParaRPr lang="en-US" altLang="en-US" sz="2000" dirty="0"/>
          </a:p>
          <a:p>
            <a:endParaRPr lang="en-US" sz="3600" dirty="0"/>
          </a:p>
        </p:txBody>
      </p:sp>
    </p:spTree>
    <p:extLst>
      <p:ext uri="{BB962C8B-B14F-4D97-AF65-F5344CB8AC3E}">
        <p14:creationId xmlns:p14="http://schemas.microsoft.com/office/powerpoint/2010/main" val="126261172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a:solidFill>
                  <a:schemeClr val="tx2"/>
                </a:solidFill>
              </a:rPr>
              <a:t>5</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a:t>TG timelines (10 min – special order)</a:t>
            </a:r>
          </a:p>
          <a:p>
            <a:pPr algn="just">
              <a:spcBef>
                <a:spcPct val="20000"/>
              </a:spcBef>
              <a:buFontTx/>
              <a:buChar char="•"/>
            </a:pPr>
            <a:r>
              <a:rPr lang="en-US" altLang="en-US" sz="2000" b="0" dirty="0"/>
              <a:t>Set goals for </a:t>
            </a:r>
            <a:r>
              <a:rPr lang="en-US" altLang="en-US" sz="2000" b="0" dirty="0" smtClean="0"/>
              <a:t>Mar. </a:t>
            </a:r>
            <a:r>
              <a:rPr lang="en-US" altLang="en-US" sz="2000" b="0" dirty="0"/>
              <a:t>meeting (5min – special order)</a:t>
            </a:r>
          </a:p>
          <a:p>
            <a:pPr algn="just">
              <a:spcBef>
                <a:spcPct val="20000"/>
              </a:spcBef>
              <a:buFontTx/>
              <a:buChar char="•"/>
            </a:pPr>
            <a:r>
              <a:rPr lang="en-US" altLang="en-US" sz="2000" b="0" dirty="0"/>
              <a:t>Set teleconference times (5min – special order)</a:t>
            </a:r>
          </a:p>
          <a:p>
            <a:endParaRPr lang="en-US" sz="2000" dirty="0"/>
          </a:p>
        </p:txBody>
      </p:sp>
    </p:spTree>
    <p:extLst>
      <p:ext uri="{BB962C8B-B14F-4D97-AF65-F5344CB8AC3E}">
        <p14:creationId xmlns:p14="http://schemas.microsoft.com/office/powerpoint/2010/main" val="215342958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#5</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176710423"/>
              </p:ext>
            </p:extLst>
          </p:nvPr>
        </p:nvGraphicFramePr>
        <p:xfrm>
          <a:off x="323528" y="1556792"/>
          <a:ext cx="8640961" cy="1376552"/>
        </p:xfrm>
        <a:graphic>
          <a:graphicData uri="http://schemas.openxmlformats.org/drawingml/2006/table">
            <a:tbl>
              <a:tblPr firstRow="1" bandRow="1">
                <a:tableStyleId>{21E4AEA4-8DFA-4A89-87EB-49C32662AFE0}</a:tableStyleId>
              </a:tblPr>
              <a:tblGrid>
                <a:gridCol w="1296144"/>
                <a:gridCol w="1656184"/>
                <a:gridCol w="2808312"/>
                <a:gridCol w="1368152"/>
                <a:gridCol w="1512169"/>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274315">
                <a:tc>
                  <a:txBody>
                    <a:bodyPr/>
                    <a:lstStyle/>
                    <a:p>
                      <a:r>
                        <a:rPr lang="en-US" sz="1600" dirty="0" smtClean="0"/>
                        <a:t>11-18-0276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May 2018 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As needed </a:t>
                      </a:r>
                      <a:endParaRPr lang="en-US" sz="1600" kern="1200" dirty="0">
                        <a:solidFill>
                          <a:schemeClr val="dk1"/>
                        </a:solidFill>
                        <a:latin typeface="+mn-lt"/>
                        <a:ea typeface="+mn-ea"/>
                        <a:cs typeface="+mn-cs"/>
                      </a:endParaRPr>
                    </a:p>
                  </a:txBody>
                  <a:tcPr marT="45712" marB="45712"/>
                </a:tc>
              </a:tr>
              <a:tr h="22350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strike="noStrike" kern="1200" dirty="0" smtClean="0">
                          <a:solidFill>
                            <a:schemeClr val="dk1"/>
                          </a:solidFill>
                          <a:latin typeface="+mn-lt"/>
                          <a:ea typeface="+mn-ea"/>
                          <a:cs typeface="+mn-cs"/>
                        </a:rPr>
                        <a:t>TBD</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strike="noStrike" kern="1200" dirty="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strike="noStrike" kern="1200" dirty="0" smtClean="0">
                        <a:solidFill>
                          <a:schemeClr val="dk1"/>
                        </a:solidFill>
                        <a:latin typeface="+mn-lt"/>
                        <a:ea typeface="+mn-ea"/>
                        <a:cs typeface="+mn-cs"/>
                      </a:endParaRPr>
                    </a:p>
                  </a:txBody>
                  <a:tcPr marT="45712" marB="45712"/>
                </a:tc>
                <a:tc>
                  <a:txBody>
                    <a:bodyPr/>
                    <a:lstStyle/>
                    <a:p>
                      <a:endParaRPr lang="en-US" sz="1600" dirty="0"/>
                    </a:p>
                  </a:txBody>
                  <a:tcPr marT="45712" marB="45712"/>
                </a:tc>
              </a:tr>
              <a:tr h="0">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456273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56</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May 2018</a:t>
            </a:r>
            <a:endParaRPr lang="en-GB" dirty="0"/>
          </a:p>
        </p:txBody>
      </p:sp>
    </p:spTree>
    <p:extLst>
      <p:ext uri="{BB962C8B-B14F-4D97-AF65-F5344CB8AC3E}">
        <p14:creationId xmlns:p14="http://schemas.microsoft.com/office/powerpoint/2010/main" val="30036314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40968"/>
            <a:ext cx="974511"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763924"/>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alpha val="5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4" y="4434263"/>
            <a:ext cx="2052000"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99765" y="3429000"/>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70516" y="4996494"/>
            <a:ext cx="2052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1732" y="2284722"/>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2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7" y="461871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1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12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 name="Title 1"/>
          <p:cNvSpPr>
            <a:spLocks noGrp="1"/>
          </p:cNvSpPr>
          <p:nvPr>
            <p:ph type="title"/>
          </p:nvPr>
        </p:nvSpPr>
        <p:spPr/>
        <p:txBody>
          <a:bodyPr/>
          <a:lstStyle/>
          <a:p>
            <a:r>
              <a:rPr lang="en-US" dirty="0" smtClean="0"/>
              <a:t>Current Approved Timelines</a:t>
            </a:r>
            <a:endParaRPr lang="en-US" dirty="0"/>
          </a:p>
        </p:txBody>
      </p:sp>
      <p:sp>
        <p:nvSpPr>
          <p:cNvPr id="88" name="Rectangle 87"/>
          <p:cNvSpPr/>
          <p:nvPr/>
        </p:nvSpPr>
        <p:spPr>
          <a:xfrm>
            <a:off x="3799051" y="3940038"/>
            <a:ext cx="616233"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Unassociated neg.</a:t>
            </a:r>
            <a:endParaRPr lang="en-US" sz="600" dirty="0">
              <a:solidFill>
                <a:schemeClr val="tx1"/>
              </a:solidFill>
            </a:endParaRPr>
          </a:p>
        </p:txBody>
      </p:sp>
      <p:sp>
        <p:nvSpPr>
          <p:cNvPr id="91" name="Rectangle 90"/>
          <p:cNvSpPr/>
          <p:nvPr/>
        </p:nvSpPr>
        <p:spPr>
          <a:xfrm>
            <a:off x="4427985" y="3933056"/>
            <a:ext cx="563806"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600" dirty="0" smtClean="0">
                <a:solidFill>
                  <a:schemeClr val="tx1"/>
                </a:solidFill>
              </a:rPr>
              <a:t>associated </a:t>
            </a:r>
          </a:p>
          <a:p>
            <a:pPr algn="ctr">
              <a:defRPr/>
            </a:pPr>
            <a:r>
              <a:rPr lang="en-US" sz="600" dirty="0" smtClean="0">
                <a:solidFill>
                  <a:schemeClr val="tx1"/>
                </a:solidFill>
              </a:rPr>
              <a:t>neg.</a:t>
            </a:r>
            <a:endParaRPr lang="en-US" sz="600" dirty="0">
              <a:solidFill>
                <a:schemeClr val="tx1"/>
              </a:solidFill>
            </a:endParaRPr>
          </a:p>
        </p:txBody>
      </p:sp>
      <p:cxnSp>
        <p:nvCxnSpPr>
          <p:cNvPr id="92" name="Straight Connector 91"/>
          <p:cNvCxnSpPr/>
          <p:nvPr/>
        </p:nvCxnSpPr>
        <p:spPr bwMode="auto">
          <a:xfrm>
            <a:off x="4427984" y="4134478"/>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86" name="Rectangle 85"/>
          <p:cNvSpPr/>
          <p:nvPr/>
        </p:nvSpPr>
        <p:spPr>
          <a:xfrm>
            <a:off x="3194458" y="3940038"/>
            <a:ext cx="605774" cy="17699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tIns="0" bIns="0" anchor="ctr"/>
          <a:lstStyle/>
          <a:p>
            <a:pPr algn="ctr">
              <a:defRPr/>
            </a:pPr>
            <a:r>
              <a:rPr lang="en-US" sz="600" dirty="0" smtClean="0">
                <a:solidFill>
                  <a:schemeClr val="tx1"/>
                </a:solidFill>
              </a:rPr>
              <a:t>PHY waveform</a:t>
            </a:r>
            <a:endParaRPr lang="en-US" sz="600" dirty="0">
              <a:solidFill>
                <a:schemeClr val="tx1"/>
              </a:solidFill>
            </a:endParaRPr>
          </a:p>
        </p:txBody>
      </p:sp>
      <p:cxnSp>
        <p:nvCxnSpPr>
          <p:cNvPr id="85" name="Straight Connector 84"/>
          <p:cNvCxnSpPr/>
          <p:nvPr/>
        </p:nvCxnSpPr>
        <p:spPr bwMode="auto">
          <a:xfrm>
            <a:off x="3187445" y="4141460"/>
            <a:ext cx="28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9" name="Straight Connector 88"/>
          <p:cNvCxnSpPr/>
          <p:nvPr/>
        </p:nvCxnSpPr>
        <p:spPr bwMode="auto">
          <a:xfrm>
            <a:off x="3779928" y="4141460"/>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9" name="Rectangle 8"/>
          <p:cNvSpPr/>
          <p:nvPr/>
        </p:nvSpPr>
        <p:spPr>
          <a:xfrm>
            <a:off x="2507489" y="3406394"/>
            <a:ext cx="2489948" cy="252610"/>
          </a:xfrm>
          <a:prstGeom prst="rect">
            <a:avLst/>
          </a:prstGeom>
          <a:solidFill>
            <a:schemeClr val="accent1">
              <a:alpha val="60000"/>
            </a:schemeClr>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alpha val="60000"/>
                  </a:schemeClr>
                </a:solidFill>
              </a:rPr>
              <a:t>SFD</a:t>
            </a:r>
            <a:endParaRPr lang="en-US" sz="1100" dirty="0">
              <a:solidFill>
                <a:schemeClr val="tx1">
                  <a:alpha val="60000"/>
                </a:schemeClr>
              </a:solidFill>
            </a:endParaRPr>
          </a:p>
        </p:txBody>
      </p:sp>
      <p:cxnSp>
        <p:nvCxnSpPr>
          <p:cNvPr id="52" name="Straight Connector 51"/>
          <p:cNvCxnSpPr/>
          <p:nvPr/>
        </p:nvCxnSpPr>
        <p:spPr bwMode="auto">
          <a:xfrm>
            <a:off x="2506801" y="3685282"/>
            <a:ext cx="68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32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1" name="Straight Connector 80"/>
          <p:cNvCxnSpPr/>
          <p:nvPr/>
        </p:nvCxnSpPr>
        <p:spPr bwMode="auto">
          <a:xfrm>
            <a:off x="3800232" y="3680842"/>
            <a:ext cx="54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50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Tree>
    <p:extLst>
      <p:ext uri="{BB962C8B-B14F-4D97-AF65-F5344CB8AC3E}">
        <p14:creationId xmlns:p14="http://schemas.microsoft.com/office/powerpoint/2010/main" val="7630100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Plan Between Now and Initial WG Ballot</a:t>
            </a:r>
            <a:endParaRPr lang="en-US" dirty="0"/>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31670231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May Meeting Achievements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4726223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01623"/>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179512" y="1124744"/>
            <a:ext cx="8856984" cy="4969670"/>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smtClean="0">
                <a:latin typeface="Calibri" panose="020F0502020204030204" pitchFamily="34" charset="0"/>
                <a:cs typeface="Calibri" panose="020F0502020204030204" pitchFamily="34" charset="0"/>
              </a:rPr>
              <a:t>The </a:t>
            </a:r>
            <a:r>
              <a:rPr lang="en-US" altLang="en-US" sz="1800" dirty="0">
                <a:latin typeface="Calibri" panose="020F0502020204030204" pitchFamily="34" charset="0"/>
                <a:cs typeface="Calibri" panose="020F0502020204030204" pitchFamily="34" charset="0"/>
              </a:rPr>
              <a:t>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028178965"/>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July Meeting Goals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endParaRPr lang="en-US"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2334096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July meeting Goals</a:t>
            </a:r>
            <a:endParaRPr lang="en-US" dirty="0"/>
          </a:p>
        </p:txBody>
      </p:sp>
      <p:sp>
        <p:nvSpPr>
          <p:cNvPr id="3" name="Content Placeholder 2"/>
          <p:cNvSpPr>
            <a:spLocks noGrp="1"/>
          </p:cNvSpPr>
          <p:nvPr>
            <p:ph idx="1"/>
          </p:nvPr>
        </p:nvSpPr>
        <p:spPr/>
        <p:txBody>
          <a:bodyPr/>
          <a:lstStyle/>
          <a:p>
            <a:pPr marL="0" indent="0"/>
            <a:r>
              <a:rPr lang="en-US" dirty="0" smtClean="0"/>
              <a:t>We commit for the July meeting goals as the TG Plan Of Record.</a:t>
            </a:r>
          </a:p>
          <a:p>
            <a:endParaRPr lang="en-US" dirty="0" smtClean="0"/>
          </a:p>
          <a:p>
            <a:r>
              <a:rPr lang="en-US" dirty="0" smtClean="0"/>
              <a:t>Moved:</a:t>
            </a:r>
          </a:p>
          <a:p>
            <a:r>
              <a:rPr lang="en-US" dirty="0" smtClean="0"/>
              <a:t>2</a:t>
            </a:r>
            <a:r>
              <a:rPr lang="en-US" baseline="30000" dirty="0" smtClean="0"/>
              <a:t>nd</a:t>
            </a:r>
            <a:r>
              <a:rPr lang="en-US" dirty="0" smtClean="0"/>
              <a:t>:</a:t>
            </a:r>
          </a:p>
          <a:p>
            <a:r>
              <a:rPr lang="en-US" dirty="0" smtClean="0"/>
              <a:t>Results (Y/N/A):</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53850035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a:t>
            </a:r>
            <a:r>
              <a:rPr lang="en-US" altLang="en-US" dirty="0" smtClean="0">
                <a:solidFill>
                  <a:schemeClr val="tx2"/>
                </a:solidFill>
              </a:rPr>
              <a:t>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 (</a:t>
            </a:r>
            <a:r>
              <a:rPr lang="en-US" altLang="en-US" dirty="0"/>
              <a:t>Wed.) 11:00AM ET for 1hr. </a:t>
            </a:r>
          </a:p>
          <a:p>
            <a:pPr algn="just">
              <a:spcBef>
                <a:spcPct val="20000"/>
              </a:spcBef>
              <a:buFontTx/>
              <a:buChar char="•"/>
            </a:pPr>
            <a:r>
              <a:rPr lang="en-US" altLang="en-US" dirty="0" smtClean="0"/>
              <a:t>Do </a:t>
            </a:r>
            <a:r>
              <a:rPr lang="en-US" altLang="en-US" dirty="0"/>
              <a:t>we need </a:t>
            </a:r>
            <a:r>
              <a:rPr lang="en-US" altLang="en-US" dirty="0" smtClean="0"/>
              <a:t>additional calls?</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809068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6991125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5041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pPr algn="ctr"/>
            <a:endParaRPr lang="en-US" sz="5400" dirty="0">
              <a:solidFill>
                <a:srgbClr val="FF0000"/>
              </a:solidFill>
            </a:endParaRPr>
          </a:p>
          <a:p>
            <a:pPr algn="ctr"/>
            <a:r>
              <a:rPr lang="en-US" sz="5400" dirty="0" smtClean="0">
                <a:solidFill>
                  <a:srgbClr val="FF0000"/>
                </a:solidFill>
              </a:rPr>
              <a:t>Thank </a:t>
            </a:r>
            <a:r>
              <a:rPr lang="en-US" sz="5400" dirty="0">
                <a:solidFill>
                  <a:srgbClr val="FF0000"/>
                </a:solidFill>
              </a:rPr>
              <a:t>you </a:t>
            </a:r>
          </a:p>
          <a:p>
            <a:pPr algn="ctr"/>
            <a:endParaRPr lang="en-US" sz="5400" dirty="0" smtClean="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43484712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3208228384"/>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438944"/>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685800" y="1268760"/>
            <a:ext cx="7770813" cy="482565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2470617654"/>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PAR Change</a:t>
            </a:r>
            <a:endParaRPr lang="en-US" dirty="0"/>
          </a:p>
        </p:txBody>
      </p:sp>
      <p:sp>
        <p:nvSpPr>
          <p:cNvPr id="3" name="Content Placeholder 2"/>
          <p:cNvSpPr>
            <a:spLocks noGrp="1"/>
          </p:cNvSpPr>
          <p:nvPr>
            <p:ph idx="1"/>
          </p:nvPr>
        </p:nvSpPr>
        <p:spPr/>
        <p:txBody>
          <a:bodyPr/>
          <a:lstStyle/>
          <a:p>
            <a:r>
              <a:rPr lang="en-GB" dirty="0" smtClean="0"/>
              <a:t>Motion</a:t>
            </a:r>
            <a:r>
              <a:rPr lang="en-GB" dirty="0"/>
              <a:t>: </a:t>
            </a:r>
            <a:endParaRPr lang="en-US" dirty="0"/>
          </a:p>
          <a:p>
            <a:pPr marL="0" lvl="0" indent="0"/>
            <a:r>
              <a:rPr lang="en-GB" dirty="0"/>
              <a:t>Believing that the PAR contained in the document referenced below meets IEEE-SA guidelines,</a:t>
            </a:r>
            <a:endParaRPr lang="en-US" dirty="0"/>
          </a:p>
          <a:p>
            <a:pPr marL="0" lvl="0" indent="0"/>
            <a:r>
              <a:rPr lang="en-GB" dirty="0"/>
              <a:t>Request that the PAR contained in &lt;document-reference&gt; be posted to the IEEE 802 Executive Committee (EC) agenda for WG 802 preview and EC approval to submit to </a:t>
            </a:r>
            <a:r>
              <a:rPr lang="en-GB" dirty="0" err="1"/>
              <a:t>NesCom</a:t>
            </a:r>
            <a:r>
              <a:rPr lang="en-GB" dirty="0"/>
              <a:t>.</a:t>
            </a:r>
            <a:endParaRPr lang="en-US" dirty="0"/>
          </a:p>
          <a:p>
            <a:pPr marL="0" indent="0"/>
            <a:r>
              <a:rPr lang="en-GB" dirty="0"/>
              <a:t> </a:t>
            </a:r>
            <a:endParaRPr lang="en-US" dirty="0"/>
          </a:p>
          <a:p>
            <a:pPr lvl="0"/>
            <a:r>
              <a:rPr lang="en-GB" dirty="0"/>
              <a:t>[Moved by &lt;name&gt; on behalf of &lt;group&gt;</a:t>
            </a:r>
            <a:endParaRPr lang="en-US" dirty="0"/>
          </a:p>
          <a:p>
            <a:pPr lvl="0"/>
            <a:r>
              <a:rPr lang="en-GB" dirty="0"/>
              <a:t>&lt;group&gt; vote: </a:t>
            </a:r>
            <a:endParaRPr lang="en-US" dirty="0"/>
          </a:p>
          <a:p>
            <a:pPr lvl="0"/>
            <a:r>
              <a:rPr lang="en-GB" dirty="0"/>
              <a:t>Moved: &lt;name&gt;,  Seconded: &lt;name&gt;, Result: y-n-a]</a:t>
            </a:r>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74951918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Approve CSD Change</a:t>
            </a:r>
            <a:endParaRPr lang="en-US" dirty="0"/>
          </a:p>
        </p:txBody>
      </p:sp>
      <p:sp>
        <p:nvSpPr>
          <p:cNvPr id="3" name="Content Placeholder 2"/>
          <p:cNvSpPr>
            <a:spLocks noGrp="1"/>
          </p:cNvSpPr>
          <p:nvPr>
            <p:ph idx="1"/>
          </p:nvPr>
        </p:nvSpPr>
        <p:spPr/>
        <p:txBody>
          <a:bodyPr/>
          <a:lstStyle/>
          <a:p>
            <a:pPr marL="0" lvl="0" indent="0"/>
            <a:r>
              <a:rPr lang="en-GB" dirty="0"/>
              <a:t>Believing that the </a:t>
            </a:r>
            <a:r>
              <a:rPr lang="en-GB" dirty="0" smtClean="0"/>
              <a:t>CSD contained </a:t>
            </a:r>
            <a:r>
              <a:rPr lang="en-GB" dirty="0"/>
              <a:t>in the document referenced below meets IEEE 802 guidelines,</a:t>
            </a:r>
            <a:endParaRPr lang="en-US" dirty="0"/>
          </a:p>
          <a:p>
            <a:pPr marL="0" lvl="0" indent="0"/>
            <a:r>
              <a:rPr lang="en-GB" dirty="0"/>
              <a:t>Request that the </a:t>
            </a:r>
            <a:r>
              <a:rPr lang="en-GB" dirty="0" smtClean="0"/>
              <a:t>CSD contained </a:t>
            </a:r>
            <a:r>
              <a:rPr lang="en-GB" dirty="0"/>
              <a:t>in &lt;document-reference&gt; be posted to the IEEE 802 Executive Committee (EC) agenda for WG 802 preview and EC approval.</a:t>
            </a:r>
            <a:endParaRPr lang="en-US" dirty="0"/>
          </a:p>
          <a:p>
            <a:pPr marL="0" indent="0"/>
            <a:r>
              <a:rPr lang="en-GB" dirty="0"/>
              <a:t> </a:t>
            </a:r>
            <a:endParaRPr lang="en-US" dirty="0"/>
          </a:p>
          <a:p>
            <a:pPr marL="0" lvl="0" indent="0"/>
            <a:r>
              <a:rPr lang="en-GB" dirty="0"/>
              <a:t>[Moved by &lt;name&gt; on behalf of &lt;group&gt;</a:t>
            </a:r>
            <a:endParaRPr lang="en-US" dirty="0"/>
          </a:p>
          <a:p>
            <a:pPr marL="0" lvl="0" indent="0"/>
            <a:r>
              <a:rPr lang="en-GB" dirty="0"/>
              <a:t>&lt;group&gt; vote: </a:t>
            </a:r>
            <a:endParaRPr lang="en-US" dirty="0"/>
          </a:p>
          <a:p>
            <a:pPr marL="0" lvl="0" indent="0"/>
            <a:r>
              <a:rPr lang="en-GB" dirty="0"/>
              <a:t>Moved: &lt;name&gt;,  Seconded: &lt;name&gt;, Result: y-n-a]</a:t>
            </a:r>
            <a:endParaRPr lang="en-US" dirty="0"/>
          </a:p>
          <a:p>
            <a:pPr marL="0" indent="0"/>
            <a:r>
              <a:rPr lang="en-GB" dirty="0"/>
              <a:t> </a:t>
            </a:r>
            <a:endParaRPr lang="en-US" dirty="0"/>
          </a:p>
          <a:p>
            <a:pPr marL="0" indent="0"/>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2555844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72</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73</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74</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75</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76</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May 2018</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78</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685800" y="1340768"/>
            <a:ext cx="7770813" cy="4753645"/>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sz="2000"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sz="2000"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2000" b="0" dirty="0" smtClean="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sz="2000" b="0" dirty="0" smtClean="0">
                <a:latin typeface="Calibri" pitchFamily="34" charset="0"/>
                <a:cs typeface="Calibri" pitchFamily="34" charset="0"/>
              </a:rPr>
              <a:t>If </a:t>
            </a:r>
            <a:r>
              <a:rPr lang="en-US" altLang="en-US" sz="2000" b="0" dirty="0">
                <a:latin typeface="Calibri" pitchFamily="34" charset="0"/>
                <a:cs typeface="Calibri" pitchFamily="34" charset="0"/>
              </a:rPr>
              <a:t>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b="0" dirty="0">
                <a:latin typeface="Calibri" pitchFamily="34" charset="0"/>
                <a:cs typeface="Calibri" pitchFamily="34" charset="0"/>
              </a:rPr>
            </a:br>
            <a:endParaRPr lang="en-US" altLang="en-US" sz="2000" dirty="0">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6532265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68760"/>
            <a:ext cx="7770813" cy="4825653"/>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a:t>
            </a:r>
            <a:r>
              <a:rPr lang="en-US" altLang="en-US" sz="1400" dirty="0" smtClean="0">
                <a:latin typeface="Calibri" panose="020F0502020204030204" pitchFamily="34" charset="0"/>
                <a:cs typeface="Calibri" panose="020F0502020204030204" pitchFamily="34" charset="0"/>
                <a:hlinkClick r:id="rId2"/>
              </a:rPr>
              <a:t>standards.ieee.org/develop/policies/antitrust.pdf</a:t>
            </a:r>
            <a:r>
              <a:rPr lang="en-US" altLang="en-US" sz="1400" dirty="0" smtClean="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May 2018</a:t>
            </a:r>
            <a:endParaRPr lang="en-GB" dirty="0"/>
          </a:p>
        </p:txBody>
      </p:sp>
    </p:spTree>
    <p:extLst>
      <p:ext uri="{BB962C8B-B14F-4D97-AF65-F5344CB8AC3E}">
        <p14:creationId xmlns:p14="http://schemas.microsoft.com/office/powerpoint/2010/main" val="1371114550"/>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54338</TotalTime>
  <Words>4157</Words>
  <Application>Microsoft Office PowerPoint</Application>
  <PresentationFormat>On-screen Show (4:3)</PresentationFormat>
  <Paragraphs>938</Paragraphs>
  <Slides>78</Slides>
  <Notes>24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1</vt:i4>
      </vt:variant>
      <vt:variant>
        <vt:lpstr>Slide Titles</vt:lpstr>
      </vt:variant>
      <vt:variant>
        <vt:i4>78</vt:i4>
      </vt:variant>
    </vt:vector>
  </HeadingPairs>
  <TitlesOfParts>
    <vt:vector size="89" baseType="lpstr">
      <vt:lpstr>Arial Unicode MS</vt:lpstr>
      <vt:lpstr>MS Gothic</vt:lpstr>
      <vt:lpstr>MS PGothic</vt:lpstr>
      <vt:lpstr>Arial</vt:lpstr>
      <vt:lpstr>Calibri</vt:lpstr>
      <vt:lpstr>DejaVu Sans</vt:lpstr>
      <vt:lpstr>Monotype Sorts</vt:lpstr>
      <vt:lpstr>Times</vt:lpstr>
      <vt:lpstr>Times New Roman</vt:lpstr>
      <vt:lpstr>Office Theme</vt:lpstr>
      <vt:lpstr>Document</vt:lpstr>
      <vt:lpstr>TGaz Next Generation Positioning  May Meeting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Participation in IEEE 802 Meetings</vt:lpstr>
      <vt:lpstr>802 Ground rules </vt:lpstr>
      <vt:lpstr>IEEE-SA policy documents</vt:lpstr>
      <vt:lpstr>PowerPoint Presentation</vt:lpstr>
      <vt:lpstr>TGaz Schedule at a glance</vt:lpstr>
      <vt:lpstr>Agenda for the Week</vt:lpstr>
      <vt:lpstr>Submission List for the week (1)</vt:lpstr>
      <vt:lpstr>Submission List for the week (2)</vt:lpstr>
      <vt:lpstr>TG Process</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 2</vt:lpstr>
      <vt:lpstr>PowerPoint Presentation</vt:lpstr>
      <vt:lpstr>Notable Milestones</vt:lpstr>
      <vt:lpstr>What About P2P Ranging</vt:lpstr>
      <vt:lpstr>Risks On The Way To D1.0</vt:lpstr>
      <vt:lpstr>All Is Not Lost</vt:lpstr>
      <vt:lpstr>All Is Not Lost (con.)</vt:lpstr>
      <vt:lpstr>Proposed Plan</vt:lpstr>
      <vt:lpstr>Review Of Plans Towards D1.0 Approval</vt:lpstr>
      <vt:lpstr>Presentations</vt:lpstr>
      <vt:lpstr>Reminder to do attendance</vt:lpstr>
      <vt:lpstr>Recess</vt:lpstr>
      <vt:lpstr>PowerPoint Presentation</vt:lpstr>
      <vt:lpstr>Meeting Slot # 3 discussion items</vt:lpstr>
      <vt:lpstr>Submission order – Slot #3</vt:lpstr>
      <vt:lpstr>Presentations</vt:lpstr>
      <vt:lpstr>Reminder to do attendance</vt:lpstr>
      <vt:lpstr>Recess</vt:lpstr>
      <vt:lpstr>PowerPoint Presentation</vt:lpstr>
      <vt:lpstr>Meeting Slot # 4 discussion items</vt:lpstr>
      <vt:lpstr>Submission order – Slot #4</vt:lpstr>
      <vt:lpstr>Presentations</vt:lpstr>
      <vt:lpstr>Reminder to do attendance</vt:lpstr>
      <vt:lpstr>Recess</vt:lpstr>
      <vt:lpstr>PowerPoint Presentation</vt:lpstr>
      <vt:lpstr>Meeting Slot # 5 discussion items</vt:lpstr>
      <vt:lpstr>Submission order – Slot #5</vt:lpstr>
      <vt:lpstr>Presentations</vt:lpstr>
      <vt:lpstr>Current Approved Timelines</vt:lpstr>
      <vt:lpstr>Plan Between Now and Initial WG Ballot</vt:lpstr>
      <vt:lpstr>May Meeting Achievements</vt:lpstr>
      <vt:lpstr>July Meeting Goals</vt:lpstr>
      <vt:lpstr>Motion – approval of July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Motion – Approve PAR Change</vt:lpstr>
      <vt:lpstr>Motion – Approve CSD Change</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keywords>CTPClassification=CTP_IC:VisualMarkings=, CTPClassification=CTP_IC</cp:keywords>
  <cp:lastModifiedBy>Segev, Jonathan</cp:lastModifiedBy>
  <cp:revision>504</cp:revision>
  <cp:lastPrinted>1601-01-01T00:00:00Z</cp:lastPrinted>
  <dcterms:created xsi:type="dcterms:W3CDTF">2017-01-29T08:57:00Z</dcterms:created>
  <dcterms:modified xsi:type="dcterms:W3CDTF">2018-05-07T11:55:54Z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6b2c137c-b969-4863-b02d-5f218ee6db3e</vt:lpwstr>
  </property>
  <property fmtid="{D5CDD505-2E9C-101B-9397-08002B2CF9AE}" pid="3" name="CTP_BU">
    <vt:lpwstr>NEXT GEN AND STANDARDS GROUP</vt:lpwstr>
  </property>
  <property fmtid="{D5CDD505-2E9C-101B-9397-08002B2CF9AE}" pid="4" name="CTP_TimeStamp">
    <vt:lpwstr>2018-05-07 11:55:54Z</vt:lpwstr>
  </property>
  <property fmtid="{D5CDD505-2E9C-101B-9397-08002B2CF9AE}" pid="5" name="CTPClassification">
    <vt:lpwstr>CTP_IC</vt:lpwstr>
  </property>
</Properties>
</file>