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3"/>
  </p:notesMasterIdLst>
  <p:handoutMasterIdLst>
    <p:handoutMasterId r:id="rId74"/>
  </p:handoutMasterIdLst>
  <p:sldIdLst>
    <p:sldId id="256" r:id="rId2"/>
    <p:sldId id="265" r:id="rId3"/>
    <p:sldId id="257" r:id="rId4"/>
    <p:sldId id="267" r:id="rId5"/>
    <p:sldId id="268" r:id="rId6"/>
    <p:sldId id="371" r:id="rId7"/>
    <p:sldId id="367" r:id="rId8"/>
    <p:sldId id="368" r:id="rId9"/>
    <p:sldId id="369" r:id="rId10"/>
    <p:sldId id="370" r:id="rId11"/>
    <p:sldId id="273" r:id="rId12"/>
    <p:sldId id="274" r:id="rId13"/>
    <p:sldId id="275" r:id="rId14"/>
    <p:sldId id="276" r:id="rId15"/>
    <p:sldId id="278" r:id="rId16"/>
    <p:sldId id="279" r:id="rId17"/>
    <p:sldId id="315" r:id="rId18"/>
    <p:sldId id="356" r:id="rId19"/>
    <p:sldId id="281" r:id="rId20"/>
    <p:sldId id="282" r:id="rId21"/>
    <p:sldId id="283" r:id="rId22"/>
    <p:sldId id="284" r:id="rId23"/>
    <p:sldId id="366" r:id="rId24"/>
    <p:sldId id="285" r:id="rId25"/>
    <p:sldId id="286" r:id="rId26"/>
    <p:sldId id="287" r:id="rId27"/>
    <p:sldId id="290" r:id="rId28"/>
    <p:sldId id="289" r:id="rId29"/>
    <p:sldId id="322" r:id="rId30"/>
    <p:sldId id="327" r:id="rId31"/>
    <p:sldId id="304" r:id="rId32"/>
    <p:sldId id="308" r:id="rId33"/>
    <p:sldId id="306" r:id="rId34"/>
    <p:sldId id="330" r:id="rId35"/>
    <p:sldId id="305" r:id="rId36"/>
    <p:sldId id="328" r:id="rId37"/>
    <p:sldId id="325" r:id="rId38"/>
    <p:sldId id="326" r:id="rId39"/>
    <p:sldId id="389" r:id="rId40"/>
    <p:sldId id="390" r:id="rId41"/>
    <p:sldId id="391" r:id="rId42"/>
    <p:sldId id="392" r:id="rId43"/>
    <p:sldId id="393" r:id="rId44"/>
    <p:sldId id="394" r:id="rId45"/>
    <p:sldId id="349" r:id="rId46"/>
    <p:sldId id="375" r:id="rId47"/>
    <p:sldId id="376" r:id="rId48"/>
    <p:sldId id="377" r:id="rId49"/>
    <p:sldId id="378" r:id="rId50"/>
    <p:sldId id="388" r:id="rId51"/>
    <p:sldId id="387" r:id="rId52"/>
    <p:sldId id="380" r:id="rId53"/>
    <p:sldId id="386" r:id="rId54"/>
    <p:sldId id="381" r:id="rId55"/>
    <p:sldId id="382" r:id="rId56"/>
    <p:sldId id="383" r:id="rId57"/>
    <p:sldId id="384" r:id="rId58"/>
    <p:sldId id="385" r:id="rId59"/>
    <p:sldId id="298" r:id="rId60"/>
    <p:sldId id="299" r:id="rId61"/>
    <p:sldId id="300" r:id="rId62"/>
    <p:sldId id="301" r:id="rId63"/>
    <p:sldId id="347" r:id="rId64"/>
    <p:sldId id="348" r:id="rId65"/>
    <p:sldId id="258" r:id="rId66"/>
    <p:sldId id="259" r:id="rId67"/>
    <p:sldId id="260" r:id="rId68"/>
    <p:sldId id="261" r:id="rId69"/>
    <p:sldId id="262" r:id="rId70"/>
    <p:sldId id="263" r:id="rId71"/>
    <p:sldId id="264" r:id="rId7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371"/>
            <p14:sldId id="367"/>
            <p14:sldId id="368"/>
            <p14:sldId id="369"/>
            <p14:sldId id="370"/>
            <p14:sldId id="273"/>
            <p14:sldId id="274"/>
            <p14:sldId id="275"/>
            <p14:sldId id="276"/>
            <p14:sldId id="278"/>
            <p14:sldId id="279"/>
            <p14:sldId id="315"/>
            <p14:sldId id="356"/>
          </p14:sldIdLst>
        </p14:section>
        <p14:section name="Slot # 1" id="{A8BC1F47-3153-4394-9D00-B4D234301B74}">
          <p14:sldIdLst>
            <p14:sldId id="281"/>
            <p14:sldId id="282"/>
            <p14:sldId id="283"/>
            <p14:sldId id="284"/>
            <p14:sldId id="366"/>
            <p14:sldId id="285"/>
            <p14:sldId id="286"/>
            <p14:sldId id="287"/>
          </p14:sldIdLst>
        </p14:section>
        <p14:section name="Slot # 2" id="{5DEA695E-ACCD-4583-8C8C-713FC3EAA3F2}">
          <p14:sldIdLst>
            <p14:sldId id="290"/>
            <p14:sldId id="289"/>
            <p14:sldId id="322"/>
            <p14:sldId id="327"/>
            <p14:sldId id="304"/>
            <p14:sldId id="308"/>
          </p14:sldIdLst>
        </p14:section>
        <p14:section name="Slot #3" id="{630C644C-9DFD-4620-9650-24BD26CEB6E3}">
          <p14:sldIdLst>
            <p14:sldId id="306"/>
            <p14:sldId id="330"/>
            <p14:sldId id="305"/>
            <p14:sldId id="328"/>
            <p14:sldId id="325"/>
            <p14:sldId id="326"/>
          </p14:sldIdLst>
        </p14:section>
        <p14:section name="Slot #4" id="{CDC757FB-C0E6-4FEB-ABB0-2BED9C8E83AE}">
          <p14:sldIdLst>
            <p14:sldId id="389"/>
            <p14:sldId id="390"/>
            <p14:sldId id="391"/>
            <p14:sldId id="392"/>
            <p14:sldId id="393"/>
            <p14:sldId id="394"/>
          </p14:sldIdLst>
        </p14:section>
        <p14:section name="Slot #5" id="{CA1FB867-E760-4F4D-9EED-9A54E56D3125}">
          <p14:sldIdLst>
            <p14:sldId id="349"/>
            <p14:sldId id="375"/>
            <p14:sldId id="376"/>
            <p14:sldId id="377"/>
            <p14:sldId id="378"/>
            <p14:sldId id="388"/>
            <p14:sldId id="387"/>
            <p14:sldId id="380"/>
            <p14:sldId id="386"/>
            <p14:sldId id="381"/>
            <p14:sldId id="382"/>
            <p14:sldId id="383"/>
            <p14:sldId id="384"/>
            <p14:sldId id="385"/>
          </p14:sldIdLst>
        </p14:section>
        <p14:section name="Backup" id="{B751E8CC-DDAE-4922-B3E7-E31F353AC422}">
          <p14:sldIdLst>
            <p14:sldId id="298"/>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743" autoAdjust="0"/>
    <p:restoredTop sz="94660"/>
  </p:normalViewPr>
  <p:slideViewPr>
    <p:cSldViewPr>
      <p:cViewPr varScale="1">
        <p:scale>
          <a:sx n="98" d="100"/>
          <a:sy n="98" d="100"/>
        </p:scale>
        <p:origin x="389" y="8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41</a:t>
            </a:fld>
            <a:endParaRPr lang="en-US"/>
          </a:p>
        </p:txBody>
      </p:sp>
    </p:spTree>
    <p:extLst>
      <p:ext uri="{BB962C8B-B14F-4D97-AF65-F5344CB8AC3E}">
        <p14:creationId xmlns:p14="http://schemas.microsoft.com/office/powerpoint/2010/main" val="18986736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47</a:t>
            </a:fld>
            <a:endParaRPr lang="en-US"/>
          </a:p>
        </p:txBody>
      </p:sp>
    </p:spTree>
    <p:extLst>
      <p:ext uri="{BB962C8B-B14F-4D97-AF65-F5344CB8AC3E}">
        <p14:creationId xmlns:p14="http://schemas.microsoft.com/office/powerpoint/2010/main" val="16064845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14562935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55</a:t>
            </a:fld>
            <a:endParaRPr lang="en-US"/>
          </a:p>
        </p:txBody>
      </p:sp>
    </p:spTree>
    <p:extLst>
      <p:ext uri="{BB962C8B-B14F-4D97-AF65-F5344CB8AC3E}">
        <p14:creationId xmlns:p14="http://schemas.microsoft.com/office/powerpoint/2010/main" val="20008871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65</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67</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418880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29</a:t>
            </a:fld>
            <a:endParaRPr lang="en-US"/>
          </a:p>
        </p:txBody>
      </p:sp>
    </p:spTree>
    <p:extLst>
      <p:ext uri="{BB962C8B-B14F-4D97-AF65-F5344CB8AC3E}">
        <p14:creationId xmlns:p14="http://schemas.microsoft.com/office/powerpoint/2010/main" val="20621515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35</a:t>
            </a:fld>
            <a:endParaRPr lang="en-US"/>
          </a:p>
        </p:txBody>
      </p:sp>
    </p:spTree>
    <p:extLst>
      <p:ext uri="{BB962C8B-B14F-4D97-AF65-F5344CB8AC3E}">
        <p14:creationId xmlns:p14="http://schemas.microsoft.com/office/powerpoint/2010/main" val="2798522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802.11-18/0596r0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May </a:t>
            </a:r>
            <a:r>
              <a:rPr lang="en-US" altLang="en-US" dirty="0" smtClean="0"/>
              <a:t>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2018-03-29</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302"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196752"/>
            <a:ext cx="7770813" cy="4897661"/>
          </a:xfrm>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a:t>
            </a:r>
            <a:r>
              <a:rPr lang="en-US" altLang="en-US" sz="1600" b="1" dirty="0" smtClean="0">
                <a:solidFill>
                  <a:schemeClr val="tx1"/>
                </a:solidFill>
                <a:latin typeface="Calibri" panose="020F0502020204030204" pitchFamily="34" charset="0"/>
                <a:cs typeface="Calibri" panose="020F0502020204030204" pitchFamily="34" charset="0"/>
                <a:hlinkClick r:id="rId2"/>
              </a:rPr>
              <a:t>standards.ieee.org/develop/policies/bylaws/sect6-7.html#6</a:t>
            </a:r>
            <a:r>
              <a:rPr lang="en-US" altLang="en-US" sz="1600" b="1" dirty="0" smtClean="0">
                <a:solidFill>
                  <a:schemeClr val="tx1"/>
                </a:solidFill>
                <a:latin typeface="Calibri" panose="020F0502020204030204" pitchFamily="34" charset="0"/>
                <a:cs typeface="Calibri" panose="020F0502020204030204" pitchFamily="34" charset="0"/>
              </a:rPr>
              <a:t> ) </a:t>
            </a:r>
            <a:endParaRPr lang="en-US" altLang="en-US" sz="1600" b="1" dirty="0">
              <a:solidFill>
                <a:schemeClr val="tx1"/>
              </a:solidFill>
              <a:latin typeface="Calibri" panose="020F0502020204030204" pitchFamily="34" charset="0"/>
              <a:cs typeface="Calibri" panose="020F0502020204030204" pitchFamily="34" charset="0"/>
            </a:endParaRP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http</a:t>
            </a:r>
            <a:r>
              <a:rPr lang="en-US" altLang="en-US" sz="1600" b="1" dirty="0">
                <a:solidFill>
                  <a:schemeClr val="tx1"/>
                </a:solidFill>
                <a:latin typeface="Calibri" panose="020F0502020204030204" pitchFamily="34" charset="0"/>
                <a:cs typeface="Calibri" panose="020F0502020204030204" pitchFamily="34" charset="0"/>
                <a:hlinkClick r:id="rId3"/>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standards.ieee.org/develop/policies/opman/sect6.html#6.3</a:t>
            </a:r>
            <a:r>
              <a:rPr lang="en-US" altLang="en-US" sz="1600" b="1" dirty="0" smtClean="0">
                <a:solidFill>
                  <a:schemeClr val="tx1"/>
                </a:solidFill>
                <a:latin typeface="Calibri" panose="020F0502020204030204" pitchFamily="34" charset="0"/>
                <a:cs typeface="Calibri" panose="020F0502020204030204" pitchFamily="34" charset="0"/>
              </a:rPr>
              <a:t> )</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a:t>
            </a:r>
            <a:r>
              <a:rPr lang="en-US" altLang="en-US" b="1" i="1" dirty="0" smtClean="0">
                <a:solidFill>
                  <a:schemeClr val="tx1"/>
                </a:solidFill>
                <a:latin typeface="Calibri" panose="020F0502020204030204" pitchFamily="34" charset="0"/>
                <a:cs typeface="Calibri" panose="020F0502020204030204" pitchFamily="34" charset="0"/>
                <a:hlinkClick r:id="rId4"/>
              </a:rPr>
              <a:t>standards.ieee.org/about/sasb/patcom/materials.html</a:t>
            </a:r>
            <a:r>
              <a:rPr lang="en-US" altLang="en-US" b="1" i="1" dirty="0" smtClean="0">
                <a:solidFill>
                  <a:schemeClr val="tx1"/>
                </a:solidFill>
                <a:latin typeface="Calibri" panose="020F0502020204030204" pitchFamily="34" charset="0"/>
                <a:cs typeface="Calibri" panose="020F0502020204030204" pitchFamily="34" charset="0"/>
              </a:rPr>
              <a:t> </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062902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886868947"/>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endParaRPr lang="en-US" sz="1800" dirty="0" smtClean="0"/>
                    </a:p>
                  </a:txBody>
                  <a:tcPr marT="45746" marB="45746">
                    <a:solidFill>
                      <a:srgbClr val="92D050"/>
                    </a:solidFill>
                  </a:tcPr>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a:t>
            </a:r>
            <a:r>
              <a:rPr lang="en-US" altLang="en-US" sz="2000" b="0" dirty="0" smtClean="0"/>
              <a:t>11-18-571).  </a:t>
            </a:r>
            <a:endParaRPr lang="en-US" altLang="en-US" sz="2000" b="0" dirty="0" smtClean="0"/>
          </a:p>
          <a:p>
            <a:pPr algn="just">
              <a:spcBef>
                <a:spcPct val="20000"/>
              </a:spcBef>
              <a:buFontTx/>
              <a:buChar char="•"/>
            </a:pPr>
            <a:r>
              <a:rPr lang="en-US" altLang="en-US" sz="2000" b="0" dirty="0" smtClean="0"/>
              <a:t>Approve </a:t>
            </a:r>
            <a:r>
              <a:rPr lang="en-US" altLang="en-US" sz="2000" b="0" dirty="0" err="1" smtClean="0"/>
              <a:t>telecons</a:t>
            </a:r>
            <a:r>
              <a:rPr lang="en-US" altLang="en-US" sz="2000" b="0" dirty="0" smtClean="0"/>
              <a:t> minutes (</a:t>
            </a:r>
            <a:r>
              <a:rPr lang="en-US" altLang="en-US" sz="2000" b="0" dirty="0" smtClean="0"/>
              <a:t>11-18-xxxx).</a:t>
            </a:r>
            <a:endParaRPr lang="en-US" altLang="en-US" sz="2000" b="0" dirty="0" smtClean="0"/>
          </a:p>
          <a:p>
            <a:pPr algn="just">
              <a:spcBef>
                <a:spcPct val="20000"/>
              </a:spcBef>
              <a:buFontTx/>
              <a:buChar char="•"/>
            </a:pPr>
            <a:r>
              <a:rPr lang="en-US" altLang="en-US" sz="2000" b="0" dirty="0" smtClean="0"/>
              <a:t>Review </a:t>
            </a:r>
            <a:r>
              <a:rPr lang="en-US" altLang="en-US" sz="2000" b="0" dirty="0"/>
              <a:t>and consider adopting </a:t>
            </a:r>
            <a:r>
              <a:rPr lang="en-US" altLang="en-US" sz="2000" b="0" dirty="0" smtClean="0"/>
              <a:t>SFD </a:t>
            </a:r>
            <a:r>
              <a:rPr lang="en-US" altLang="en-US" sz="2000" b="0" dirty="0"/>
              <a:t>working </a:t>
            </a:r>
            <a:r>
              <a:rPr lang="en-US" altLang="en-US" sz="2000" b="0" dirty="0" smtClean="0"/>
              <a:t>draft next revision.</a:t>
            </a:r>
            <a:endParaRPr lang="en-US" altLang="en-US" sz="2000" b="0" dirty="0"/>
          </a:p>
          <a:p>
            <a:pPr algn="just">
              <a:spcBef>
                <a:spcPct val="20000"/>
              </a:spcBef>
              <a:buFontTx/>
              <a:buChar char="•"/>
            </a:pPr>
            <a:r>
              <a:rPr lang="en-US" altLang="en-US" sz="2000" b="0" dirty="0"/>
              <a:t>Submissions toward amendment text.</a:t>
            </a:r>
          </a:p>
          <a:p>
            <a:pPr algn="just">
              <a:spcBef>
                <a:spcPct val="20000"/>
              </a:spcBef>
              <a:buFontTx/>
              <a:buChar char="•"/>
            </a:pPr>
            <a:r>
              <a:rPr lang="en-US" altLang="en-US" sz="2000" b="0" dirty="0" smtClean="0"/>
              <a:t>Submissions </a:t>
            </a:r>
            <a:r>
              <a:rPr lang="en-US" altLang="en-US" sz="2000" b="0" dirty="0"/>
              <a:t>towards SFD text.</a:t>
            </a:r>
          </a:p>
          <a:p>
            <a:pPr algn="just">
              <a:spcBef>
                <a:spcPct val="20000"/>
              </a:spcBef>
              <a:buFontTx/>
              <a:buChar char="•"/>
            </a:pPr>
            <a:r>
              <a:rPr lang="en-US" altLang="en-US" sz="2000" b="0" dirty="0" smtClean="0"/>
              <a:t>Technical presentations </a:t>
            </a:r>
            <a:r>
              <a:rPr lang="en-US" altLang="en-US" sz="2000" b="0" dirty="0"/>
              <a:t>to inform the TG</a:t>
            </a:r>
            <a:r>
              <a:rPr lang="en-US" altLang="en-US" sz="2000" b="0" dirty="0">
                <a:solidFill>
                  <a:srgbClr val="FF33CC"/>
                </a:solidFill>
              </a:rPr>
              <a:t>:</a:t>
            </a:r>
            <a:endParaRPr lang="en-US" altLang="en-US" sz="2000" b="0" dirty="0"/>
          </a:p>
          <a:p>
            <a:pPr lvl="1" algn="just">
              <a:spcBef>
                <a:spcPct val="20000"/>
              </a:spcBef>
              <a:buFontTx/>
              <a:buChar char="•"/>
            </a:pPr>
            <a:r>
              <a:rPr lang="en-US" altLang="en-US" sz="1800" dirty="0" smtClean="0"/>
              <a:t>Supportive </a:t>
            </a:r>
            <a:r>
              <a:rPr lang="en-US" altLang="en-US" sz="1800" dirty="0"/>
              <a:t>technical submissions to inform the TG.</a:t>
            </a:r>
          </a:p>
          <a:p>
            <a:pPr algn="just">
              <a:spcBef>
                <a:spcPct val="20000"/>
              </a:spcBef>
              <a:buFontTx/>
              <a:buChar char="•"/>
            </a:pPr>
            <a:r>
              <a:rPr lang="en-US" altLang="en-US" sz="2000" b="0" dirty="0" smtClean="0"/>
              <a:t>Review </a:t>
            </a:r>
            <a:r>
              <a:rPr lang="en-US" altLang="en-US" sz="2000" b="0" dirty="0"/>
              <a:t>program </a:t>
            </a:r>
            <a:r>
              <a:rPr lang="en-US" altLang="en-US" sz="2000" b="0" dirty="0" smtClean="0"/>
              <a:t>status, progress, timelines</a:t>
            </a:r>
            <a:r>
              <a:rPr lang="en-US" altLang="en-US" sz="2000" b="0" dirty="0"/>
              <a:t> </a:t>
            </a:r>
            <a:r>
              <a:rPr lang="en-US" altLang="en-US" sz="2000" b="0" dirty="0" smtClean="0"/>
              <a:t>and upcoming milestones. </a:t>
            </a:r>
            <a:endParaRPr lang="en-US" altLang="en-US" sz="2000" b="0" dirty="0"/>
          </a:p>
          <a:p>
            <a:pPr algn="just">
              <a:spcBef>
                <a:spcPct val="20000"/>
              </a:spcBef>
              <a:buFontTx/>
              <a:buChar char="•"/>
            </a:pPr>
            <a:r>
              <a:rPr lang="en-US" altLang="en-US" sz="2000" b="0" dirty="0"/>
              <a:t>Schedule teleconference times as needed.</a:t>
            </a:r>
          </a:p>
          <a:p>
            <a:endParaRPr lang="en-US" sz="2800" dirty="0"/>
          </a:p>
          <a:p>
            <a:pPr marL="0" lvl="1" indent="0" algn="just">
              <a:spcBef>
                <a:spcPct val="20000"/>
              </a:spcBef>
            </a:pPr>
            <a:endParaRPr lang="en-US" altLang="en-US" dirty="0"/>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1615255091"/>
              </p:ext>
            </p:extLst>
          </p:nvPr>
        </p:nvGraphicFramePr>
        <p:xfrm>
          <a:off x="380206" y="1484784"/>
          <a:ext cx="8458200" cy="3383120"/>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11-18-0596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11-18-0571</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Jan.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48656">
                <a:tc>
                  <a:txBody>
                    <a:bodyPr/>
                    <a:lstStyle/>
                    <a:p>
                      <a:r>
                        <a:rPr lang="en-US" sz="1600" dirty="0" smtClean="0"/>
                        <a:t>11-18-0xxx</a:t>
                      </a:r>
                      <a:endParaRPr lang="en-US" sz="1600" dirty="0"/>
                    </a:p>
                  </a:txBody>
                  <a:tcPr marT="45712" marB="45712"/>
                </a:tc>
                <a:tc>
                  <a:txBody>
                    <a:bodyPr/>
                    <a:lstStyle/>
                    <a:p>
                      <a:r>
                        <a:rPr lang="en-US" sz="1600" dirty="0" smtClean="0"/>
                        <a:t>As needed</a:t>
                      </a:r>
                      <a:endParaRPr lang="en-US" sz="1600" dirty="0"/>
                    </a:p>
                  </a:txBody>
                  <a:tcPr marT="45712" marB="45712"/>
                </a:tc>
                <a:tc>
                  <a:txBody>
                    <a:bodyPr/>
                    <a:lstStyle/>
                    <a:p>
                      <a:r>
                        <a:rPr lang="en-US" sz="1600" dirty="0" smtClean="0"/>
                        <a:t>Apr.</a:t>
                      </a:r>
                      <a:r>
                        <a:rPr lang="en-US" sz="1600" baseline="0" dirty="0" smtClean="0"/>
                        <a:t> 11</a:t>
                      </a:r>
                      <a:r>
                        <a:rPr lang="en-US" sz="1600" baseline="30000" dirty="0" smtClean="0"/>
                        <a:t>th</a:t>
                      </a:r>
                      <a:r>
                        <a:rPr lang="en-US" sz="1600" baseline="0" dirty="0" smtClean="0"/>
                        <a:t> </a:t>
                      </a:r>
                      <a:r>
                        <a:rPr lang="en-US" sz="1600" baseline="0" dirty="0" err="1" smtClean="0"/>
                        <a:t>Telecon</a:t>
                      </a:r>
                      <a:endParaRPr lang="en-US" sz="1600" dirty="0"/>
                    </a:p>
                  </a:txBody>
                  <a:tcPr marT="45712" marB="45712"/>
                </a:tc>
                <a:tc>
                  <a:txBody>
                    <a:bodyPr/>
                    <a:lstStyle/>
                    <a:p>
                      <a:r>
                        <a:rPr lang="en-US" sz="1600" dirty="0" err="1" smtClean="0"/>
                        <a:t>Telecon</a:t>
                      </a:r>
                      <a:r>
                        <a:rPr lang="en-US" sz="1600" dirty="0" smtClean="0"/>
                        <a:t> minutes</a:t>
                      </a:r>
                      <a:endParaRPr lang="en-US" sz="1600" dirty="0"/>
                    </a:p>
                  </a:txBody>
                  <a:tcPr marT="45712" marB="45712"/>
                </a:tc>
              </a:tr>
              <a:tr h="16763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r>
              <a:tr h="0">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r>
              <a:tr h="0">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Submissions ordering:</a:t>
            </a:r>
          </a:p>
          <a:p>
            <a:pPr lvl="1">
              <a:buFont typeface="Arial" panose="020B0604020202020204" pitchFamily="34" charset="0"/>
              <a:buChar char="•"/>
            </a:pPr>
            <a:r>
              <a:rPr lang="en-US" dirty="0" smtClean="0"/>
              <a:t>Review and consider adoption of amendment draft text.</a:t>
            </a:r>
          </a:p>
          <a:p>
            <a:pPr lvl="1">
              <a:buFont typeface="Arial" panose="020B0604020202020204" pitchFamily="34" charset="0"/>
              <a:buChar char="•"/>
            </a:pPr>
            <a:r>
              <a:rPr lang="en-US" dirty="0" smtClean="0"/>
              <a:t>Review and consider adoption of SFD text.</a:t>
            </a:r>
          </a:p>
          <a:p>
            <a:pPr lvl="1">
              <a:buFont typeface="Arial" panose="020B0604020202020204" pitchFamily="34" charset="0"/>
              <a:buChar char="•"/>
            </a:pPr>
            <a:r>
              <a:rPr lang="en-US" dirty="0" smtClean="0"/>
              <a:t>Technical submissions.</a:t>
            </a:r>
          </a:p>
          <a:p>
            <a:pPr marL="457200" lvl="1" indent="0"/>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Warsaw, Poland</a:t>
            </a:r>
            <a:endParaRPr lang="en-US" altLang="en-US" sz="4000" dirty="0" smtClean="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May 6</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- 11</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2018</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a:t>
            </a:r>
            <a:r>
              <a:rPr lang="en-US" altLang="en-US" sz="2000" b="0" dirty="0" smtClean="0"/>
              <a:t>(9 </a:t>
            </a:r>
            <a:r>
              <a:rPr lang="en-US" altLang="en-US" sz="2000" b="0" dirty="0"/>
              <a:t>min)</a:t>
            </a:r>
          </a:p>
          <a:p>
            <a:pPr algn="just">
              <a:spcBef>
                <a:spcPct val="20000"/>
              </a:spcBef>
              <a:buFontTx/>
              <a:buChar char="•"/>
            </a:pPr>
            <a:r>
              <a:rPr lang="en-US" altLang="en-US" sz="2000" b="0" dirty="0"/>
              <a:t>Last call for Submission </a:t>
            </a:r>
            <a:r>
              <a:rPr lang="en-US" altLang="en-US" sz="2000" b="0" dirty="0" smtClean="0"/>
              <a:t>(5 </a:t>
            </a:r>
            <a:r>
              <a:rPr lang="en-US" altLang="en-US" sz="2000" b="0" dirty="0"/>
              <a:t>min)</a:t>
            </a:r>
          </a:p>
          <a:p>
            <a:pPr algn="just">
              <a:spcBef>
                <a:spcPct val="20000"/>
              </a:spcBef>
              <a:buFontTx/>
              <a:buChar char="•"/>
            </a:pPr>
            <a:r>
              <a:rPr lang="en-US" altLang="en-US" sz="2000" b="0" dirty="0" smtClean="0"/>
              <a:t>Agenda setting and presentation ordering for the week (15 </a:t>
            </a:r>
            <a:r>
              <a:rPr lang="en-US" altLang="en-US" sz="2000" b="0" dirty="0"/>
              <a:t>min)</a:t>
            </a:r>
          </a:p>
          <a:p>
            <a:pPr algn="just">
              <a:spcBef>
                <a:spcPct val="20000"/>
              </a:spcBef>
              <a:buFontTx/>
              <a:buChar char="•"/>
            </a:pPr>
            <a:r>
              <a:rPr lang="en-US" altLang="en-US" sz="2000" b="0" dirty="0" smtClean="0"/>
              <a:t>Consider previous </a:t>
            </a:r>
            <a:r>
              <a:rPr lang="en-US" altLang="en-US" sz="2000" b="0" dirty="0"/>
              <a:t>meeting </a:t>
            </a:r>
            <a:r>
              <a:rPr lang="en-US" altLang="en-US" sz="2000" b="0" dirty="0" smtClean="0"/>
              <a:t>minutes </a:t>
            </a:r>
            <a:r>
              <a:rPr lang="en-US" altLang="en-US" sz="2000" b="0" dirty="0" smtClean="0"/>
              <a:t>for approval (5min</a:t>
            </a:r>
            <a:r>
              <a:rPr lang="en-US" altLang="en-US" sz="2000" b="0" dirty="0" smtClean="0"/>
              <a:t>)</a:t>
            </a:r>
          </a:p>
          <a:p>
            <a:pPr algn="just">
              <a:spcBef>
                <a:spcPct val="20000"/>
              </a:spcBef>
              <a:buFontTx/>
              <a:buChar char="•"/>
            </a:pPr>
            <a:r>
              <a:rPr lang="en-US" altLang="en-US" sz="2000" b="0" dirty="0" smtClean="0"/>
              <a:t>Consider previous </a:t>
            </a:r>
            <a:r>
              <a:rPr lang="en-US" altLang="en-US" sz="2000" b="0" dirty="0" err="1" smtClean="0"/>
              <a:t>telecons</a:t>
            </a:r>
            <a:r>
              <a:rPr lang="en-US" altLang="en-US" sz="2000" b="0" dirty="0" smtClean="0"/>
              <a:t> </a:t>
            </a:r>
            <a:r>
              <a:rPr lang="en-US" altLang="en-US" sz="2000" b="0" dirty="0" smtClean="0"/>
              <a:t>minutes </a:t>
            </a:r>
            <a:r>
              <a:rPr lang="en-US" altLang="en-US" sz="2000" b="0" dirty="0" smtClean="0"/>
              <a:t>for approval </a:t>
            </a:r>
            <a:r>
              <a:rPr lang="en-US" altLang="en-US" sz="2000" b="0" dirty="0" smtClean="0"/>
              <a:t>(10min</a:t>
            </a:r>
            <a:r>
              <a:rPr lang="en-US" altLang="en-US" sz="2000" b="0" dirty="0" smtClean="0"/>
              <a:t>)</a:t>
            </a:r>
          </a:p>
          <a:p>
            <a:pPr algn="just">
              <a:spcBef>
                <a:spcPct val="20000"/>
              </a:spcBef>
              <a:buFontTx/>
              <a:buChar char="•"/>
            </a:pPr>
            <a:r>
              <a:rPr lang="en-US" altLang="en-US" sz="2000" b="0" dirty="0" smtClean="0"/>
              <a:t>Review and of </a:t>
            </a:r>
            <a:r>
              <a:rPr lang="en-US" altLang="en-US" sz="2000" b="0" dirty="0" smtClean="0"/>
              <a:t>submissions towards draft </a:t>
            </a:r>
            <a:r>
              <a:rPr lang="en-US" altLang="en-US" sz="2000" b="0" dirty="0" smtClean="0"/>
              <a:t>amendment spec </a:t>
            </a:r>
            <a:r>
              <a:rPr lang="en-US" altLang="en-US" sz="2000" b="0" dirty="0" smtClean="0"/>
              <a:t>text (</a:t>
            </a:r>
            <a:r>
              <a:rPr lang="en-US" altLang="en-US" sz="2000" b="0" dirty="0"/>
              <a:t>as time permits)</a:t>
            </a:r>
          </a:p>
          <a:p>
            <a:pPr marL="0" indent="0" algn="just">
              <a:spcBef>
                <a:spcPct val="20000"/>
              </a:spcBef>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64571236"/>
              </p:ext>
            </p:extLst>
          </p:nvPr>
        </p:nvGraphicFramePr>
        <p:xfrm>
          <a:off x="288826" y="1507333"/>
          <a:ext cx="8640960" cy="4328024"/>
        </p:xfrm>
        <a:graphic>
          <a:graphicData uri="http://schemas.openxmlformats.org/drawingml/2006/table">
            <a:tbl>
              <a:tblPr firstRow="1" bandRow="1">
                <a:tableStyleId>{21E4AEA4-8DFA-4A89-87EB-49C32662AFE0}</a:tableStyleId>
              </a:tblPr>
              <a:tblGrid>
                <a:gridCol w="1186830"/>
                <a:gridCol w="1512168"/>
                <a:gridCol w="3168352"/>
                <a:gridCol w="1739650"/>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11-18-0596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May</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30min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11-18-0571</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Jan.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05408">
                <a:tc>
                  <a:txBody>
                    <a:bodyPr/>
                    <a:lstStyle/>
                    <a:p>
                      <a:r>
                        <a:rPr lang="en-US" sz="1600" dirty="0" smtClean="0"/>
                        <a:t>11-18-0xxx</a:t>
                      </a:r>
                      <a:endParaRPr lang="en-US" sz="1600" dirty="0"/>
                    </a:p>
                  </a:txBody>
                  <a:tcPr marT="45712" marB="45712"/>
                </a:tc>
                <a:tc>
                  <a:txBody>
                    <a:bodyPr/>
                    <a:lstStyle/>
                    <a:p>
                      <a:r>
                        <a:rPr lang="en-US" sz="1600" dirty="0" smtClean="0"/>
                        <a:t>As needed</a:t>
                      </a:r>
                      <a:endParaRPr lang="en-US" sz="1600" dirty="0"/>
                    </a:p>
                  </a:txBody>
                  <a:tcPr marT="45712" marB="45712"/>
                </a:tc>
                <a:tc>
                  <a:txBody>
                    <a:bodyPr/>
                    <a:lstStyle/>
                    <a:p>
                      <a:r>
                        <a:rPr lang="en-US" sz="1600" dirty="0" smtClean="0"/>
                        <a:t>Feb.</a:t>
                      </a:r>
                      <a:r>
                        <a:rPr lang="en-US" sz="1600" baseline="0" dirty="0" smtClean="0"/>
                        <a:t> 21</a:t>
                      </a:r>
                      <a:r>
                        <a:rPr lang="en-US" sz="1600" baseline="30000" dirty="0" smtClean="0"/>
                        <a:t>st</a:t>
                      </a:r>
                      <a:r>
                        <a:rPr lang="en-US" sz="1600" baseline="0" dirty="0" smtClean="0"/>
                        <a:t> </a:t>
                      </a:r>
                      <a:r>
                        <a:rPr lang="en-US" sz="1600" baseline="0" dirty="0" err="1" smtClean="0"/>
                        <a:t>Telecon</a:t>
                      </a:r>
                      <a:endParaRPr lang="en-US" sz="1600" dirty="0"/>
                    </a:p>
                  </a:txBody>
                  <a:tcPr marT="45712" marB="45712"/>
                </a:tc>
                <a:tc>
                  <a:txBody>
                    <a:bodyPr/>
                    <a:lstStyle/>
                    <a:p>
                      <a:r>
                        <a:rPr lang="en-US" sz="1600" dirty="0" err="1" smtClean="0"/>
                        <a:t>Telecon</a:t>
                      </a:r>
                      <a:r>
                        <a:rPr lang="en-US" sz="1600" dirty="0" smtClean="0"/>
                        <a:t> minutes</a:t>
                      </a:r>
                      <a:endParaRPr lang="en-US" sz="1600" dirty="0"/>
                    </a:p>
                  </a:txBody>
                  <a:tcPr marT="45712" marB="45712"/>
                </a:tc>
                <a:tc>
                  <a:txBody>
                    <a:bodyPr/>
                    <a:lstStyle/>
                    <a:p>
                      <a:r>
                        <a:rPr lang="en-US" sz="1600" dirty="0" smtClean="0"/>
                        <a:t>5min</a:t>
                      </a:r>
                      <a:endParaRPr lang="en-US" sz="1600"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11-18-0xxx</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As needed</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Feb. 28</a:t>
                      </a:r>
                      <a:r>
                        <a:rPr lang="en-US" sz="1600" strike="noStrike" kern="1200" baseline="30000" dirty="0" smtClean="0">
                          <a:solidFill>
                            <a:schemeClr val="dk1"/>
                          </a:solidFill>
                          <a:latin typeface="+mn-lt"/>
                          <a:ea typeface="+mn-ea"/>
                          <a:cs typeface="+mn-cs"/>
                        </a:rPr>
                        <a:t>th</a:t>
                      </a:r>
                      <a:r>
                        <a:rPr lang="en-US" sz="1600" strike="noStrike" kern="1200" dirty="0" smtClean="0">
                          <a:solidFill>
                            <a:schemeClr val="dk1"/>
                          </a:solidFill>
                          <a:latin typeface="+mn-lt"/>
                          <a:ea typeface="+mn-ea"/>
                          <a:cs typeface="+mn-cs"/>
                        </a:rPr>
                        <a:t> </a:t>
                      </a:r>
                      <a:r>
                        <a:rPr lang="en-US" sz="1600" strike="noStrike" kern="1200" dirty="0" err="1" smtClean="0">
                          <a:solidFill>
                            <a:schemeClr val="dk1"/>
                          </a:solidFill>
                          <a:latin typeface="+mn-lt"/>
                          <a:ea typeface="+mn-ea"/>
                          <a:cs typeface="+mn-cs"/>
                        </a:rPr>
                        <a:t>telecon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Telecon</a:t>
                      </a:r>
                      <a:r>
                        <a:rPr lang="en-US" sz="1600" strike="noStrike" kern="1200" dirty="0" smtClean="0">
                          <a:solidFill>
                            <a:schemeClr val="dk1"/>
                          </a:solidFill>
                          <a:latin typeface="+mn-lt"/>
                          <a:ea typeface="+mn-ea"/>
                          <a:cs typeface="+mn-cs"/>
                        </a:rPr>
                        <a:t>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11-17-1771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Proposed draft specification D0.1</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Draft spec</a:t>
                      </a:r>
                    </a:p>
                  </a:txBody>
                  <a:tcPr marT="45712" marB="45712"/>
                </a:tc>
                <a:tc>
                  <a:txBody>
                    <a:bodyPr/>
                    <a:lstStyle/>
                    <a:p>
                      <a:r>
                        <a:rPr lang="en-US" dirty="0" smtClean="0"/>
                        <a:t>45min</a:t>
                      </a:r>
                      <a:endParaRPr lang="en-US"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11-17-0462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c>
                  <a:txBody>
                    <a:bodyPr/>
                    <a:lstStyle/>
                    <a:p>
                      <a:r>
                        <a:rPr lang="en-US" dirty="0" smtClean="0"/>
                        <a:t>25min</a:t>
                      </a:r>
                      <a:endParaRPr lang="en-US" dirty="0"/>
                    </a:p>
                  </a:txBody>
                  <a:tcPr marT="45712" marB="45712"/>
                </a:tc>
              </a:tr>
              <a:tr h="36575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Submissions according</a:t>
                      </a:r>
                      <a:r>
                        <a:rPr lang="en-US" sz="1600" strike="noStrike" kern="1200" baseline="0" dirty="0" smtClean="0">
                          <a:solidFill>
                            <a:schemeClr val="dk1"/>
                          </a:solidFill>
                          <a:latin typeface="+mn-lt"/>
                          <a:ea typeface="+mn-ea"/>
                          <a:cs typeface="+mn-cs"/>
                        </a:rPr>
                        <a:t> to submissions ordering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r>
                        <a:rPr lang="en-US" dirty="0" smtClean="0"/>
                        <a:t>As time permits</a:t>
                      </a:r>
                      <a:endParaRPr lang="en-US"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r>
                        <a:rPr lang="en-US" sz="1600" dirty="0" smtClean="0"/>
                        <a:t>As time</a:t>
                      </a:r>
                      <a:r>
                        <a:rPr lang="en-US" sz="1600" baseline="0" dirty="0" smtClean="0"/>
                        <a:t> </a:t>
                      </a:r>
                      <a:r>
                        <a:rPr lang="en-US" sz="1600" dirty="0" smtClean="0"/>
                        <a:t>permits</a:t>
                      </a:r>
                      <a:endParaRPr lang="en-US" sz="1600" dirty="0"/>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11-18/0571 “</a:t>
            </a:r>
            <a:r>
              <a:rPr lang="en-US" dirty="0"/>
              <a:t>Meeting Minutes March 2018 Session</a:t>
            </a:r>
            <a:r>
              <a:rPr lang="en-US" b="0" dirty="0" smtClean="0"/>
              <a:t>” </a:t>
            </a:r>
            <a:r>
              <a:rPr lang="en-US" b="0" dirty="0"/>
              <a:t>posted to Mentor </a:t>
            </a:r>
            <a:r>
              <a:rPr lang="en-US" b="0" dirty="0" smtClean="0"/>
              <a:t>on </a:t>
            </a:r>
            <a:r>
              <a:rPr lang="en-US" b="0" dirty="0" smtClean="0"/>
              <a:t>Mar. 13</a:t>
            </a:r>
            <a:r>
              <a:rPr lang="en-US" b="0" baseline="30000" dirty="0" smtClean="0"/>
              <a:t>th</a:t>
            </a:r>
            <a:r>
              <a:rPr lang="en-US" b="0" dirty="0" smtClean="0"/>
              <a:t> </a:t>
            </a:r>
            <a:r>
              <a:rPr lang="en-US" b="0" dirty="0" smtClean="0"/>
              <a:t>2018</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11-18/0571 r1 </a:t>
            </a:r>
            <a:r>
              <a:rPr lang="en-US" b="0" dirty="0" smtClean="0"/>
              <a:t>as </a:t>
            </a:r>
            <a:r>
              <a:rPr lang="en-US" b="0" dirty="0" err="1" smtClean="0"/>
              <a:t>TGaz</a:t>
            </a:r>
            <a:r>
              <a:rPr lang="en-US" b="0" dirty="0" smtClean="0"/>
              <a:t> </a:t>
            </a:r>
            <a:r>
              <a:rPr lang="en-US" b="0" dirty="0"/>
              <a:t>meeting minutes for the </a:t>
            </a:r>
            <a:r>
              <a:rPr lang="en-US" b="0" dirty="0" smtClean="0"/>
              <a:t>March meeting</a:t>
            </a:r>
            <a:r>
              <a:rPr lang="en-US" b="0" dirty="0"/>
              <a:t>. </a:t>
            </a:r>
          </a:p>
          <a:p>
            <a:r>
              <a:rPr lang="en-US" b="0" dirty="0" smtClean="0"/>
              <a:t>Moved by:</a:t>
            </a:r>
            <a:endParaRPr lang="en-US" b="0" dirty="0"/>
          </a:p>
          <a:p>
            <a:r>
              <a:rPr lang="en-US" b="0" dirty="0"/>
              <a:t>Seconded </a:t>
            </a:r>
            <a:r>
              <a:rPr lang="en-US" b="0" dirty="0" smtClean="0"/>
              <a:t>by:</a:t>
            </a:r>
          </a:p>
          <a:p>
            <a:r>
              <a:rPr lang="en-US" b="0" dirty="0" smtClean="0"/>
              <a:t>Results </a:t>
            </a:r>
            <a:r>
              <a:rPr lang="en-US" b="0" dirty="0"/>
              <a:t>(Y/N/A</a:t>
            </a:r>
            <a:r>
              <a:rPr lang="en-US" b="0" dirty="0" smtClean="0"/>
              <a:t>):</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Apr</a:t>
            </a:r>
            <a:r>
              <a:rPr lang="en-US" altLang="en-US" b="0" dirty="0" smtClean="0"/>
              <a:t>. 11</a:t>
            </a:r>
            <a:r>
              <a:rPr lang="en-US" altLang="en-US" b="0" baseline="30000" dirty="0" smtClean="0"/>
              <a:t>th</a:t>
            </a:r>
            <a:r>
              <a:rPr lang="en-US" altLang="en-US" b="0" dirty="0" smtClean="0"/>
              <a:t> </a:t>
            </a:r>
            <a:r>
              <a:rPr lang="en-US" altLang="en-US" b="0" dirty="0" err="1" smtClean="0"/>
              <a:t>Telecon</a:t>
            </a:r>
            <a:r>
              <a:rPr lang="en-US" altLang="en-US" b="0" dirty="0" smtClean="0"/>
              <a:t> </a:t>
            </a:r>
            <a:r>
              <a:rPr lang="en-US" altLang="en-US" b="0" dirty="0" smtClean="0"/>
              <a:t>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11-18/0xxx </a:t>
            </a:r>
            <a:r>
              <a:rPr lang="en-US" b="0" dirty="0" smtClean="0"/>
              <a:t>“Apr. 11</a:t>
            </a:r>
            <a:r>
              <a:rPr lang="en-US" b="0" baseline="30000" dirty="0" smtClean="0"/>
              <a:t>th</a:t>
            </a:r>
            <a:r>
              <a:rPr lang="en-US" b="0" dirty="0" smtClean="0"/>
              <a:t> </a:t>
            </a:r>
            <a:r>
              <a:rPr lang="en-US" b="0" dirty="0" err="1" smtClean="0"/>
              <a:t>Telecon</a:t>
            </a:r>
            <a:r>
              <a:rPr lang="en-US" b="0" dirty="0" smtClean="0"/>
              <a:t> </a:t>
            </a:r>
            <a:r>
              <a:rPr lang="en-US" b="0" dirty="0" smtClean="0"/>
              <a:t>Minutes” </a:t>
            </a:r>
            <a:r>
              <a:rPr lang="en-US" b="0" dirty="0"/>
              <a:t>posted to Mentor </a:t>
            </a:r>
            <a:r>
              <a:rPr lang="en-US" b="0" dirty="0" smtClean="0"/>
              <a:t>on MM DD 2018.</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11-18/0xxxr0 as </a:t>
            </a:r>
            <a:r>
              <a:rPr lang="en-US" b="0" dirty="0" err="1" smtClean="0"/>
              <a:t>TGaz</a:t>
            </a:r>
            <a:r>
              <a:rPr lang="en-US" b="0" dirty="0" smtClean="0"/>
              <a:t> </a:t>
            </a:r>
            <a:r>
              <a:rPr lang="en-US" b="0" dirty="0" smtClean="0"/>
              <a:t>Apr. 11</a:t>
            </a:r>
            <a:r>
              <a:rPr lang="en-US" b="0" baseline="30000" dirty="0" smtClean="0"/>
              <a:t>th</a:t>
            </a:r>
            <a:r>
              <a:rPr lang="en-US" b="0" dirty="0" smtClean="0"/>
              <a:t> </a:t>
            </a:r>
            <a:r>
              <a:rPr lang="en-US" b="0" dirty="0" err="1" smtClean="0"/>
              <a:t>telecon</a:t>
            </a:r>
            <a:r>
              <a:rPr lang="en-US" b="0" dirty="0" smtClean="0"/>
              <a:t> </a:t>
            </a:r>
            <a:r>
              <a:rPr lang="en-US" b="0" dirty="0" smtClean="0"/>
              <a:t>minutes. </a:t>
            </a:r>
            <a:endParaRPr lang="en-US" b="0" dirty="0"/>
          </a:p>
          <a:p>
            <a:endParaRPr lang="en-US" b="0" dirty="0" smtClean="0"/>
          </a:p>
          <a:p>
            <a:r>
              <a:rPr lang="en-US" b="0" dirty="0" smtClean="0"/>
              <a:t>Moved by:</a:t>
            </a:r>
            <a:endParaRPr lang="en-US" b="0" dirty="0"/>
          </a:p>
          <a:p>
            <a:r>
              <a:rPr lang="en-US" b="0" dirty="0"/>
              <a:t>Seconded </a:t>
            </a:r>
            <a:r>
              <a:rPr lang="en-US" b="0" dirty="0" smtClean="0"/>
              <a:t>by:</a:t>
            </a:r>
          </a:p>
          <a:p>
            <a:r>
              <a:rPr lang="en-US" b="0" dirty="0" smtClean="0"/>
              <a:t>Results </a:t>
            </a:r>
            <a:r>
              <a:rPr lang="en-US" b="0" dirty="0"/>
              <a:t>(Y/N/A</a:t>
            </a:r>
            <a:r>
              <a:rPr lang="en-US" b="0" dirty="0" smtClean="0"/>
              <a:t>):</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04150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24</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a:t>
            </a:r>
            <a:r>
              <a:rPr lang="en-US" altLang="en-US" sz="2000" b="0" dirty="0" smtClean="0"/>
              <a:t>(7min</a:t>
            </a:r>
            <a:r>
              <a:rPr lang="en-US" altLang="en-US" sz="2000" b="0" dirty="0"/>
              <a:t>)</a:t>
            </a:r>
          </a:p>
          <a:p>
            <a:pPr algn="just">
              <a:spcBef>
                <a:spcPct val="20000"/>
              </a:spcBef>
              <a:buFontTx/>
              <a:buChar char="•"/>
            </a:pPr>
            <a:r>
              <a:rPr lang="en-US" altLang="en-US" sz="2000" b="0" dirty="0"/>
              <a:t>Agenda Setting </a:t>
            </a:r>
            <a:r>
              <a:rPr lang="en-US" altLang="en-US" sz="2000" b="0" dirty="0" smtClean="0"/>
              <a:t>(7min</a:t>
            </a:r>
            <a:r>
              <a:rPr lang="en-US" altLang="en-US" sz="2000" b="0" dirty="0"/>
              <a:t>)</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987145967"/>
              </p:ext>
            </p:extLst>
          </p:nvPr>
        </p:nvGraphicFramePr>
        <p:xfrm>
          <a:off x="251520" y="1484784"/>
          <a:ext cx="8490778" cy="3256040"/>
        </p:xfrm>
        <a:graphic>
          <a:graphicData uri="http://schemas.openxmlformats.org/drawingml/2006/table">
            <a:tbl>
              <a:tblPr firstRow="1" bandRow="1">
                <a:tableStyleId>{21E4AEA4-8DFA-4A89-87EB-49C32662AFE0}</a:tableStyleId>
              </a:tblPr>
              <a:tblGrid>
                <a:gridCol w="1373652"/>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11-18-596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2895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411472">
                <a:tc>
                  <a:txBody>
                    <a:bodyPr/>
                    <a:lstStyle/>
                    <a:p>
                      <a:pPr marL="0" algn="l" defTabSz="914400" rtl="0" eaLnBrk="1" latinLnBrk="0" hangingPunct="1"/>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endParaRPr lang="en-US" dirty="0"/>
                    </a:p>
                  </a:txBody>
                  <a:tcPr marT="45712" marB="45712"/>
                </a:tc>
              </a:tr>
              <a:tr h="36575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strike="noStrike"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a:t>
            </a:r>
            <a:r>
              <a:rPr lang="en-US" altLang="en-US" dirty="0" smtClean="0"/>
              <a:t>submission contains </a:t>
            </a:r>
            <a:r>
              <a:rPr lang="en-US" altLang="en-US" dirty="0"/>
              <a:t>the IEEE 802.11 </a:t>
            </a:r>
            <a:r>
              <a:rPr lang="en-US" altLang="en-US" dirty="0" err="1"/>
              <a:t>TGaz</a:t>
            </a:r>
            <a:r>
              <a:rPr lang="en-US" altLang="en-US" dirty="0"/>
              <a:t> Next Generation Positioning agenda for the </a:t>
            </a:r>
            <a:r>
              <a:rPr lang="en-US" altLang="en-US" dirty="0" smtClean="0"/>
              <a:t>May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30</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47065613"/>
              </p:ext>
            </p:extLst>
          </p:nvPr>
        </p:nvGraphicFramePr>
        <p:xfrm>
          <a:off x="251519" y="1556792"/>
          <a:ext cx="8640960" cy="2905515"/>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11-18-596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487675">
                <a:tc>
                  <a:txBody>
                    <a:bodyPr/>
                    <a:lstStyle/>
                    <a:p>
                      <a:pPr marL="0" algn="l" defTabSz="914400" rtl="0" eaLnBrk="1" latinLnBrk="0" hangingPunct="1"/>
                      <a:r>
                        <a:rPr lang="en-US" sz="1600" strike="noStrike" kern="1200" dirty="0" smtClean="0">
                          <a:solidFill>
                            <a:schemeClr val="dk1"/>
                          </a:solidFill>
                          <a:latin typeface="+mn-lt"/>
                          <a:ea typeface="+mn-ea"/>
                          <a:cs typeface="+mn-cs"/>
                        </a:rPr>
                        <a:t>TBD</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2895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endParaRPr lang="en-US" sz="1600" dirty="0"/>
                    </a:p>
                  </a:txBody>
                  <a:tcPr marT="45712" marB="45712"/>
                </a:tc>
              </a:tr>
              <a:tr h="2895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3833490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a:solidFill>
                  <a:schemeClr val="tx2"/>
                </a:solidFill>
              </a:rPr>
              <a:t>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p>
        </p:txBody>
      </p:sp>
    </p:spTree>
    <p:extLst>
      <p:ext uri="{BB962C8B-B14F-4D97-AF65-F5344CB8AC3E}">
        <p14:creationId xmlns:p14="http://schemas.microsoft.com/office/powerpoint/2010/main" val="4283842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608764254"/>
              </p:ext>
            </p:extLst>
          </p:nvPr>
        </p:nvGraphicFramePr>
        <p:xfrm>
          <a:off x="251519" y="1556792"/>
          <a:ext cx="8640960" cy="2905515"/>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11-18-596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487675">
                <a:tc>
                  <a:txBody>
                    <a:bodyPr/>
                    <a:lstStyle/>
                    <a:p>
                      <a:pPr marL="0" algn="l" defTabSz="914400" rtl="0" eaLnBrk="1" latinLnBrk="0" hangingPunct="1"/>
                      <a:r>
                        <a:rPr lang="en-US" sz="1600" strike="noStrike" kern="1200" dirty="0" smtClean="0">
                          <a:solidFill>
                            <a:schemeClr val="dk1"/>
                          </a:solidFill>
                          <a:latin typeface="+mn-lt"/>
                          <a:ea typeface="+mn-ea"/>
                          <a:cs typeface="+mn-cs"/>
                        </a:rPr>
                        <a:t>TBD</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2895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endParaRPr lang="en-US" sz="1600" dirty="0"/>
                    </a:p>
                  </a:txBody>
                  <a:tcPr marT="45712" marB="45712"/>
                </a:tc>
              </a:tr>
              <a:tr h="2895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7187669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42</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453192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781823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5142867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a:t>
            </a:r>
            <a:r>
              <a:rPr lang="en-US" altLang="en-US" sz="2000" b="0" dirty="0"/>
              <a:t>TG timelines (10 min – special order)</a:t>
            </a:r>
          </a:p>
          <a:p>
            <a:pPr algn="just">
              <a:spcBef>
                <a:spcPct val="20000"/>
              </a:spcBef>
              <a:buFontTx/>
              <a:buChar char="•"/>
            </a:pPr>
            <a:r>
              <a:rPr lang="en-US" altLang="en-US" sz="2000" b="0" dirty="0"/>
              <a:t>Set goals for </a:t>
            </a:r>
            <a:r>
              <a:rPr lang="en-US" altLang="en-US" sz="2000" b="0" dirty="0" smtClean="0"/>
              <a:t>Mar. </a:t>
            </a:r>
            <a:r>
              <a:rPr lang="en-US" altLang="en-US" sz="2000" b="0" dirty="0"/>
              <a:t>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21534295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176710423"/>
              </p:ext>
            </p:extLst>
          </p:nvPr>
        </p:nvGraphicFramePr>
        <p:xfrm>
          <a:off x="323528" y="1556792"/>
          <a:ext cx="8640961" cy="1376552"/>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11-18-0276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a:t>
                      </a:r>
                      <a:endParaRPr lang="en-US" sz="1600" kern="1200" dirty="0">
                        <a:solidFill>
                          <a:schemeClr val="dk1"/>
                        </a:solidFill>
                        <a:latin typeface="+mn-lt"/>
                        <a:ea typeface="+mn-ea"/>
                        <a:cs typeface="+mn-cs"/>
                      </a:endParaRPr>
                    </a:p>
                  </a:txBody>
                  <a:tcPr marT="45712" marB="45712"/>
                </a:tc>
              </a:tr>
              <a:tr h="2235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TBD</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562735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48</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3003631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a:t>
            </a:r>
            <a:r>
              <a:rPr lang="en-US" dirty="0" smtClean="0"/>
              <a:t>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763010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Between Now and Initial WG Ballot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167023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Plans Towards D1.0 Approval</a:t>
            </a:r>
            <a:endParaRPr lang="en-US" dirty="0"/>
          </a:p>
        </p:txBody>
      </p:sp>
      <p:sp>
        <p:nvSpPr>
          <p:cNvPr id="3" name="Content Placeholder 2"/>
          <p:cNvSpPr>
            <a:spLocks noGrp="1"/>
          </p:cNvSpPr>
          <p:nvPr>
            <p:ph idx="1"/>
          </p:nvPr>
        </p:nvSpPr>
        <p:spPr/>
        <p:txBody>
          <a:bodyPr/>
          <a:lstStyle/>
          <a:p>
            <a:r>
              <a:rPr lang="en-US" dirty="0" smtClean="0"/>
              <a:t>Motion </a:t>
            </a:r>
          </a:p>
          <a:p>
            <a:r>
              <a:rPr lang="en-US" dirty="0" smtClean="0"/>
              <a:t>We commit to the process depicted in slides 43-44.</a:t>
            </a:r>
          </a:p>
          <a:p>
            <a:r>
              <a:rPr lang="en-US" dirty="0" smtClean="0"/>
              <a:t>Moved:</a:t>
            </a:r>
          </a:p>
          <a:p>
            <a:r>
              <a:rPr lang="en-US" dirty="0" smtClean="0"/>
              <a:t>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1688188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Meeting </a:t>
            </a:r>
            <a:r>
              <a:rPr lang="en-US" dirty="0" smtClean="0"/>
              <a:t>Achievements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472622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Meeting </a:t>
            </a:r>
            <a:r>
              <a:rPr lang="en-US" dirty="0" smtClean="0"/>
              <a:t>Goals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2334096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a:t>
            </a:r>
            <a:r>
              <a:rPr lang="en-US" dirty="0" smtClean="0"/>
              <a:t>July meeting </a:t>
            </a:r>
            <a:r>
              <a:rPr lang="en-US" dirty="0" smtClean="0"/>
              <a:t>Goals</a:t>
            </a:r>
            <a:endParaRPr lang="en-US" dirty="0"/>
          </a:p>
        </p:txBody>
      </p:sp>
      <p:sp>
        <p:nvSpPr>
          <p:cNvPr id="3" name="Content Placeholder 2"/>
          <p:cNvSpPr>
            <a:spLocks noGrp="1"/>
          </p:cNvSpPr>
          <p:nvPr>
            <p:ph idx="1"/>
          </p:nvPr>
        </p:nvSpPr>
        <p:spPr/>
        <p:txBody>
          <a:bodyPr/>
          <a:lstStyle/>
          <a:p>
            <a:pPr marL="0" indent="0"/>
            <a:r>
              <a:rPr lang="en-US" dirty="0" smtClean="0"/>
              <a:t>We commit for the </a:t>
            </a:r>
            <a:r>
              <a:rPr lang="en-US" dirty="0" smtClean="0"/>
              <a:t>July meeting </a:t>
            </a:r>
            <a:r>
              <a:rPr lang="en-US" dirty="0" smtClean="0"/>
              <a:t>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r>
              <a:rPr lang="en-US" dirty="0" smtClean="0"/>
              <a:t>Results (Y/N/A):</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5385003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 (</a:t>
            </a:r>
            <a:r>
              <a:rPr lang="en-US" altLang="en-US" dirty="0"/>
              <a:t>Wed.) 11:00AM ET for 1hr. </a:t>
            </a:r>
          </a:p>
          <a:p>
            <a:pPr algn="just">
              <a:spcBef>
                <a:spcPct val="20000"/>
              </a:spcBef>
              <a:buFontTx/>
              <a:buChar char="•"/>
            </a:pPr>
            <a:r>
              <a:rPr lang="en-US" altLang="en-US" dirty="0" smtClean="0"/>
              <a:t>Do </a:t>
            </a:r>
            <a:r>
              <a:rPr lang="en-US" altLang="en-US" dirty="0"/>
              <a:t>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80906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699112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50415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434847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1623"/>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179512" y="1124744"/>
            <a:ext cx="8856984" cy="496967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smtClean="0">
                <a:latin typeface="Calibri" panose="020F0502020204030204" pitchFamily="34" charset="0"/>
                <a:cs typeface="Calibri" panose="020F0502020204030204" pitchFamily="34" charset="0"/>
              </a:rPr>
              <a:t>The </a:t>
            </a:r>
            <a:r>
              <a:rPr lang="en-US" altLang="en-US" sz="1800" dirty="0">
                <a:latin typeface="Calibri" panose="020F0502020204030204" pitchFamily="34" charset="0"/>
                <a:cs typeface="Calibri" panose="020F0502020204030204" pitchFamily="34" charset="0"/>
              </a:rPr>
              <a:t>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0281789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65</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66</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67</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68</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69</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685800" y="1268760"/>
            <a:ext cx="7770813" cy="482565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7061765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70</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71</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340768"/>
            <a:ext cx="7770813" cy="4753645"/>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2000" b="0" dirty="0" smtClean="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sz="2000" b="0" dirty="0" smtClean="0">
                <a:latin typeface="Calibri" pitchFamily="34" charset="0"/>
                <a:cs typeface="Calibri" pitchFamily="34" charset="0"/>
              </a:rPr>
              <a:t>If </a:t>
            </a:r>
            <a:r>
              <a:rPr lang="en-US" altLang="en-US" sz="2000" b="0" dirty="0">
                <a:latin typeface="Calibri" pitchFamily="34" charset="0"/>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b="0" dirty="0">
                <a:latin typeface="Calibri" pitchFamily="34" charset="0"/>
                <a:cs typeface="Calibri" pitchFamily="34" charset="0"/>
              </a:rPr>
            </a:br>
            <a:endParaRPr lang="en-US" altLang="en-US" sz="2000" dirty="0">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53226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68760"/>
            <a:ext cx="7770813" cy="4825653"/>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a:t>
            </a:r>
            <a:r>
              <a:rPr lang="en-US" altLang="en-US" sz="1400" dirty="0" smtClean="0">
                <a:latin typeface="Calibri" panose="020F0502020204030204" pitchFamily="34" charset="0"/>
                <a:cs typeface="Calibri" panose="020F0502020204030204" pitchFamily="34" charset="0"/>
                <a:hlinkClick r:id="rId2"/>
              </a:rPr>
              <a:t>standards.ieee.org/develop/policies/antitrust.pdf</a:t>
            </a:r>
            <a:r>
              <a:rPr lang="en-US" altLang="en-US" sz="1400" dirty="0" smtClean="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71114550"/>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45437</TotalTime>
  <Words>3190</Words>
  <Application>Microsoft Office PowerPoint</Application>
  <PresentationFormat>On-screen Show (4:3)</PresentationFormat>
  <Paragraphs>774</Paragraphs>
  <Slides>71</Slides>
  <Notes>20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71</vt:i4>
      </vt:variant>
    </vt:vector>
  </HeadingPairs>
  <TitlesOfParts>
    <vt:vector size="82"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May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TG Process</vt:lpstr>
      <vt:lpstr>PowerPoint Presentation</vt:lpstr>
      <vt:lpstr>Meeting Slot # 1 discussion items</vt:lpstr>
      <vt:lpstr>Submission order – Slot #1</vt:lpstr>
      <vt:lpstr>Approval of previous meeting minutes</vt:lpstr>
      <vt:lpstr>Approval of Apr. 11th Telecon Minutes</vt:lpstr>
      <vt:lpstr>Presentations</vt:lpstr>
      <vt:lpstr>Attendance reminder</vt:lpstr>
      <vt:lpstr>Recess</vt:lpstr>
      <vt:lpstr>PowerPoint Presentation</vt:lpstr>
      <vt:lpstr>Meeting Slot # 2 discussion items</vt:lpstr>
      <vt:lpstr>Submission order – Slot # 2</vt:lpstr>
      <vt:lpstr>Presentations</vt:lpstr>
      <vt:lpstr>Reminder to do attendance</vt:lpstr>
      <vt:lpstr>Recess</vt:lpstr>
      <vt:lpstr>PowerPoint Presentation</vt:lpstr>
      <vt:lpstr>Meeting Slot # 3 discussion items</vt:lpstr>
      <vt:lpstr>Submission order – Slot #3</vt:lpstr>
      <vt:lpstr>Presentations</vt:lpstr>
      <vt:lpstr>Reminder to do attendance</vt:lpstr>
      <vt:lpstr>Recess</vt:lpstr>
      <vt:lpstr>PowerPoint Presentation</vt:lpstr>
      <vt:lpstr>Meeting Slot # 4 discussion items</vt:lpstr>
      <vt:lpstr>Submission order – Slot #4</vt:lpstr>
      <vt:lpstr>Presentations</vt:lpstr>
      <vt:lpstr>Reminder to do attendance</vt:lpstr>
      <vt:lpstr>Recess</vt:lpstr>
      <vt:lpstr>PowerPoint Presentation</vt:lpstr>
      <vt:lpstr>Meeting Slot # 4 discussion items</vt:lpstr>
      <vt:lpstr>Submission order – Slot #4</vt:lpstr>
      <vt:lpstr>Presentations</vt:lpstr>
      <vt:lpstr>Current Approved Timelines</vt:lpstr>
      <vt:lpstr>Plan Between Now and Initial WG Ballot</vt:lpstr>
      <vt:lpstr>Review Of Plans Towards D1.0 Approval</vt:lpstr>
      <vt:lpstr>May Meeting Achievements</vt:lpstr>
      <vt:lpstr>July Meeting Goals</vt:lpstr>
      <vt:lpstr>Motion – approval of July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 CTPClassification=CTP_IC</cp:keywords>
  <cp:lastModifiedBy>Segev, Jonathan</cp:lastModifiedBy>
  <cp:revision>488</cp:revision>
  <cp:lastPrinted>1601-01-01T00:00:00Z</cp:lastPrinted>
  <dcterms:created xsi:type="dcterms:W3CDTF">2017-01-29T08:57:00Z</dcterms:created>
  <dcterms:modified xsi:type="dcterms:W3CDTF">2018-03-29T10:27:31Z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6b2c137c-b969-4863-b02d-5f218ee6db3e</vt:lpwstr>
  </property>
  <property fmtid="{D5CDD505-2E9C-101B-9397-08002B2CF9AE}" pid="3" name="CTP_BU">
    <vt:lpwstr>NEXT GEN AND STANDARDS GROUP</vt:lpwstr>
  </property>
  <property fmtid="{D5CDD505-2E9C-101B-9397-08002B2CF9AE}" pid="4" name="CTP_TimeStamp">
    <vt:lpwstr>2018-03-29 10:27:31Z</vt:lpwstr>
  </property>
  <property fmtid="{D5CDD505-2E9C-101B-9397-08002B2CF9AE}" pid="5" name="CTPClassification">
    <vt:lpwstr>CTP_IC</vt:lpwstr>
  </property>
</Properties>
</file>