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66" r:id="rId3"/>
    <p:sldId id="267" r:id="rId4"/>
    <p:sldId id="407" r:id="rId5"/>
    <p:sldId id="408" r:id="rId6"/>
    <p:sldId id="409" r:id="rId7"/>
    <p:sldId id="410" r:id="rId8"/>
    <p:sldId id="388" r:id="rId9"/>
    <p:sldId id="421" r:id="rId10"/>
    <p:sldId id="382" r:id="rId11"/>
    <p:sldId id="414" r:id="rId12"/>
    <p:sldId id="416" r:id="rId13"/>
    <p:sldId id="411" r:id="rId14"/>
    <p:sldId id="412" r:id="rId15"/>
    <p:sldId id="418" r:id="rId16"/>
    <p:sldId id="419" r:id="rId17"/>
    <p:sldId id="391" r:id="rId18"/>
    <p:sldId id="420" r:id="rId19"/>
    <p:sldId id="386" r:id="rId20"/>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33" autoAdjust="0"/>
    <p:restoredTop sz="95501" autoAdjust="0"/>
  </p:normalViewPr>
  <p:slideViewPr>
    <p:cSldViewPr>
      <p:cViewPr>
        <p:scale>
          <a:sx n="66" d="100"/>
          <a:sy n="66" d="100"/>
        </p:scale>
        <p:origin x="1632" y="3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3/4/2018</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A5A5F051-1C91-4401-8BE8-C57B3DA9262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6A12044-ED38-497E-9081-3BD065A7F761}"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5055198B-A7B5-4552-BC04-B0C91AF08ED5}"/>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90785B37-8A86-42B2-A39E-002429E520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47216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8</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8</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8</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111693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2018</a:t>
            </a:r>
            <a:endParaRPr lang="en-GB"/>
          </a:p>
        </p:txBody>
      </p:sp>
      <p:sp>
        <p:nvSpPr>
          <p:cNvPr id="6" name="Footer Placeholder 5"/>
          <p:cNvSpPr>
            <a:spLocks noGrp="1"/>
          </p:cNvSpPr>
          <p:nvPr>
            <p:ph type="ftr" idx="11"/>
          </p:nvPr>
        </p:nvSpPr>
        <p:spPr/>
        <p:txBody>
          <a:bodyPr/>
          <a:lstStyle>
            <a:lvl1pPr>
              <a:defRPr/>
            </a:lvl1pPr>
          </a:lstStyle>
          <a:p>
            <a:r>
              <a:rPr lang="en-GB"/>
              <a:t>Rich Kennedy,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2018</a:t>
            </a:r>
            <a:endParaRPr lang="en-GB"/>
          </a:p>
        </p:txBody>
      </p:sp>
      <p:sp>
        <p:nvSpPr>
          <p:cNvPr id="4" name="Footer Placeholder 3"/>
          <p:cNvSpPr>
            <a:spLocks noGrp="1"/>
          </p:cNvSpPr>
          <p:nvPr>
            <p:ph type="ftr" idx="11"/>
          </p:nvPr>
        </p:nvSpPr>
        <p:spPr/>
        <p:txBody>
          <a:bodyPr/>
          <a:lstStyle>
            <a:lvl1pPr>
              <a:defRPr/>
            </a:lvl1pPr>
          </a:lstStyle>
          <a:p>
            <a:r>
              <a:rPr lang="en-GB"/>
              <a:t>Rich Kennedy,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2018</a:t>
            </a:r>
            <a:endParaRPr lang="en-GB"/>
          </a:p>
        </p:txBody>
      </p:sp>
      <p:sp>
        <p:nvSpPr>
          <p:cNvPr id="3" name="Footer Placeholder 2"/>
          <p:cNvSpPr>
            <a:spLocks noGrp="1"/>
          </p:cNvSpPr>
          <p:nvPr>
            <p:ph type="ftr" idx="11"/>
          </p:nvPr>
        </p:nvSpPr>
        <p:spPr/>
        <p:txBody>
          <a:bodyPr/>
          <a:lstStyle>
            <a:lvl1pPr>
              <a:defRPr/>
            </a:lvl1pPr>
          </a:lstStyle>
          <a:p>
            <a:r>
              <a:rPr lang="en-GB"/>
              <a:t>Rich Kennedy,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802.18-18/0020r0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021-00-0000-nprm-fcc-18-18.docx" TargetMode="External"/><Relationship Id="rId2" Type="http://schemas.openxmlformats.org/officeDocument/2006/relationships/hyperlink" Target="https://mentor.ieee.org/802.18/dcn/18/18-18-0022-00-0000-draft-nprm-for-95-3000-ghz.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17-01-0000-meeting-minutes-jan-2018-irvine.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Chicago Plenary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2018-03-06</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1594219279"/>
              </p:ext>
            </p:extLst>
          </p:nvPr>
        </p:nvGraphicFramePr>
        <p:xfrm>
          <a:off x="520700" y="3608388"/>
          <a:ext cx="8072438" cy="2478087"/>
        </p:xfrm>
        <a:graphic>
          <a:graphicData uri="http://schemas.openxmlformats.org/presentationml/2006/ole">
            <mc:AlternateContent xmlns:mc="http://schemas.openxmlformats.org/markup-compatibility/2006">
              <mc:Choice xmlns:v="urn:schemas-microsoft-com:vml" Requires="v">
                <p:oleObj spid="_x0000_s1031" name="Document" r:id="rId4" imgW="8248712" imgH="2534827" progId="Word.Document.8">
                  <p:embed/>
                </p:oleObj>
              </mc:Choice>
              <mc:Fallback>
                <p:oleObj name="Document" r:id="rId4" imgW="8248712" imgH="2534827"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520700" y="3608388"/>
                        <a:ext cx="8072438" cy="24780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pPr lvl="1"/>
            <a:r>
              <a:rPr lang="en-US" altLang="en-US" dirty="0"/>
              <a:t>Fellowship Program visitors</a:t>
            </a:r>
          </a:p>
          <a:p>
            <a:pPr lvl="1"/>
            <a:r>
              <a:rPr lang="en-US" altLang="en-US" dirty="0"/>
              <a:t>Officer elections</a:t>
            </a:r>
          </a:p>
          <a:p>
            <a:pPr lvl="1"/>
            <a:r>
              <a:rPr lang="en-US" altLang="en-US" dirty="0"/>
              <a:t>Open consultations?</a:t>
            </a:r>
          </a:p>
          <a:p>
            <a:pPr lvl="1"/>
            <a:r>
              <a:rPr lang="en-US" altLang="en-US" dirty="0"/>
              <a:t>New FCC actions</a:t>
            </a:r>
          </a:p>
          <a:p>
            <a:pPr lvl="1"/>
            <a:r>
              <a:rPr lang="en-US" altLang="en-US" dirty="0"/>
              <a:t>Other than just responding, what can we do?</a:t>
            </a:r>
          </a:p>
          <a:p>
            <a:pPr lvl="1"/>
            <a:endParaRPr lang="en-US" sz="2000" b="0" dirty="0"/>
          </a:p>
        </p:txBody>
      </p:sp>
      <p:sp>
        <p:nvSpPr>
          <p:cNvPr id="4" name="Date Placeholder 3"/>
          <p:cNvSpPr>
            <a:spLocks noGrp="1"/>
          </p:cNvSpPr>
          <p:nvPr>
            <p:ph type="dt" sz="quarter" idx="10"/>
          </p:nvPr>
        </p:nvSpPr>
        <p:spPr/>
        <p:txBody>
          <a:bodyPr/>
          <a:lstStyle/>
          <a:p>
            <a:pPr>
              <a:defRPr/>
            </a:pPr>
            <a:r>
              <a:rPr lang="en-US"/>
              <a:t>March 2018</a:t>
            </a:r>
          </a:p>
        </p:txBody>
      </p:sp>
      <p:sp>
        <p:nvSpPr>
          <p:cNvPr id="5" name="Footer Placeholder 4"/>
          <p:cNvSpPr>
            <a:spLocks noGrp="1"/>
          </p:cNvSpPr>
          <p:nvPr>
            <p:ph type="ftr" sz="quarter" idx="11"/>
          </p:nvPr>
        </p:nvSpPr>
        <p:spPr/>
        <p:txBody>
          <a:bodyPr/>
          <a:lstStyle/>
          <a:p>
            <a:pPr>
              <a:defRPr/>
            </a:pPr>
            <a:r>
              <a:rPr lang="en-US"/>
              <a:t>Rich Kennedy, Self</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10</a:t>
            </a:fld>
            <a:endParaRPr lang="en-GB"/>
          </a:p>
        </p:txBody>
      </p:sp>
    </p:spTree>
    <p:extLst>
      <p:ext uri="{BB962C8B-B14F-4D97-AF65-F5344CB8AC3E}">
        <p14:creationId xmlns:p14="http://schemas.microsoft.com/office/powerpoint/2010/main" val="1942567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3681F-34FF-4A95-A7A1-3A2E3FA48510}"/>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CA7167E3-DAFE-49BF-85E7-D5BCEE6C8379}"/>
              </a:ext>
            </a:extLst>
          </p:cNvPr>
          <p:cNvSpPr>
            <a:spLocks noGrp="1"/>
          </p:cNvSpPr>
          <p:nvPr>
            <p:ph idx="1"/>
          </p:nvPr>
        </p:nvSpPr>
        <p:spPr/>
        <p:txBody>
          <a:bodyPr/>
          <a:lstStyle/>
          <a:p>
            <a:r>
              <a:rPr lang="en-US" b="0" dirty="0"/>
              <a:t> </a:t>
            </a:r>
            <a:r>
              <a:rPr lang="en-US" sz="2000" dirty="0"/>
              <a:t>Mr</a:t>
            </a:r>
            <a:r>
              <a:rPr lang="en-US" sz="2000" b="0" dirty="0"/>
              <a:t>. </a:t>
            </a:r>
            <a:r>
              <a:rPr lang="en-US" sz="2000" dirty="0"/>
              <a:t>Richard </a:t>
            </a:r>
            <a:r>
              <a:rPr lang="en-US" sz="2000" dirty="0" err="1"/>
              <a:t>Anago</a:t>
            </a:r>
            <a:r>
              <a:rPr lang="en-US" sz="2000" dirty="0"/>
              <a:t> </a:t>
            </a:r>
            <a:r>
              <a:rPr lang="en-US" sz="2000" b="0" dirty="0"/>
              <a:t>is a telecommunications engineer and has more than 25 years of experience in the public and private telecommunications sector in Burkina Faso. </a:t>
            </a:r>
            <a:r>
              <a:rPr lang="en-US" sz="2000" dirty="0"/>
              <a:t>IEEE 802 areas of interest: </a:t>
            </a:r>
            <a:r>
              <a:rPr lang="en-US" sz="2000" b="0" dirty="0"/>
              <a:t>802.1 (Higher Layer LAN Protocols), 802.24 (Vertical Applications TAG)</a:t>
            </a:r>
          </a:p>
          <a:p>
            <a:r>
              <a:rPr lang="en-US" sz="2000" dirty="0"/>
              <a:t>Mr. Lloyd </a:t>
            </a:r>
            <a:r>
              <a:rPr lang="en-US" sz="2000" dirty="0" err="1"/>
              <a:t>Matabishi</a:t>
            </a:r>
            <a:r>
              <a:rPr lang="en-US" sz="2000" dirty="0"/>
              <a:t> </a:t>
            </a:r>
            <a:r>
              <a:rPr lang="en-US" sz="2000" b="0" dirty="0"/>
              <a:t>currently works for Zambia Information and Communication Technology (ZICTA) as a Spectrum Engineer-Planning and Licensing. His job is to plan and license the usage of the radio spectrum in Zambia. </a:t>
            </a:r>
            <a:r>
              <a:rPr lang="en-US" sz="2000" dirty="0"/>
              <a:t>IEEE 802 areas of interest: </a:t>
            </a:r>
            <a:r>
              <a:rPr lang="en-US" sz="2000" b="0" dirty="0"/>
              <a:t>802.11 (Wireless LAN), 802.19 (Wireless Coexistence), 802.22 (Wireless Regional Area Networks) </a:t>
            </a:r>
          </a:p>
          <a:p>
            <a:endParaRPr lang="en-US" sz="2000" b="0" dirty="0"/>
          </a:p>
        </p:txBody>
      </p:sp>
      <p:sp>
        <p:nvSpPr>
          <p:cNvPr id="4" name="Slide Number Placeholder 3">
            <a:extLst>
              <a:ext uri="{FF2B5EF4-FFF2-40B4-BE49-F238E27FC236}">
                <a16:creationId xmlns:a16="http://schemas.microsoft.com/office/drawing/2014/main" id="{0EF43743-6004-45C4-95FA-7FBA09F06AF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9D6CAFB-78DA-4F72-AF02-688527A814DA}"/>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784042B0-AA4F-4DA7-BC6C-FE1B58214259}"/>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053686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4BD01-A9FA-48A2-AE18-A9DF89AEA528}"/>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3B384AE9-90AB-4B5E-BC57-D7AFA040579A}"/>
              </a:ext>
            </a:extLst>
          </p:cNvPr>
          <p:cNvSpPr>
            <a:spLocks noGrp="1"/>
          </p:cNvSpPr>
          <p:nvPr>
            <p:ph idx="1"/>
          </p:nvPr>
        </p:nvSpPr>
        <p:spPr/>
        <p:txBody>
          <a:bodyPr/>
          <a:lstStyle/>
          <a:p>
            <a:r>
              <a:rPr lang="en-US" sz="2000" dirty="0"/>
              <a:t>Mrs. </a:t>
            </a:r>
            <a:r>
              <a:rPr lang="en-US" sz="2000" dirty="0" err="1"/>
              <a:t>Rudo</a:t>
            </a:r>
            <a:r>
              <a:rPr lang="en-US" sz="2000" dirty="0"/>
              <a:t> </a:t>
            </a:r>
            <a:r>
              <a:rPr lang="en-US" sz="2000" dirty="0" err="1"/>
              <a:t>Mudavanhu</a:t>
            </a:r>
            <a:r>
              <a:rPr lang="en-US" sz="2000" dirty="0"/>
              <a:t> </a:t>
            </a:r>
            <a:r>
              <a:rPr lang="en-US" sz="2000" b="0" dirty="0"/>
              <a:t>is a seasoned telecommunications expert and holds a Master in business administration (MBA) from the University of Zimbabwe. </a:t>
            </a:r>
            <a:r>
              <a:rPr lang="en-US" sz="2000" dirty="0"/>
              <a:t>IEEE 802 areas of interest: </a:t>
            </a:r>
            <a:r>
              <a:rPr lang="en-US" sz="2000" b="0" dirty="0"/>
              <a:t>802.11 (Wireless LAN), 802.19 (Wireless Coexistence), 802.22 (Wireless Regional Area Networks) </a:t>
            </a:r>
          </a:p>
          <a:p>
            <a:r>
              <a:rPr lang="en-US" sz="1800" dirty="0"/>
              <a:t>Ms. Yvonne </a:t>
            </a:r>
            <a:r>
              <a:rPr lang="en-US" sz="1800" dirty="0" err="1"/>
              <a:t>Umutoni</a:t>
            </a:r>
            <a:r>
              <a:rPr lang="en-US" sz="1800" dirty="0"/>
              <a:t> </a:t>
            </a:r>
            <a:r>
              <a:rPr lang="en-US" sz="1800" b="0" dirty="0"/>
              <a:t>holds a Master’s degree in communications networks and software from University of Surrey, Guildford, United Kingdom (UK) and a Bachelor’s degree in electronics and telecommunication engineering” from University of Rwanda, College of Science and Technology, Kigali Rwanda. </a:t>
            </a:r>
            <a:r>
              <a:rPr lang="en-US" sz="1800" dirty="0"/>
              <a:t>IEEE 802 areas of interest: </a:t>
            </a:r>
            <a:r>
              <a:rPr lang="en-US" sz="1800" b="0" dirty="0"/>
              <a:t>802.11 (Wireless LAN), 802.19 (Wireless Coexistence) </a:t>
            </a:r>
            <a:endParaRPr lang="en-US" sz="1600" dirty="0"/>
          </a:p>
          <a:p>
            <a:endParaRPr lang="en-US" sz="1800" b="0" dirty="0"/>
          </a:p>
        </p:txBody>
      </p:sp>
      <p:sp>
        <p:nvSpPr>
          <p:cNvPr id="4" name="Slide Number Placeholder 3">
            <a:extLst>
              <a:ext uri="{FF2B5EF4-FFF2-40B4-BE49-F238E27FC236}">
                <a16:creationId xmlns:a16="http://schemas.microsoft.com/office/drawing/2014/main" id="{C5253768-D5DA-4EBD-81B4-63D8F33721D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9ED6ECF-6263-4334-92AB-EE0D660FB923}"/>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7D8CE2FA-7E5C-4829-9D93-F7B6C30473C5}"/>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201568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p:txBody>
          <a:bodyPr/>
          <a:lstStyle/>
          <a:p>
            <a:r>
              <a:rPr lang="en-US" dirty="0"/>
              <a:t>Officer Elections</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p:txBody>
          <a:bodyPr/>
          <a:lstStyle/>
          <a:p>
            <a:pPr>
              <a:buFont typeface="Arial" panose="020B0604020202020204" pitchFamily="34" charset="0"/>
              <a:buChar char="•"/>
            </a:pPr>
            <a:r>
              <a:rPr lang="en-US" sz="1800" dirty="0"/>
              <a:t>The term for all Working Group officers ends at the close of the first plenary session of each even numbered year. Elected officers maintain their offices until the next election opportunity unless they resign, are removed for cause, or are unable to serve for another reason. </a:t>
            </a:r>
          </a:p>
          <a:p>
            <a:pPr>
              <a:buFont typeface="Arial" panose="020B0604020202020204" pitchFamily="34" charset="0"/>
              <a:buChar char="•"/>
            </a:pPr>
            <a:r>
              <a:rPr lang="en-US" sz="1800" dirty="0"/>
              <a:t>A Working Group may elect a new Chair or Vice Chair at any plenary session, subject to confirmation by the IEEE802 LMSC Sponsor </a:t>
            </a:r>
          </a:p>
          <a:p>
            <a:pPr>
              <a:buFont typeface="Arial" panose="020B0604020202020204" pitchFamily="34" charset="0"/>
              <a:buChar char="•"/>
            </a:pPr>
            <a:r>
              <a:rPr lang="en-US" sz="2000" dirty="0"/>
              <a:t>Chair nominees</a:t>
            </a:r>
          </a:p>
          <a:p>
            <a:pPr lvl="1">
              <a:buFont typeface="Arial" panose="020B0604020202020204" pitchFamily="34" charset="0"/>
              <a:buChar char="•"/>
            </a:pPr>
            <a:r>
              <a:rPr lang="en-US" sz="1600" dirty="0"/>
              <a:t>Jay Holcomb (</a:t>
            </a:r>
            <a:r>
              <a:rPr lang="en-US" sz="1600" dirty="0" err="1"/>
              <a:t>Itron</a:t>
            </a:r>
            <a:r>
              <a:rPr lang="en-US" sz="1600" dirty="0"/>
              <a:t>)</a:t>
            </a:r>
          </a:p>
          <a:p>
            <a:pPr>
              <a:buFont typeface="Arial" panose="020B0604020202020204" pitchFamily="34" charset="0"/>
              <a:buChar char="•"/>
            </a:pPr>
            <a:r>
              <a:rPr lang="en-US" sz="2000" dirty="0"/>
              <a:t>Vice-chair nominees</a:t>
            </a:r>
          </a:p>
          <a:p>
            <a:pPr lvl="1">
              <a:buFont typeface="Arial" panose="020B0604020202020204" pitchFamily="34" charset="0"/>
              <a:buChar char="•"/>
            </a:pPr>
            <a:endParaRPr lang="en-US" sz="1600" dirty="0"/>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4197944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AACC2-E76C-4C66-8B74-ECC8EC39CFEC}"/>
              </a:ext>
            </a:extLst>
          </p:cNvPr>
          <p:cNvSpPr>
            <a:spLocks noGrp="1"/>
          </p:cNvSpPr>
          <p:nvPr>
            <p:ph type="title"/>
          </p:nvPr>
        </p:nvSpPr>
        <p:spPr/>
        <p:txBody>
          <a:bodyPr/>
          <a:lstStyle/>
          <a:p>
            <a:r>
              <a:rPr lang="en-US" dirty="0"/>
              <a:t>Open Consultations?</a:t>
            </a:r>
          </a:p>
        </p:txBody>
      </p:sp>
      <p:sp>
        <p:nvSpPr>
          <p:cNvPr id="3" name="Content Placeholder 2">
            <a:extLst>
              <a:ext uri="{FF2B5EF4-FFF2-40B4-BE49-F238E27FC236}">
                <a16:creationId xmlns:a16="http://schemas.microsoft.com/office/drawing/2014/main" id="{C52BABE7-4796-4E02-9F83-29C1701AB65D}"/>
              </a:ext>
            </a:extLst>
          </p:cNvPr>
          <p:cNvSpPr>
            <a:spLocks noGrp="1"/>
          </p:cNvSpPr>
          <p:nvPr>
            <p:ph idx="1"/>
          </p:nvPr>
        </p:nvSpPr>
        <p:spPr/>
        <p:txBody>
          <a:bodyPr/>
          <a:lstStyle/>
          <a:p>
            <a:pPr>
              <a:buFont typeface="Arial" panose="020B0604020202020204" pitchFamily="34" charset="0"/>
              <a:buChar char="•"/>
            </a:pPr>
            <a:r>
              <a:rPr lang="en-US" dirty="0"/>
              <a:t>ISED consultation Reply Comments?</a:t>
            </a:r>
          </a:p>
        </p:txBody>
      </p:sp>
      <p:sp>
        <p:nvSpPr>
          <p:cNvPr id="4" name="Slide Number Placeholder 3">
            <a:extLst>
              <a:ext uri="{FF2B5EF4-FFF2-40B4-BE49-F238E27FC236}">
                <a16:creationId xmlns:a16="http://schemas.microsoft.com/office/drawing/2014/main" id="{C7AC518F-6477-4F3E-AEAC-57114767E82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DC9DD18-AFC1-4A8B-AAF8-06B814513D31}"/>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135219FD-4B43-4E32-A567-085D27C3E751}"/>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479113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p:txBody>
          <a:bodyPr/>
          <a:lstStyle/>
          <a:p>
            <a:r>
              <a:rPr lang="en-US" altLang="en-US" dirty="0"/>
              <a:t>New FCC Actions &amp; Issues</a:t>
            </a:r>
            <a:endParaRPr lang="en-US"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728128" y="1676400"/>
            <a:ext cx="7770813" cy="4494213"/>
          </a:xfrm>
        </p:spPr>
        <p:txBody>
          <a:bodyPr/>
          <a:lstStyle/>
          <a:p>
            <a:pPr>
              <a:buFont typeface="Arial" panose="020B0604020202020204" pitchFamily="34" charset="0"/>
              <a:buChar char="•"/>
            </a:pPr>
            <a:r>
              <a:rPr lang="en-US" sz="2000" dirty="0"/>
              <a:t>Announced on today’s FCC Open Meeting</a:t>
            </a:r>
          </a:p>
          <a:p>
            <a:pPr lvl="1">
              <a:buFont typeface="Arial" panose="020B0604020202020204" pitchFamily="34" charset="0"/>
              <a:buChar char="•"/>
            </a:pPr>
            <a:r>
              <a:rPr lang="en-US" altLang="en-US" sz="1800" dirty="0"/>
              <a:t>Open 95 to 3000 GHz for unlicensed use, including new licensing regimes</a:t>
            </a:r>
          </a:p>
          <a:p>
            <a:pPr lvl="1">
              <a:buFont typeface="Arial" panose="020B0604020202020204" pitchFamily="34" charset="0"/>
              <a:buChar char="•"/>
            </a:pPr>
            <a:r>
              <a:rPr lang="en-US" sz="1800" dirty="0"/>
              <a:t>Revision of Section 7 on expediting access for new technologies</a:t>
            </a:r>
          </a:p>
          <a:p>
            <a:pPr>
              <a:buFont typeface="Arial" panose="020B0604020202020204" pitchFamily="34" charset="0"/>
              <a:buChar char="•"/>
            </a:pPr>
            <a:r>
              <a:rPr lang="en-US" sz="2000" dirty="0"/>
              <a:t>We will review the documents </a:t>
            </a:r>
          </a:p>
          <a:p>
            <a:pPr lvl="1">
              <a:buFont typeface="Arial" panose="020B0604020202020204" pitchFamily="34" charset="0"/>
              <a:buChar char="•"/>
            </a:pPr>
            <a:r>
              <a:rPr lang="en-US" sz="1800" dirty="0">
                <a:hlinkClick r:id="rId2"/>
              </a:rPr>
              <a:t>https://mentor.ieee.org/802.18/dcn/18/18-18-0022-00-0000-draft-nprm-for-95-3000-ghz.pdf</a:t>
            </a:r>
            <a:r>
              <a:rPr lang="en-US" sz="1800" dirty="0"/>
              <a:t> (DRAFT) </a:t>
            </a:r>
            <a:endParaRPr lang="en-US" sz="1800" dirty="0">
              <a:hlinkClick r:id="" action="ppaction://noaction"/>
            </a:endParaRPr>
          </a:p>
          <a:p>
            <a:pPr lvl="1">
              <a:buFont typeface="Arial" panose="020B0604020202020204" pitchFamily="34" charset="0"/>
              <a:buChar char="•"/>
            </a:pPr>
            <a:r>
              <a:rPr lang="en-US" sz="1800" dirty="0">
                <a:hlinkClick r:id="rId3"/>
              </a:rPr>
              <a:t>https://mentor.ieee.org/802.18/dcn/18/18-18-0021-00-0000-nprm-fcc-18-18.docx</a:t>
            </a:r>
            <a:r>
              <a:rPr lang="en-US" sz="1800" dirty="0"/>
              <a:t>  </a:t>
            </a:r>
          </a:p>
          <a:p>
            <a:pPr>
              <a:buFont typeface="Arial" panose="020B0604020202020204" pitchFamily="34" charset="0"/>
              <a:buChar char="•"/>
            </a:pPr>
            <a:r>
              <a:rPr lang="en-US" sz="2000" dirty="0"/>
              <a:t>New National Broadband map</a:t>
            </a:r>
          </a:p>
          <a:p>
            <a:pPr lvl="1">
              <a:buFont typeface="Arial" panose="020B0604020202020204" pitchFamily="34" charset="0"/>
              <a:buChar char="•"/>
            </a:pPr>
            <a:r>
              <a:rPr lang="en-US" sz="1800" dirty="0"/>
              <a:t>broadbandmap.fcc.gov now available, but is it accurate or useful</a:t>
            </a:r>
          </a:p>
          <a:p>
            <a:pPr>
              <a:buFont typeface="Arial" panose="020B0604020202020204" pitchFamily="34" charset="0"/>
              <a:buChar char="•"/>
            </a:pPr>
            <a:r>
              <a:rPr lang="en-US" sz="2000" dirty="0"/>
              <a:t>Announced that NTIA studying repurposing 3450-3550 MHz band for wireless services</a:t>
            </a:r>
          </a:p>
          <a:p>
            <a:pPr>
              <a:buFont typeface="Arial" panose="020B0604020202020204" pitchFamily="34" charset="0"/>
              <a:buChar char="•"/>
            </a:pPr>
            <a:r>
              <a:rPr lang="en-US" sz="2000" dirty="0"/>
              <a:t>NOTE: Net neutrality rules rollback has been published </a:t>
            </a:r>
          </a:p>
          <a:p>
            <a:pPr>
              <a:buFont typeface="Arial" panose="020B0604020202020204" pitchFamily="34" charset="0"/>
              <a:buChar char="•"/>
            </a:pPr>
            <a:r>
              <a:rPr lang="en-US" sz="2000" dirty="0"/>
              <a:t>FCC Chairman’s legal issues</a:t>
            </a: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093733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94C2B-D5E0-4AF1-AD4E-C517DC6589E0}"/>
              </a:ext>
            </a:extLst>
          </p:cNvPr>
          <p:cNvSpPr>
            <a:spLocks noGrp="1"/>
          </p:cNvSpPr>
          <p:nvPr>
            <p:ph type="title"/>
          </p:nvPr>
        </p:nvSpPr>
        <p:spPr/>
        <p:txBody>
          <a:bodyPr/>
          <a:lstStyle/>
          <a:p>
            <a:r>
              <a:rPr lang="en-US" dirty="0"/>
              <a:t>What Else Can We Do?</a:t>
            </a:r>
          </a:p>
        </p:txBody>
      </p:sp>
      <p:sp>
        <p:nvSpPr>
          <p:cNvPr id="3" name="Content Placeholder 2">
            <a:extLst>
              <a:ext uri="{FF2B5EF4-FFF2-40B4-BE49-F238E27FC236}">
                <a16:creationId xmlns:a16="http://schemas.microsoft.com/office/drawing/2014/main" id="{CC48BCD0-7B04-453F-BBBD-9B95EA5CDE83}"/>
              </a:ext>
            </a:extLst>
          </p:cNvPr>
          <p:cNvSpPr>
            <a:spLocks noGrp="1"/>
          </p:cNvSpPr>
          <p:nvPr>
            <p:ph idx="1"/>
          </p:nvPr>
        </p:nvSpPr>
        <p:spPr/>
        <p:txBody>
          <a:bodyPr/>
          <a:lstStyle/>
          <a:p>
            <a:pPr>
              <a:buFont typeface="Arial" panose="020B0604020202020204" pitchFamily="34" charset="0"/>
              <a:buChar char="•"/>
            </a:pPr>
            <a:r>
              <a:rPr lang="en-US" dirty="0"/>
              <a:t>Activism with regulators on behalf of people with poor or no Internet connectivity</a:t>
            </a:r>
          </a:p>
          <a:p>
            <a:pPr lvl="1">
              <a:buFont typeface="Arial" panose="020B0604020202020204" pitchFamily="34" charset="0"/>
              <a:buChar char="•"/>
            </a:pPr>
            <a:r>
              <a:rPr lang="en-US" dirty="0"/>
              <a:t>Developing nations</a:t>
            </a:r>
          </a:p>
          <a:p>
            <a:pPr lvl="1">
              <a:buFont typeface="Arial" panose="020B0604020202020204" pitchFamily="34" charset="0"/>
              <a:buChar char="•"/>
            </a:pPr>
            <a:r>
              <a:rPr lang="en-US" dirty="0"/>
              <a:t>Rural United States</a:t>
            </a:r>
          </a:p>
          <a:p>
            <a:pPr lvl="1">
              <a:buFont typeface="Arial" panose="020B0604020202020204" pitchFamily="34" charset="0"/>
              <a:buChar char="•"/>
            </a:pPr>
            <a:r>
              <a:rPr lang="en-US" dirty="0"/>
              <a:t>Native American areas</a:t>
            </a:r>
          </a:p>
          <a:p>
            <a:pPr>
              <a:buFont typeface="Arial" panose="020B0604020202020204" pitchFamily="34" charset="0"/>
              <a:buChar char="•"/>
            </a:pPr>
            <a:r>
              <a:rPr lang="en-US" dirty="0"/>
              <a:t>Other suggestions?</a:t>
            </a:r>
          </a:p>
          <a:p>
            <a:pPr lvl="1">
              <a:buFont typeface="Arial" panose="020B0604020202020204" pitchFamily="34" charset="0"/>
              <a:buChar char="•"/>
            </a:pPr>
            <a:r>
              <a:rPr lang="en-US" dirty="0"/>
              <a:t>Experimental licensing changes – time grants, etc.</a:t>
            </a:r>
          </a:p>
          <a:p>
            <a:pPr lvl="1">
              <a:buFont typeface="Arial" panose="020B0604020202020204" pitchFamily="34" charset="0"/>
              <a:buChar char="•"/>
            </a:pPr>
            <a:r>
              <a:rPr lang="en-US" dirty="0"/>
              <a:t>Lite-licensing, coordinating with incumbents</a:t>
            </a:r>
          </a:p>
          <a:p>
            <a:pPr lvl="1">
              <a:buFont typeface="Arial" panose="020B0604020202020204" pitchFamily="34" charset="0"/>
              <a:buChar char="•"/>
            </a:pPr>
            <a:r>
              <a:rPr lang="en-US" dirty="0"/>
              <a:t>Can we define “harmful” interference?</a:t>
            </a:r>
          </a:p>
        </p:txBody>
      </p:sp>
      <p:sp>
        <p:nvSpPr>
          <p:cNvPr id="4" name="Slide Number Placeholder 3">
            <a:extLst>
              <a:ext uri="{FF2B5EF4-FFF2-40B4-BE49-F238E27FC236}">
                <a16:creationId xmlns:a16="http://schemas.microsoft.com/office/drawing/2014/main" id="{8EF14653-D991-4A64-A9C2-C3DE75CC353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57D11BAC-E9EC-4BAE-A842-FB61F35CFE73}"/>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88BCD66A-50EE-4341-BAFE-371E4332C7AD}"/>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519076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a:xfrm>
            <a:off x="723106" y="2133600"/>
            <a:ext cx="7772400" cy="1470025"/>
          </a:xfrm>
        </p:spPr>
        <p:txBody>
          <a:bodyPr/>
          <a:lstStyle/>
          <a:p>
            <a:r>
              <a:rPr lang="en-US" altLang="en-US" sz="4000" dirty="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Plan FCC NPRM responses</a:t>
            </a:r>
          </a:p>
          <a:p>
            <a:r>
              <a:rPr lang="en-US" altLang="en-US" sz="2000"/>
              <a:t>Approve teleconferences</a:t>
            </a:r>
            <a:endParaRPr lang="en-US" altLang="en-US" sz="2000" dirty="0"/>
          </a:p>
        </p:txBody>
      </p:sp>
      <p:sp>
        <p:nvSpPr>
          <p:cNvPr id="4" name="Date Placeholder 3"/>
          <p:cNvSpPr>
            <a:spLocks noGrp="1"/>
          </p:cNvSpPr>
          <p:nvPr>
            <p:ph type="dt" sz="quarter" idx="10"/>
          </p:nvPr>
        </p:nvSpPr>
        <p:spPr/>
        <p:txBody>
          <a:bodyPr/>
          <a:lstStyle/>
          <a:p>
            <a:pPr>
              <a:defRPr/>
            </a:pPr>
            <a:r>
              <a:rPr lang="en-US"/>
              <a:t>March 2018</a:t>
            </a:r>
          </a:p>
        </p:txBody>
      </p:sp>
      <p:sp>
        <p:nvSpPr>
          <p:cNvPr id="5" name="Footer Placeholder 4"/>
          <p:cNvSpPr>
            <a:spLocks noGrp="1"/>
          </p:cNvSpPr>
          <p:nvPr>
            <p:ph type="ftr" sz="quarter" idx="11"/>
          </p:nvPr>
        </p:nvSpPr>
        <p:spPr/>
        <p:txBody>
          <a:bodyPr/>
          <a:lstStyle/>
          <a:p>
            <a:pPr>
              <a:defRPr/>
            </a:pPr>
            <a:r>
              <a:rPr lang="en-US"/>
              <a:t>Rich Kennedy, Self</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17</a:t>
            </a:fld>
            <a:endParaRPr lang="en-GB"/>
          </a:p>
        </p:txBody>
      </p:sp>
    </p:spTree>
    <p:extLst>
      <p:ext uri="{BB962C8B-B14F-4D97-AF65-F5344CB8AC3E}">
        <p14:creationId xmlns:p14="http://schemas.microsoft.com/office/powerpoint/2010/main" val="3331238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569CA-DD5D-4531-8B60-62A8D85F230D}"/>
              </a:ext>
            </a:extLst>
          </p:cNvPr>
          <p:cNvSpPr>
            <a:spLocks noGrp="1"/>
          </p:cNvSpPr>
          <p:nvPr>
            <p:ph type="title"/>
          </p:nvPr>
        </p:nvSpPr>
        <p:spPr/>
        <p:txBody>
          <a:bodyPr/>
          <a:lstStyle/>
          <a:p>
            <a:r>
              <a:rPr lang="en-US" dirty="0"/>
              <a:t>Teleconferences</a:t>
            </a:r>
          </a:p>
        </p:txBody>
      </p:sp>
      <p:sp>
        <p:nvSpPr>
          <p:cNvPr id="3" name="Content Placeholder 2">
            <a:extLst>
              <a:ext uri="{FF2B5EF4-FFF2-40B4-BE49-F238E27FC236}">
                <a16:creationId xmlns:a16="http://schemas.microsoft.com/office/drawing/2014/main" id="{8F367488-1DA0-41DE-8755-8787F71FAB02}"/>
              </a:ext>
            </a:extLst>
          </p:cNvPr>
          <p:cNvSpPr>
            <a:spLocks noGrp="1"/>
          </p:cNvSpPr>
          <p:nvPr>
            <p:ph idx="1"/>
          </p:nvPr>
        </p:nvSpPr>
        <p:spPr/>
        <p:txBody>
          <a:bodyPr/>
          <a:lstStyle/>
          <a:p>
            <a:pPr lvl="0"/>
            <a:r>
              <a:rPr lang="en-US" u="sng" dirty="0"/>
              <a:t>Motion:</a:t>
            </a:r>
            <a:r>
              <a:rPr lang="en-US" dirty="0"/>
              <a:t> The 802.18 Chair or Vice Chair is directed to conduct, as necessary, teleconferences on Thursdays at 2:30pm ET through 30 August 2018</a:t>
            </a:r>
          </a:p>
          <a:p>
            <a:pPr>
              <a:buFont typeface="Arial" panose="020B0604020202020204" pitchFamily="34" charset="0"/>
              <a:buChar char="•"/>
            </a:pPr>
            <a:endParaRPr lang="en-US" dirty="0"/>
          </a:p>
          <a:p>
            <a:pPr>
              <a:buFont typeface="Arial" panose="020B0604020202020204" pitchFamily="34" charset="0"/>
              <a:buChar char="•"/>
            </a:pPr>
            <a:r>
              <a:rPr lang="en-US" dirty="0"/>
              <a:t>Moved by: Stuart</a:t>
            </a:r>
          </a:p>
          <a:p>
            <a:pPr>
              <a:buFont typeface="Arial" panose="020B0604020202020204" pitchFamily="34" charset="0"/>
              <a:buChar char="•"/>
            </a:pPr>
            <a:r>
              <a:rPr lang="en-US" dirty="0"/>
              <a:t>Seconded </a:t>
            </a:r>
            <a:r>
              <a:rPr lang="en-US"/>
              <a:t>by: John N</a:t>
            </a:r>
            <a:endParaRPr lang="en-US" dirty="0"/>
          </a:p>
          <a:p>
            <a:pPr>
              <a:buFont typeface="Arial" panose="020B0604020202020204" pitchFamily="34" charset="0"/>
              <a:buChar char="•"/>
            </a:pPr>
            <a:r>
              <a:rPr lang="en-US" dirty="0"/>
              <a:t>Discussion?</a:t>
            </a:r>
          </a:p>
          <a:p>
            <a:pPr>
              <a:buFont typeface="Arial" panose="020B0604020202020204" pitchFamily="34" charset="0"/>
              <a:buChar char="•"/>
            </a:pPr>
            <a:r>
              <a:rPr lang="en-US" dirty="0"/>
              <a:t>Vote: Approved by unanimous consent</a:t>
            </a:r>
          </a:p>
        </p:txBody>
      </p:sp>
      <p:sp>
        <p:nvSpPr>
          <p:cNvPr id="4" name="Slide Number Placeholder 3">
            <a:extLst>
              <a:ext uri="{FF2B5EF4-FFF2-40B4-BE49-F238E27FC236}">
                <a16:creationId xmlns:a16="http://schemas.microsoft.com/office/drawing/2014/main" id="{855F8AAC-7C83-4339-9FAA-723EED46C19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F375E608-BB57-4649-9682-6D58AF7547F0}"/>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9C43CFF9-498D-4214-8E02-E17C644CF865}"/>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751885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Next meeting: </a:t>
            </a:r>
            <a:r>
              <a:rPr lang="en-US" b="0" dirty="0"/>
              <a:t>March 22</a:t>
            </a:r>
            <a:r>
              <a:rPr lang="en-US" b="0" baseline="30000" dirty="0"/>
              <a:t>nd</a:t>
            </a:r>
            <a:r>
              <a:rPr lang="en-US" b="0" dirty="0"/>
              <a:t> </a:t>
            </a:r>
            <a:r>
              <a:rPr lang="en-US" b="0"/>
              <a:t>via teleconference</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March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GB"/>
              <a:t>Rich Kennedy, Self</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7"/>
            <a:ext cx="7772400" cy="4418015"/>
          </a:xfrm>
        </p:spPr>
        <p:txBody>
          <a:bodyPr/>
          <a:lstStyle/>
          <a:p>
            <a:pPr>
              <a:buFont typeface="Arial" panose="020B0604020202020204" pitchFamily="34" charset="0"/>
              <a:buChar char="•"/>
            </a:pPr>
            <a:r>
              <a:rPr lang="en-US" altLang="en-US" sz="2000" dirty="0"/>
              <a:t>Approve the agenda</a:t>
            </a:r>
          </a:p>
          <a:p>
            <a:pPr>
              <a:buFont typeface="Arial" panose="020B0604020202020204" pitchFamily="34" charset="0"/>
              <a:buChar char="•"/>
            </a:pPr>
            <a:r>
              <a:rPr lang="en-US" altLang="en-US" sz="2000" dirty="0"/>
              <a:t>Approve January minutes</a:t>
            </a:r>
          </a:p>
          <a:p>
            <a:pPr>
              <a:buFont typeface="Arial" panose="020B0604020202020204" pitchFamily="34" charset="0"/>
              <a:buChar char="•"/>
            </a:pPr>
            <a:r>
              <a:rPr lang="en-US" altLang="en-US" sz="2000" dirty="0"/>
              <a:t>Discussion items</a:t>
            </a:r>
          </a:p>
          <a:p>
            <a:pPr lvl="1">
              <a:buFont typeface="Arial" panose="020B0604020202020204" pitchFamily="34" charset="0"/>
              <a:buChar char="•"/>
            </a:pPr>
            <a:r>
              <a:rPr lang="en-US" altLang="en-US" sz="1800" dirty="0"/>
              <a:t>Fellowship program visitors</a:t>
            </a:r>
          </a:p>
          <a:p>
            <a:pPr lvl="1">
              <a:buFont typeface="Arial" panose="020B0604020202020204" pitchFamily="34" charset="0"/>
              <a:buChar char="•"/>
            </a:pPr>
            <a:r>
              <a:rPr lang="en-US" altLang="en-US" sz="1800" dirty="0"/>
              <a:t>The Officer elections</a:t>
            </a:r>
          </a:p>
          <a:p>
            <a:pPr lvl="1">
              <a:buFont typeface="Arial" panose="020B0604020202020204" pitchFamily="34" charset="0"/>
              <a:buChar char="•"/>
            </a:pPr>
            <a:r>
              <a:rPr lang="en-US" altLang="en-US" sz="1800" dirty="0"/>
              <a:t>UWB </a:t>
            </a:r>
            <a:r>
              <a:rPr lang="en-US" altLang="en-US" sz="1800" dirty="0" err="1"/>
              <a:t>inband</a:t>
            </a:r>
            <a:r>
              <a:rPr lang="en-US" altLang="en-US" sz="1800" dirty="0"/>
              <a:t> interference issues</a:t>
            </a:r>
          </a:p>
          <a:p>
            <a:pPr lvl="1">
              <a:buFont typeface="Arial" panose="020B0604020202020204" pitchFamily="34" charset="0"/>
              <a:buChar char="•"/>
            </a:pPr>
            <a:r>
              <a:rPr lang="en-US" altLang="en-US" sz="1800" dirty="0"/>
              <a:t>Open consultations?</a:t>
            </a:r>
          </a:p>
          <a:p>
            <a:pPr lvl="1">
              <a:buFont typeface="Arial" panose="020B0604020202020204" pitchFamily="34" charset="0"/>
              <a:buChar char="•"/>
            </a:pPr>
            <a:r>
              <a:rPr lang="en-US" altLang="en-US" sz="1800" dirty="0"/>
              <a:t>New FCC actions</a:t>
            </a:r>
          </a:p>
          <a:p>
            <a:pPr lvl="1">
              <a:buFont typeface="Arial" panose="020B0604020202020204" pitchFamily="34" charset="0"/>
              <a:buChar char="•"/>
            </a:pPr>
            <a:r>
              <a:rPr lang="en-US" altLang="en-US" sz="1800" dirty="0"/>
              <a:t>Other than just responding, what can we do?</a:t>
            </a:r>
          </a:p>
          <a:p>
            <a:pPr>
              <a:buFont typeface="Arial" panose="020B0604020202020204" pitchFamily="34" charset="0"/>
              <a:buChar char="•"/>
            </a:pPr>
            <a:r>
              <a:rPr lang="en-US" altLang="en-US" sz="2000" dirty="0"/>
              <a:t>Actions required</a:t>
            </a:r>
          </a:p>
          <a:p>
            <a:pPr lvl="1">
              <a:buFont typeface="Arial" panose="020B0604020202020204" pitchFamily="34" charset="0"/>
              <a:buChar char="•"/>
            </a:pPr>
            <a:r>
              <a:rPr lang="en-US" altLang="en-US" sz="1800" dirty="0"/>
              <a:t>TBD</a:t>
            </a:r>
          </a:p>
          <a:p>
            <a:pPr>
              <a:buFont typeface="Arial" panose="020B0604020202020204" pitchFamily="34" charset="0"/>
              <a:buChar char="•"/>
            </a:pPr>
            <a:r>
              <a:rPr lang="en-US" altLang="en-US" sz="2000" dirty="0"/>
              <a:t>AOB and Adjourn</a:t>
            </a:r>
            <a:endParaRPr lang="en-US" altLang="en-US" dirty="0"/>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March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(self)</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March 2018</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6148C502-3291-411C-AA70-995BD69F1BEB}"/>
              </a:ext>
            </a:extLst>
          </p:cNvPr>
          <p:cNvSpPr>
            <a:spLocks noGrp="1" noChangeArrowheads="1"/>
          </p:cNvSpPr>
          <p:nvPr>
            <p:ph type="title"/>
          </p:nvPr>
        </p:nvSpPr>
        <p:spPr>
          <a:xfrm>
            <a:off x="304800" y="609600"/>
            <a:ext cx="8839200" cy="6858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4A6BE35E-E760-48C3-BCF8-58201FF094B5}"/>
              </a:ext>
            </a:extLst>
          </p:cNvPr>
          <p:cNvSpPr>
            <a:spLocks noGrp="1" noChangeArrowheads="1"/>
          </p:cNvSpPr>
          <p:nvPr>
            <p:ph type="body" idx="1"/>
          </p:nvPr>
        </p:nvSpPr>
        <p:spPr>
          <a:xfrm>
            <a:off x="-17463" y="2057400"/>
            <a:ext cx="9144001" cy="42672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5CC8065E-84A1-4ED8-97E3-780A74002F64}"/>
              </a:ext>
            </a:extLst>
          </p:cNvPr>
          <p:cNvSpPr>
            <a:spLocks noGrp="1"/>
          </p:cNvSpPr>
          <p:nvPr>
            <p:ph type="dt" idx="15"/>
          </p:nvPr>
        </p:nvSpPr>
        <p:spPr/>
        <p:txBody>
          <a:bodyPr/>
          <a:lstStyle/>
          <a:p>
            <a:r>
              <a:rPr lang="en-US"/>
              <a:t>March 2018</a:t>
            </a:r>
            <a:endParaRPr lang="en-GB" dirty="0"/>
          </a:p>
        </p:txBody>
      </p:sp>
      <p:sp>
        <p:nvSpPr>
          <p:cNvPr id="3" name="Footer Placeholder 2">
            <a:extLst>
              <a:ext uri="{FF2B5EF4-FFF2-40B4-BE49-F238E27FC236}">
                <a16:creationId xmlns:a16="http://schemas.microsoft.com/office/drawing/2014/main" id="{DDFA970D-355A-4439-976B-F60AA1DA6F09}"/>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9B7AC545-A6D7-41EC-86ED-E723156C31F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61695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B8934A5-BD6B-41BF-8E03-62FC8CB31480}"/>
              </a:ext>
            </a:extLst>
          </p:cNvPr>
          <p:cNvSpPr>
            <a:spLocks noGrp="1" noChangeArrowheads="1"/>
          </p:cNvSpPr>
          <p:nvPr>
            <p:ph type="title"/>
          </p:nvPr>
        </p:nvSpPr>
        <p:spPr>
          <a:xfrm>
            <a:off x="685800" y="457200"/>
            <a:ext cx="7772400" cy="9906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DBC3D601-7439-477A-A28E-BA5EC2BBA79D}"/>
              </a:ext>
            </a:extLst>
          </p:cNvPr>
          <p:cNvSpPr>
            <a:spLocks noGrp="1" noChangeArrowheads="1"/>
          </p:cNvSpPr>
          <p:nvPr>
            <p:ph type="body" idx="1"/>
          </p:nvPr>
        </p:nvSpPr>
        <p:spPr>
          <a:xfrm>
            <a:off x="228600" y="21336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303FCC79-1FFE-4683-B35D-9BB92F727F67}"/>
              </a:ext>
            </a:extLst>
          </p:cNvPr>
          <p:cNvSpPr>
            <a:spLocks noGrp="1"/>
          </p:cNvSpPr>
          <p:nvPr>
            <p:ph type="dt" idx="15"/>
          </p:nvPr>
        </p:nvSpPr>
        <p:spPr/>
        <p:txBody>
          <a:bodyPr/>
          <a:lstStyle/>
          <a:p>
            <a:r>
              <a:rPr lang="en-US"/>
              <a:t>March 2018</a:t>
            </a:r>
            <a:endParaRPr lang="en-GB" dirty="0"/>
          </a:p>
        </p:txBody>
      </p:sp>
      <p:sp>
        <p:nvSpPr>
          <p:cNvPr id="3" name="Footer Placeholder 2">
            <a:extLst>
              <a:ext uri="{FF2B5EF4-FFF2-40B4-BE49-F238E27FC236}">
                <a16:creationId xmlns:a16="http://schemas.microsoft.com/office/drawing/2014/main" id="{EF92E073-0D6B-479E-93B1-33F10B001BDE}"/>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0313F7F1-DCCD-4DD2-BEBE-AD31237686A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541211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37B522EC-3627-4FC4-BC1C-F7FC93C65741}"/>
              </a:ext>
            </a:extLst>
          </p:cNvPr>
          <p:cNvSpPr>
            <a:spLocks noGrp="1" noChangeArrowheads="1"/>
          </p:cNvSpPr>
          <p:nvPr>
            <p:ph type="title"/>
          </p:nvPr>
        </p:nvSpPr>
        <p:spPr>
          <a:xfrm>
            <a:off x="228600" y="381000"/>
            <a:ext cx="8686800" cy="11430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58100FE-BCFA-4681-9D91-D9D8E5325CF0}"/>
              </a:ext>
            </a:extLst>
          </p:cNvPr>
          <p:cNvSpPr>
            <a:spLocks noGrp="1" noChangeArrowheads="1"/>
          </p:cNvSpPr>
          <p:nvPr>
            <p:ph type="body" idx="1"/>
          </p:nvPr>
        </p:nvSpPr>
        <p:spPr>
          <a:xfrm>
            <a:off x="685800" y="1295400"/>
            <a:ext cx="7772400" cy="53340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marL="457200" lvl="1" indent="0" algn="ctr">
              <a:lnSpc>
                <a:spcPct val="80000"/>
              </a:lnSpc>
              <a:spcAft>
                <a:spcPct val="40000"/>
              </a:spcAft>
              <a:buSzPct val="150000"/>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7717D142-5373-430D-9D82-78870B967A35}"/>
              </a:ext>
            </a:extLst>
          </p:cNvPr>
          <p:cNvSpPr>
            <a:spLocks noGrp="1"/>
          </p:cNvSpPr>
          <p:nvPr>
            <p:ph type="dt" idx="15"/>
          </p:nvPr>
        </p:nvSpPr>
        <p:spPr/>
        <p:txBody>
          <a:bodyPr/>
          <a:lstStyle/>
          <a:p>
            <a:r>
              <a:rPr lang="en-US"/>
              <a:t>March 2018</a:t>
            </a:r>
            <a:endParaRPr lang="en-GB" dirty="0"/>
          </a:p>
        </p:txBody>
      </p:sp>
      <p:sp>
        <p:nvSpPr>
          <p:cNvPr id="3" name="Footer Placeholder 2">
            <a:extLst>
              <a:ext uri="{FF2B5EF4-FFF2-40B4-BE49-F238E27FC236}">
                <a16:creationId xmlns:a16="http://schemas.microsoft.com/office/drawing/2014/main" id="{371E6D0F-E811-43DD-A287-370A6A914006}"/>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953B07D2-9475-40A9-8DDE-8217E45ED27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83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4AE9A46-6CB1-45E5-843B-9AC5CEF2AB98}"/>
              </a:ext>
            </a:extLst>
          </p:cNvPr>
          <p:cNvSpPr>
            <a:spLocks noGrp="1" noChangeArrowheads="1"/>
          </p:cNvSpPr>
          <p:nvPr>
            <p:ph type="title"/>
          </p:nvPr>
        </p:nvSpPr>
        <p:spPr>
          <a:xfrm>
            <a:off x="381000" y="609600"/>
            <a:ext cx="8458200" cy="609600"/>
          </a:xfrm>
        </p:spPr>
        <p:txBody>
          <a:bodyPr/>
          <a:lstStyle/>
          <a:p>
            <a:r>
              <a:rPr lang="en-GB" altLang="en-US" sz="3200" u="sng" dirty="0">
                <a:solidFill>
                  <a:schemeClr val="tx1"/>
                </a:solidFill>
                <a:latin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a:extLst>
              <a:ext uri="{FF2B5EF4-FFF2-40B4-BE49-F238E27FC236}">
                <a16:creationId xmlns:a16="http://schemas.microsoft.com/office/drawing/2014/main" id="{928B9A60-909C-4376-94B9-8DBC940017A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6BA61292-7125-4016-A37C-6511588C5B0C}"/>
              </a:ext>
            </a:extLst>
          </p:cNvPr>
          <p:cNvSpPr>
            <a:spLocks noChangeArrowheads="1"/>
          </p:cNvSpPr>
          <p:nvPr/>
        </p:nvSpPr>
        <p:spPr bwMode="auto">
          <a:xfrm>
            <a:off x="304800" y="14478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66B9AC56-9209-497A-8B34-5F8AE5CCB3C2}"/>
              </a:ext>
            </a:extLst>
          </p:cNvPr>
          <p:cNvSpPr>
            <a:spLocks noGrp="1"/>
          </p:cNvSpPr>
          <p:nvPr>
            <p:ph type="dt" idx="15"/>
          </p:nvPr>
        </p:nvSpPr>
        <p:spPr/>
        <p:txBody>
          <a:bodyPr/>
          <a:lstStyle/>
          <a:p>
            <a:r>
              <a:rPr lang="en-US"/>
              <a:t>March 2018</a:t>
            </a:r>
            <a:endParaRPr lang="en-GB" dirty="0"/>
          </a:p>
        </p:txBody>
      </p:sp>
      <p:sp>
        <p:nvSpPr>
          <p:cNvPr id="3" name="Footer Placeholder 2">
            <a:extLst>
              <a:ext uri="{FF2B5EF4-FFF2-40B4-BE49-F238E27FC236}">
                <a16:creationId xmlns:a16="http://schemas.microsoft.com/office/drawing/2014/main" id="{C396EC84-E69B-40B3-AA20-C553C50E6D1F}"/>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AA1B8483-2FBA-4009-A201-D6D411919B2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8971466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8</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4572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Rich Kennedy, Self</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8</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B856612-94A4-4A22-8223-4FAD6D331710}"/>
              </a:ext>
            </a:extLst>
          </p:cNvPr>
          <p:cNvSpPr>
            <a:spLocks noGrp="1"/>
          </p:cNvSpPr>
          <p:nvPr>
            <p:ph type="title"/>
          </p:nvPr>
        </p:nvSpPr>
        <p:spPr/>
        <p:txBody>
          <a:bodyPr/>
          <a:lstStyle/>
          <a:p>
            <a:r>
              <a:rPr lang="en-US" dirty="0"/>
              <a:t>Approve January Meeting Minutes</a:t>
            </a:r>
          </a:p>
        </p:txBody>
      </p:sp>
      <p:sp>
        <p:nvSpPr>
          <p:cNvPr id="6" name="Content Placeholder 5">
            <a:extLst>
              <a:ext uri="{FF2B5EF4-FFF2-40B4-BE49-F238E27FC236}">
                <a16:creationId xmlns:a16="http://schemas.microsoft.com/office/drawing/2014/main" id="{67890B95-8BE6-411C-9A3C-3291EE27C769}"/>
              </a:ext>
            </a:extLst>
          </p:cNvPr>
          <p:cNvSpPr>
            <a:spLocks noGrp="1"/>
          </p:cNvSpPr>
          <p:nvPr>
            <p:ph idx="1"/>
          </p:nvPr>
        </p:nvSpPr>
        <p:spPr/>
        <p:txBody>
          <a:bodyPr/>
          <a:lstStyle/>
          <a:p>
            <a:pPr>
              <a:buFont typeface="Arial" panose="020B0604020202020204" pitchFamily="34" charset="0"/>
              <a:buChar char="•"/>
            </a:pPr>
            <a:r>
              <a:rPr lang="en-US" dirty="0"/>
              <a:t>Motion: To approve the minutes of the January Wireless Interim held in Irvine, California, in document </a:t>
            </a:r>
            <a:r>
              <a:rPr lang="en-US" dirty="0">
                <a:hlinkClick r:id="rId3"/>
              </a:rPr>
              <a:t>https://mentor.ieee.org/802.18/dcn/18/18-18-0017-01-0000-meeting-minutes-jan-2018-irvine.docx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Moved by: Stuart</a:t>
            </a:r>
          </a:p>
          <a:p>
            <a:pPr>
              <a:buFont typeface="Arial" panose="020B0604020202020204" pitchFamily="34" charset="0"/>
              <a:buChar char="•"/>
            </a:pPr>
            <a:r>
              <a:rPr lang="en-US" dirty="0"/>
              <a:t>Seconded by: Tim</a:t>
            </a:r>
          </a:p>
          <a:p>
            <a:pPr>
              <a:buFont typeface="Arial" panose="020B0604020202020204" pitchFamily="34" charset="0"/>
              <a:buChar char="•"/>
            </a:pPr>
            <a:r>
              <a:rPr lang="en-US" dirty="0"/>
              <a:t>Discussion?</a:t>
            </a:r>
          </a:p>
          <a:p>
            <a:pPr>
              <a:buFont typeface="Arial" panose="020B0604020202020204" pitchFamily="34" charset="0"/>
              <a:buChar char="•"/>
            </a:pPr>
            <a:r>
              <a:rPr lang="en-US" dirty="0"/>
              <a:t>Vote: Unanimous consent</a:t>
            </a:r>
          </a:p>
        </p:txBody>
      </p:sp>
      <p:sp>
        <p:nvSpPr>
          <p:cNvPr id="4" name="Slide Number Placeholder 3">
            <a:extLst>
              <a:ext uri="{FF2B5EF4-FFF2-40B4-BE49-F238E27FC236}">
                <a16:creationId xmlns:a16="http://schemas.microsoft.com/office/drawing/2014/main" id="{53EEA435-FE75-442D-BE47-951105955F89}"/>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sp>
        <p:nvSpPr>
          <p:cNvPr id="3" name="Footer Placeholder 2">
            <a:extLst>
              <a:ext uri="{FF2B5EF4-FFF2-40B4-BE49-F238E27FC236}">
                <a16:creationId xmlns:a16="http://schemas.microsoft.com/office/drawing/2014/main" id="{CC07D1F7-144C-40A4-B6B7-9E02E1CF66C4}"/>
              </a:ext>
            </a:extLst>
          </p:cNvPr>
          <p:cNvSpPr>
            <a:spLocks noGrp="1"/>
          </p:cNvSpPr>
          <p:nvPr>
            <p:ph type="ftr" idx="14"/>
          </p:nvPr>
        </p:nvSpPr>
        <p:spPr/>
        <p:txBody>
          <a:bodyPr/>
          <a:lstStyle/>
          <a:p>
            <a:r>
              <a:rPr lang="en-GB"/>
              <a:t>Rich Kennedy, Self</a:t>
            </a:r>
          </a:p>
        </p:txBody>
      </p:sp>
      <p:sp>
        <p:nvSpPr>
          <p:cNvPr id="2" name="Date Placeholder 1">
            <a:extLst>
              <a:ext uri="{FF2B5EF4-FFF2-40B4-BE49-F238E27FC236}">
                <a16:creationId xmlns:a16="http://schemas.microsoft.com/office/drawing/2014/main" id="{657CFED6-C6A5-4CA7-8DD2-1C418CBC13D4}"/>
              </a:ext>
            </a:extLst>
          </p:cNvPr>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276802640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73521</TotalTime>
  <Words>1671</Words>
  <Application>Microsoft Office PowerPoint</Application>
  <PresentationFormat>On-screen Show (4:3)</PresentationFormat>
  <Paragraphs>211</Paragraphs>
  <Slides>19</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9" baseType="lpstr">
      <vt:lpstr>MS Gothic</vt:lpstr>
      <vt:lpstr>ＭＳ Ｐゴシック</vt:lpstr>
      <vt:lpstr>Arial</vt:lpstr>
      <vt:lpstr>Arial Unicode MS</vt:lpstr>
      <vt:lpstr>Calibri</vt:lpstr>
      <vt:lpstr>Helvetica</vt:lpstr>
      <vt:lpstr>Monotype Sorts</vt:lpstr>
      <vt:lpstr>Times New Roman</vt:lpstr>
      <vt:lpstr>Office Theme</vt:lpstr>
      <vt:lpstr>Document</vt:lpstr>
      <vt:lpstr>IEEE 802.18 RR-TAG Chicago Plenary Agenda</vt:lpstr>
      <vt:lpstr>Agenda</vt:lpstr>
      <vt:lpstr>Administrative Items</vt:lpstr>
      <vt:lpstr>Participants have a duty to inform the IEEE</vt:lpstr>
      <vt:lpstr>Ways to inform IEEE</vt:lpstr>
      <vt:lpstr>Other guidelines for IEEE WG meetings</vt:lpstr>
      <vt:lpstr>Patent-related information</vt:lpstr>
      <vt:lpstr>PowerPoint Presentation</vt:lpstr>
      <vt:lpstr>Approve January Meeting Minutes</vt:lpstr>
      <vt:lpstr>Discussion Items</vt:lpstr>
      <vt:lpstr>Fellowship Program Visitors</vt:lpstr>
      <vt:lpstr>Fellowship Program Visitors</vt:lpstr>
      <vt:lpstr>Officer Elections</vt:lpstr>
      <vt:lpstr>Open Consultations?</vt:lpstr>
      <vt:lpstr>New FCC Actions &amp; Issues</vt:lpstr>
      <vt:lpstr>What Else Can We Do?</vt:lpstr>
      <vt:lpstr>Actions [Required]</vt:lpstr>
      <vt:lpstr>Teleconferences</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Richard Kennedy</cp:lastModifiedBy>
  <cp:revision>388</cp:revision>
  <cp:lastPrinted>2017-08-03T16:59:47Z</cp:lastPrinted>
  <dcterms:created xsi:type="dcterms:W3CDTF">2016-03-03T14:54:45Z</dcterms:created>
  <dcterms:modified xsi:type="dcterms:W3CDTF">2018-03-09T13:11:09Z</dcterms:modified>
</cp:coreProperties>
</file>