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317" r:id="rId3"/>
    <p:sldId id="318" r:id="rId4"/>
    <p:sldId id="321" r:id="rId5"/>
    <p:sldId id="322" r:id="rId6"/>
    <p:sldId id="323" r:id="rId7"/>
    <p:sldId id="324" r:id="rId8"/>
  </p:sldIdLst>
  <p:sldSz cx="9753600" cy="7315200"/>
  <p:notesSz cx="6985000" cy="9283700"/>
  <p:defaultTextStyle>
    <a:defPPr>
      <a:defRPr lang="en-GB"/>
    </a:defPPr>
    <a:lvl1pPr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85372" indent="-302066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208265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91571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174878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416531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899837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383143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866449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30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1" userDrawn="1">
          <p15:clr>
            <a:srgbClr val="A4A3A4"/>
          </p15:clr>
        </p15:guide>
        <p15:guide id="2" pos="217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831" autoAdjust="0"/>
    <p:restoredTop sz="94660"/>
  </p:normalViewPr>
  <p:slideViewPr>
    <p:cSldViewPr>
      <p:cViewPr varScale="1">
        <p:scale>
          <a:sx n="107" d="100"/>
          <a:sy n="107" d="100"/>
        </p:scale>
        <p:origin x="2310" y="120"/>
      </p:cViewPr>
      <p:guideLst>
        <p:guide orient="horz" pos="2304"/>
        <p:guide pos="307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1"/>
        <p:guide pos="217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248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248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985000" cy="92837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81709" y="96872"/>
            <a:ext cx="644449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8841" y="96872"/>
            <a:ext cx="831548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701675"/>
            <a:ext cx="4624387" cy="34686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2014" cy="41765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909" tIns="46232" rIns="93909" bIns="4623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97065" y="8988324"/>
            <a:ext cx="929094" cy="181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46234" y="8988324"/>
            <a:ext cx="514920" cy="363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7605" y="8988325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9204" y="8986737"/>
            <a:ext cx="5526593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2445" y="296965"/>
            <a:ext cx="568011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85372" indent="-302066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208265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91571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174878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416531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2569" y="701915"/>
            <a:ext cx="4659865" cy="3469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3613" cy="427183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400"/>
            </a:lvl1pPr>
            <a:lvl2pPr marL="853463" indent="-365770">
              <a:buFont typeface="Courier New" panose="02070309020205020404" pitchFamily="49" charset="0"/>
              <a:buChar char="o"/>
              <a:defRPr sz="2200" b="1"/>
            </a:lvl2pPr>
            <a:lvl3pPr marL="1280195" indent="-304809">
              <a:buFont typeface="Arial" panose="020B0604020202020204" pitchFamily="34" charset="0"/>
              <a:buChar char="•"/>
              <a:defRPr sz="2000"/>
            </a:lvl3pPr>
            <a:lvl4pPr marL="1767887" indent="-304809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Steve Shellhammer, Qualcomm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86E15EF-98CC-45E2-B245-536D41247871}"/>
              </a:ext>
            </a:extLst>
          </p:cNvPr>
          <p:cNvSpPr txBox="1">
            <a:spLocks/>
          </p:cNvSpPr>
          <p:nvPr userDrawn="1"/>
        </p:nvSpPr>
        <p:spPr bwMode="auto">
          <a:xfrm>
            <a:off x="5494805" y="397809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802.11-18/0584r3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1520" y="731522"/>
            <a:ext cx="8288868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2113282"/>
            <a:ext cx="8288868" cy="43874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715006" y="6907108"/>
            <a:ext cx="3396821" cy="262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Steve Shellhammer,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470401" y="6907109"/>
            <a:ext cx="728133" cy="3877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31520" y="650240"/>
            <a:ext cx="829056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706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29828" y="6907108"/>
            <a:ext cx="1022665" cy="2627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1707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31520" y="6908800"/>
            <a:ext cx="837184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987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4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56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133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2457015" cy="291254"/>
          </a:xfrm>
        </p:spPr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690880"/>
            <a:ext cx="9072563" cy="93472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3200" dirty="0"/>
              <a:t> MC-OOK ‘On’ Symbol Generation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1625600"/>
            <a:ext cx="8290560" cy="423334"/>
          </a:xfrm>
          <a:ln/>
        </p:spPr>
        <p:txBody>
          <a:bodyPr/>
          <a:lstStyle/>
          <a:p>
            <a:pPr marL="0" indent="0" algn="ctr">
              <a:spcBef>
                <a:spcPts val="533"/>
              </a:spcBef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2133" dirty="0"/>
              <a:t>Date:</a:t>
            </a:r>
            <a:r>
              <a:rPr lang="en-GB" sz="2133" b="0" dirty="0"/>
              <a:t> 2018-05-07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68960" y="2069253"/>
            <a:ext cx="1544320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8304" tIns="49152" rIns="98304" bIns="49152"/>
          <a:lstStyle/>
          <a:p>
            <a:pPr>
              <a:spcBef>
                <a:spcPts val="533"/>
              </a:spcBef>
              <a:tabLst>
                <a:tab pos="365770" algn="l"/>
                <a:tab pos="1341156" algn="l"/>
                <a:tab pos="2316542" algn="l"/>
                <a:tab pos="3291927" algn="l"/>
                <a:tab pos="4267313" algn="l"/>
                <a:tab pos="5242699" algn="l"/>
                <a:tab pos="6218085" algn="l"/>
                <a:tab pos="7193471" algn="l"/>
                <a:tab pos="8168857" algn="l"/>
                <a:tab pos="9144243" algn="l"/>
                <a:tab pos="10119629" algn="l"/>
                <a:tab pos="11095015" algn="l"/>
              </a:tabLst>
            </a:pPr>
            <a:r>
              <a:rPr lang="en-GB" sz="2133" dirty="0">
                <a:solidFill>
                  <a:srgbClr val="000000"/>
                </a:solidFill>
                <a:latin typeface="Calibri" panose="020F0502020204030204" pitchFamily="34" charset="0"/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3686470"/>
              </p:ext>
            </p:extLst>
          </p:nvPr>
        </p:nvGraphicFramePr>
        <p:xfrm>
          <a:off x="546100" y="2432050"/>
          <a:ext cx="8636000" cy="2573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2" name="Document" r:id="rId4" imgW="8486910" imgH="2538135" progId="Word.Document.8">
                  <p:embed/>
                </p:oleObj>
              </mc:Choice>
              <mc:Fallback>
                <p:oleObj name="Document" r:id="rId4" imgW="8486910" imgH="25381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" y="2432050"/>
                        <a:ext cx="8636000" cy="2573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6C5CF-BD4F-4F44-AB72-85DAFE62CC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975360"/>
          </a:xfrm>
        </p:spPr>
        <p:txBody>
          <a:bodyPr/>
          <a:lstStyle/>
          <a:p>
            <a:r>
              <a:rPr lang="en-US" sz="3600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CDA374-B434-4351-AD5F-7DD894B201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2113282"/>
            <a:ext cx="8288868" cy="4439918"/>
          </a:xfrm>
        </p:spPr>
        <p:txBody>
          <a:bodyPr/>
          <a:lstStyle/>
          <a:p>
            <a:r>
              <a:rPr lang="en-US" dirty="0"/>
              <a:t>A number of the PHY engineers met and discussed the construction of the 4 and 2 µs MC-OOK ‘On’ symbols</a:t>
            </a:r>
          </a:p>
          <a:p>
            <a:r>
              <a:rPr lang="en-US" dirty="0"/>
              <a:t>It was also discussed on the March 22 conference call where a straw poll was taken</a:t>
            </a:r>
          </a:p>
          <a:p>
            <a:r>
              <a:rPr lang="en-US" dirty="0"/>
              <a:t>Updates have been made based on those discussions</a:t>
            </a:r>
          </a:p>
          <a:p>
            <a:r>
              <a:rPr lang="en-US" dirty="0"/>
              <a:t>The text regarding the PAPR has been removed since that text can be placed in the requirements section</a:t>
            </a:r>
          </a:p>
          <a:p>
            <a:r>
              <a:rPr lang="en-US" dirty="0"/>
              <a:t>There are two version being considered with a little different wording, for further (maybe final) consideration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E1BD3C-7414-4E63-A33F-3442CCB2A8A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671CC1-334F-4816-ACCD-3E0D755EB7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4A8923B-7FF2-47D2-A366-EE779D65C49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3109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7627B-B4F6-4E1C-A9C2-E35E69F76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1359" y="797462"/>
            <a:ext cx="8288868" cy="538478"/>
          </a:xfrm>
        </p:spPr>
        <p:txBody>
          <a:bodyPr/>
          <a:lstStyle/>
          <a:p>
            <a:r>
              <a:rPr lang="en-US" sz="3600" dirty="0"/>
              <a:t>Version #1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40405C-62E6-4EC9-9FD0-31B35FFB2CA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8B7B78-2B63-4553-9D59-006841D7325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6C3D46-AE62-4D83-BA2D-A26453915AF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B31FBA6E-659E-4743-85DB-ECFA13AB1FDF}"/>
              </a:ext>
            </a:extLst>
          </p:cNvPr>
          <p:cNvSpPr txBox="1">
            <a:spLocks/>
          </p:cNvSpPr>
          <p:nvPr/>
        </p:nvSpPr>
        <p:spPr bwMode="auto">
          <a:xfrm>
            <a:off x="304800" y="1676401"/>
            <a:ext cx="9067800" cy="487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600" u="sng" kern="0" dirty="0"/>
              <a:t>4 µs MC-OOK ‘On’ Symbol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600" b="0" kern="0" dirty="0"/>
              <a:t>For a single 20-MHz WUR channel the 4 µs MC-OOK ‘On’ symbol can be constructed </a:t>
            </a:r>
            <a:r>
              <a:rPr lang="en-US" sz="1600" b="0" kern="0" dirty="0">
                <a:solidFill>
                  <a:srgbClr val="FF0000"/>
                </a:solidFill>
              </a:rPr>
              <a:t>by the On Waveform Generator (On-WG) </a:t>
            </a:r>
            <a:r>
              <a:rPr lang="en-US" sz="1600" b="0" kern="0" dirty="0"/>
              <a:t>using a 64-point IFFT, sampling at </a:t>
            </a:r>
            <a:r>
              <a:rPr lang="en-US" sz="1600" b="0" kern="0" dirty="0">
                <a:solidFill>
                  <a:schemeClr val="tx1"/>
                </a:solidFill>
              </a:rPr>
              <a:t>20-MHz as follows:</a:t>
            </a:r>
          </a:p>
          <a:p>
            <a:pPr>
              <a:spcBef>
                <a:spcPts val="0"/>
              </a:spcBef>
            </a:pPr>
            <a:r>
              <a:rPr lang="en-US" sz="1600" b="0" kern="0" dirty="0"/>
              <a:t>Thirteen subcarriers </a:t>
            </a:r>
            <a:r>
              <a:rPr lang="en-US" sz="1600" b="0" kern="0" dirty="0">
                <a:highlight>
                  <a:srgbClr val="FFFF00"/>
                </a:highlight>
              </a:rPr>
              <a:t>are</a:t>
            </a:r>
            <a:r>
              <a:rPr lang="en-US" sz="1600" b="0" kern="0" dirty="0"/>
              <a:t> used, (-6, -5, … -1, 0, 1, 2, … 6).</a:t>
            </a:r>
          </a:p>
          <a:p>
            <a:pPr>
              <a:spcBef>
                <a:spcPts val="0"/>
              </a:spcBef>
            </a:pPr>
            <a:r>
              <a:rPr lang="en-US" sz="1600" b="0" kern="0" dirty="0"/>
              <a:t>The DC subcarrier </a:t>
            </a:r>
            <a:r>
              <a:rPr lang="en-US" sz="1600" b="0" kern="0" dirty="0">
                <a:highlight>
                  <a:srgbClr val="FFFF00"/>
                </a:highlight>
              </a:rPr>
              <a:t>is</a:t>
            </a:r>
            <a:r>
              <a:rPr lang="en-US" sz="1600" b="0" kern="0" dirty="0"/>
              <a:t> null.</a:t>
            </a:r>
          </a:p>
          <a:p>
            <a:pPr>
              <a:spcBef>
                <a:spcPts val="0"/>
              </a:spcBef>
            </a:pPr>
            <a:r>
              <a:rPr lang="en-US" sz="1600" b="0" kern="0" dirty="0"/>
              <a:t>The other subcarriers </a:t>
            </a:r>
            <a:r>
              <a:rPr lang="en-US" sz="1600" b="0" kern="0" dirty="0">
                <a:highlight>
                  <a:srgbClr val="FFFF00"/>
                </a:highlight>
              </a:rPr>
              <a:t>are</a:t>
            </a:r>
            <a:r>
              <a:rPr lang="en-US" sz="1600" b="0" kern="0" dirty="0"/>
              <a:t> selected from any of the following constellations: BPSK, QPSK, 16-QAM, 64-QAM, and 256-QAM. </a:t>
            </a:r>
          </a:p>
          <a:p>
            <a:pPr>
              <a:spcBef>
                <a:spcPts val="0"/>
              </a:spcBef>
            </a:pPr>
            <a:r>
              <a:rPr lang="en-US" sz="1600" b="0" kern="0" dirty="0"/>
              <a:t>The last 16 values of the 64-point IFFT output are prepended to the 64 samples generating 80 samples, representing the 4 µs MC-OOK ‘On’ symbol.</a:t>
            </a:r>
          </a:p>
          <a:p>
            <a:pPr marL="0" indent="0">
              <a:spcBef>
                <a:spcPts val="0"/>
              </a:spcBef>
              <a:buNone/>
            </a:pPr>
            <a:endParaRPr lang="en-US" sz="1600" b="0" kern="0" dirty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600" u="sng" kern="0" dirty="0"/>
              <a:t>2 µs MC-OOK ‘On’ Symbol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0" kern="0" dirty="0"/>
              <a:t>For a single 20-MHz WUR channel the 2 µs MC-OOK ‘On’ symbol can be constructed </a:t>
            </a:r>
            <a:r>
              <a:rPr lang="en-US" sz="1600" b="0" kern="0" dirty="0">
                <a:solidFill>
                  <a:srgbClr val="FF0000"/>
                </a:solidFill>
              </a:rPr>
              <a:t>by the On Waveform Generator (On-WG)</a:t>
            </a:r>
            <a:r>
              <a:rPr lang="en-US" sz="1600" b="0" kern="0" dirty="0"/>
              <a:t> using a 64-point IFFT, sampling at </a:t>
            </a:r>
            <a:r>
              <a:rPr lang="en-US" sz="1600" b="0" kern="0" dirty="0">
                <a:solidFill>
                  <a:schemeClr val="tx1"/>
                </a:solidFill>
              </a:rPr>
              <a:t>20-MHz as follows:</a:t>
            </a:r>
          </a:p>
          <a:p>
            <a:pPr>
              <a:spcBef>
                <a:spcPts val="0"/>
              </a:spcBef>
            </a:pPr>
            <a:r>
              <a:rPr lang="en-US" sz="1600" b="0" kern="0" dirty="0"/>
              <a:t>Thirteen subcarriers </a:t>
            </a:r>
            <a:r>
              <a:rPr lang="en-US" sz="1600" b="0" kern="0" dirty="0">
                <a:highlight>
                  <a:srgbClr val="FFFF00"/>
                </a:highlight>
              </a:rPr>
              <a:t>are</a:t>
            </a:r>
            <a:r>
              <a:rPr lang="en-US" sz="1600" b="0" kern="0" dirty="0"/>
              <a:t> used, (-6, -5, … -1, 0, 1, 2, … 6).  </a:t>
            </a:r>
            <a:r>
              <a:rPr lang="en-US" sz="1600" b="0" kern="0" dirty="0">
                <a:solidFill>
                  <a:schemeClr val="tx1"/>
                </a:solidFill>
              </a:rPr>
              <a:t>The  following subcarriers </a:t>
            </a:r>
            <a:r>
              <a:rPr lang="en-US" sz="1600" b="0" kern="0" dirty="0">
                <a:highlight>
                  <a:srgbClr val="FFFF00"/>
                </a:highlight>
              </a:rPr>
              <a:t>are</a:t>
            </a:r>
            <a:r>
              <a:rPr lang="en-US" sz="1600" b="0" kern="0" dirty="0"/>
              <a:t> null:  (-5, -3, -1, 0, 1, 3, 5). </a:t>
            </a:r>
          </a:p>
          <a:p>
            <a:pPr>
              <a:spcBef>
                <a:spcPts val="0"/>
              </a:spcBef>
            </a:pPr>
            <a:r>
              <a:rPr lang="en-US" sz="1600" b="0" kern="0" dirty="0"/>
              <a:t>The other subcarrier </a:t>
            </a:r>
            <a:r>
              <a:rPr lang="en-US" sz="1600" b="0" kern="0" dirty="0">
                <a:highlight>
                  <a:srgbClr val="FFFF00"/>
                </a:highlight>
              </a:rPr>
              <a:t>are</a:t>
            </a:r>
            <a:r>
              <a:rPr lang="en-US" sz="1600" b="0" kern="0" dirty="0"/>
              <a:t> selected from any of the following constellations: BPSK, QPSK, 16-QAM, 64-QAM, and 256-QAM. </a:t>
            </a:r>
          </a:p>
          <a:p>
            <a:pPr>
              <a:spcBef>
                <a:spcPts val="0"/>
              </a:spcBef>
            </a:pPr>
            <a:r>
              <a:rPr lang="en-US" sz="1600" b="0" kern="0" dirty="0"/>
              <a:t>The first 32 values of the 64-point IFFT output are selected.  The last 8 samples of those 32 samples prepended to the 32 samples generating 40 samples, representing the MC-OOK 2 µs ‘On’ symbol. 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600" b="0" kern="0" dirty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600" b="0" kern="0" dirty="0"/>
          </a:p>
        </p:txBody>
      </p:sp>
    </p:spTree>
    <p:extLst>
      <p:ext uri="{BB962C8B-B14F-4D97-AF65-F5344CB8AC3E}">
        <p14:creationId xmlns:p14="http://schemas.microsoft.com/office/powerpoint/2010/main" val="3226850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7627B-B4F6-4E1C-A9C2-E35E69F76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1359" y="797462"/>
            <a:ext cx="8288868" cy="538478"/>
          </a:xfrm>
        </p:spPr>
        <p:txBody>
          <a:bodyPr/>
          <a:lstStyle/>
          <a:p>
            <a:r>
              <a:rPr lang="en-US" sz="3600" dirty="0"/>
              <a:t>Version #2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40405C-62E6-4EC9-9FD0-31B35FFB2CA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8B7B78-2B63-4553-9D59-006841D7325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6C3D46-AE62-4D83-BA2D-A26453915AF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B31FBA6E-659E-4743-85DB-ECFA13AB1FDF}"/>
              </a:ext>
            </a:extLst>
          </p:cNvPr>
          <p:cNvSpPr txBox="1">
            <a:spLocks/>
          </p:cNvSpPr>
          <p:nvPr/>
        </p:nvSpPr>
        <p:spPr bwMode="auto">
          <a:xfrm>
            <a:off x="304800" y="1676401"/>
            <a:ext cx="9067800" cy="487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600" u="sng" kern="0" dirty="0"/>
              <a:t>4 µs MC-OOK ‘On’ Symbol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0" kern="0" dirty="0"/>
              <a:t>For a single 20-MHz WUR channel the 4 µs MC-OOK ‘On’ symbol can be constructed </a:t>
            </a:r>
            <a:r>
              <a:rPr lang="en-US" sz="1600" b="0" kern="0" dirty="0">
                <a:solidFill>
                  <a:srgbClr val="FF0000"/>
                </a:solidFill>
              </a:rPr>
              <a:t>by the On Waveform Generator (On-WG)</a:t>
            </a:r>
            <a:r>
              <a:rPr lang="en-US" sz="1600" b="0" kern="0" dirty="0"/>
              <a:t> using a 64-point IFFT, sampling at </a:t>
            </a:r>
            <a:r>
              <a:rPr lang="en-US" sz="1600" b="0" kern="0" dirty="0">
                <a:solidFill>
                  <a:schemeClr val="tx1"/>
                </a:solidFill>
              </a:rPr>
              <a:t>20-MHz as follows:</a:t>
            </a:r>
          </a:p>
          <a:p>
            <a:pPr>
              <a:spcBef>
                <a:spcPts val="0"/>
              </a:spcBef>
            </a:pPr>
            <a:r>
              <a:rPr lang="en-US" sz="1600" b="0" kern="0" dirty="0"/>
              <a:t>Thirteen subcarriers </a:t>
            </a:r>
            <a:r>
              <a:rPr lang="en-US" sz="1600" b="0" kern="0" dirty="0">
                <a:highlight>
                  <a:srgbClr val="FFFF00"/>
                </a:highlight>
              </a:rPr>
              <a:t>can be</a:t>
            </a:r>
            <a:r>
              <a:rPr lang="en-US" sz="1600" b="0" kern="0" dirty="0"/>
              <a:t> used, (-6, -5, … -1, 0, 1, 2, … 6).</a:t>
            </a:r>
          </a:p>
          <a:p>
            <a:pPr>
              <a:spcBef>
                <a:spcPts val="0"/>
              </a:spcBef>
            </a:pPr>
            <a:r>
              <a:rPr lang="en-US" sz="1600" b="0" kern="0" dirty="0"/>
              <a:t>The DC subcarrier </a:t>
            </a:r>
            <a:r>
              <a:rPr lang="en-US" sz="1600" b="0" kern="0" dirty="0">
                <a:highlight>
                  <a:srgbClr val="FFFF00"/>
                </a:highlight>
              </a:rPr>
              <a:t>can be</a:t>
            </a:r>
            <a:r>
              <a:rPr lang="en-US" sz="1600" b="0" kern="0" dirty="0"/>
              <a:t> null.</a:t>
            </a:r>
          </a:p>
          <a:p>
            <a:pPr>
              <a:spcBef>
                <a:spcPts val="0"/>
              </a:spcBef>
            </a:pPr>
            <a:r>
              <a:rPr lang="en-US" sz="1600" b="0" kern="0" dirty="0"/>
              <a:t>The other subcarriers </a:t>
            </a:r>
            <a:r>
              <a:rPr lang="en-US" sz="1600" b="0" kern="0" dirty="0">
                <a:highlight>
                  <a:srgbClr val="FFFF00"/>
                </a:highlight>
              </a:rPr>
              <a:t>can be</a:t>
            </a:r>
            <a:r>
              <a:rPr lang="en-US" sz="1600" b="0" kern="0" dirty="0"/>
              <a:t> selected from any of the following constellations: BPSK, QPSK, 16-QAM, 64-QAM, and 256-QAM. </a:t>
            </a:r>
          </a:p>
          <a:p>
            <a:pPr>
              <a:spcBef>
                <a:spcPts val="0"/>
              </a:spcBef>
            </a:pPr>
            <a:r>
              <a:rPr lang="en-US" sz="1600" b="0" kern="0" dirty="0"/>
              <a:t>The last 16 values of the 64-point IFFT output are prepended to the 64 samples generating 80 samples, representing the 4 µs MC-OOK ‘On’ symbol.</a:t>
            </a:r>
          </a:p>
          <a:p>
            <a:pPr marL="0" indent="0">
              <a:spcBef>
                <a:spcPts val="0"/>
              </a:spcBef>
              <a:buNone/>
            </a:pPr>
            <a:endParaRPr lang="en-US" sz="1600" b="0" kern="0" dirty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600" u="sng" kern="0" dirty="0"/>
              <a:t>2 µs MC-OOK ‘On’ Symbol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0" kern="0" dirty="0"/>
              <a:t>For a single 20-MHz WUR channel the 2 µs MC-OOK ‘On’ symbol can be constructed </a:t>
            </a:r>
            <a:r>
              <a:rPr lang="en-US" sz="1600" b="0" kern="0" dirty="0">
                <a:solidFill>
                  <a:srgbClr val="FF0000"/>
                </a:solidFill>
              </a:rPr>
              <a:t>by the On Waveform Generator (On-WG) </a:t>
            </a:r>
            <a:r>
              <a:rPr lang="en-US" sz="1600" b="0" kern="0" dirty="0"/>
              <a:t>using a 64-point IFFT, sampling at </a:t>
            </a:r>
            <a:r>
              <a:rPr lang="en-US" sz="1600" b="0" kern="0" dirty="0">
                <a:solidFill>
                  <a:schemeClr val="tx1"/>
                </a:solidFill>
              </a:rPr>
              <a:t>20-MHz as follows:</a:t>
            </a:r>
          </a:p>
          <a:p>
            <a:pPr>
              <a:spcBef>
                <a:spcPts val="0"/>
              </a:spcBef>
            </a:pPr>
            <a:r>
              <a:rPr lang="en-US" sz="1600" b="0" kern="0" dirty="0"/>
              <a:t>Thirteen subcarriers </a:t>
            </a:r>
            <a:r>
              <a:rPr lang="en-US" sz="1600" b="0" kern="0" dirty="0">
                <a:highlight>
                  <a:srgbClr val="FFFF00"/>
                </a:highlight>
              </a:rPr>
              <a:t>can be</a:t>
            </a:r>
            <a:r>
              <a:rPr lang="en-US" sz="1600" b="0" kern="0" dirty="0"/>
              <a:t> used, (-6, -5, … -1, 0, 1, 2, … 6).  </a:t>
            </a:r>
            <a:r>
              <a:rPr lang="en-US" sz="1600" b="0" kern="0" dirty="0">
                <a:solidFill>
                  <a:schemeClr val="tx1"/>
                </a:solidFill>
              </a:rPr>
              <a:t>The  following subcarriers </a:t>
            </a:r>
            <a:r>
              <a:rPr lang="en-US" sz="1600" b="0" kern="0" dirty="0">
                <a:solidFill>
                  <a:schemeClr val="tx1"/>
                </a:solidFill>
                <a:highlight>
                  <a:srgbClr val="FFFF00"/>
                </a:highlight>
              </a:rPr>
              <a:t>can be</a:t>
            </a:r>
            <a:r>
              <a:rPr lang="en-US" sz="1600" b="0" kern="0" dirty="0"/>
              <a:t> null:  (-5, -3, -1, 0, 1, 3, 5). </a:t>
            </a:r>
          </a:p>
          <a:p>
            <a:pPr>
              <a:spcBef>
                <a:spcPts val="0"/>
              </a:spcBef>
            </a:pPr>
            <a:r>
              <a:rPr lang="en-US" sz="1600" b="0" kern="0" dirty="0"/>
              <a:t>The other subcarrier </a:t>
            </a:r>
            <a:r>
              <a:rPr lang="en-US" sz="1600" b="0" kern="0" dirty="0">
                <a:highlight>
                  <a:srgbClr val="FFFF00"/>
                </a:highlight>
              </a:rPr>
              <a:t>can be</a:t>
            </a:r>
            <a:r>
              <a:rPr lang="en-US" sz="1600" b="0" kern="0" dirty="0"/>
              <a:t> selected from any of the following constellations: BPSK, QPSK, 16-QAM, 64-QAM, and 256-QAM. </a:t>
            </a:r>
          </a:p>
          <a:p>
            <a:pPr>
              <a:spcBef>
                <a:spcPts val="0"/>
              </a:spcBef>
            </a:pPr>
            <a:r>
              <a:rPr lang="en-US" sz="1600" b="0" kern="0" dirty="0"/>
              <a:t>The first 32 values of the 64-point IFFT output are selected.  The last 8 samples of those 32 samples prepended to the 32 samples generating 40 samples, representing the MC-OOK 2 µs ‘On’ symbol. 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600" b="0" kern="0" dirty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600" b="0" kern="0" dirty="0"/>
          </a:p>
        </p:txBody>
      </p:sp>
    </p:spTree>
    <p:extLst>
      <p:ext uri="{BB962C8B-B14F-4D97-AF65-F5344CB8AC3E}">
        <p14:creationId xmlns:p14="http://schemas.microsoft.com/office/powerpoint/2010/main" val="3592506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E9EC2-63CB-4B7F-B90A-2B05AB8DD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9C2614-2166-46AE-81EE-805978EEB9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of the two version of the text do you prefer?</a:t>
            </a:r>
          </a:p>
          <a:p>
            <a:pPr lvl="1"/>
            <a:r>
              <a:rPr lang="en-US" dirty="0"/>
              <a:t>Version #1</a:t>
            </a:r>
          </a:p>
          <a:p>
            <a:pPr lvl="1"/>
            <a:r>
              <a:rPr lang="en-US" dirty="0"/>
              <a:t>Version #2</a:t>
            </a:r>
          </a:p>
          <a:p>
            <a:pPr lvl="1"/>
            <a:r>
              <a:rPr lang="en-US" dirty="0"/>
              <a:t>Abstain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D012E2-80BE-4F82-A951-9FF5402B616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00322B-CD7E-4B16-BD1A-CAE14194379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6309CC-B208-4D27-B876-95E26380557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4721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1CDCD-C466-49B6-B1AA-4246C73FA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Off Waveform Generation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5577CC-F784-4FDE-92AC-A27F370474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Proposed Text</a:t>
            </a:r>
          </a:p>
          <a:p>
            <a:r>
              <a:rPr lang="en-US" b="0" dirty="0"/>
              <a:t>For a single 20-MHz WUR channel the 4 µs MC-OOK ‘Off’ symbol can be constructed by the Off Waveform Generator (Off-WG) as zero for 4 µs </a:t>
            </a:r>
          </a:p>
          <a:p>
            <a:endParaRPr lang="en-US" b="0" dirty="0"/>
          </a:p>
          <a:p>
            <a:r>
              <a:rPr lang="en-US" b="0" dirty="0"/>
              <a:t>For a single 20-MHz WUR channel the 2 µs MC-OOK ‘Off’ symbol can be constructed by the Off Waveform Generator (Off-WG) as zero for 2 µs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6F3E4A-34C0-4770-A72A-711A978918F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D8D890-6EA1-409A-AFD3-1DECF03A836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D8E1A75-DC76-4177-B791-78EBFAED58C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74882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E9EC2-63CB-4B7F-B90A-2B05AB8DD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9C2614-2166-46AE-81EE-805978EEB9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text on the previous slide?</a:t>
            </a:r>
          </a:p>
          <a:p>
            <a:pPr lvl="1"/>
            <a:r>
              <a:rPr lang="en-US" dirty="0"/>
              <a:t>Yes</a:t>
            </a:r>
          </a:p>
          <a:p>
            <a:pPr lvl="1"/>
            <a:r>
              <a:rPr lang="en-US" dirty="0"/>
              <a:t>No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D012E2-80BE-4F82-A951-9FF5402B616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00322B-CD7E-4B16-BD1A-CAE14194379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6309CC-B208-4D27-B876-95E26380557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1260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1245</TotalTime>
  <Words>837</Words>
  <Application>Microsoft Office PowerPoint</Application>
  <PresentationFormat>Custom</PresentationFormat>
  <Paragraphs>74</Paragraphs>
  <Slides>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 Unicode MS</vt:lpstr>
      <vt:lpstr>MS Gothic</vt:lpstr>
      <vt:lpstr>Arial</vt:lpstr>
      <vt:lpstr>Calibri</vt:lpstr>
      <vt:lpstr>Courier New</vt:lpstr>
      <vt:lpstr>Times New Roman</vt:lpstr>
      <vt:lpstr>Office Theme</vt:lpstr>
      <vt:lpstr>Document</vt:lpstr>
      <vt:lpstr> MC-OOK ‘On’ Symbol Generation</vt:lpstr>
      <vt:lpstr>Background</vt:lpstr>
      <vt:lpstr>Version #1</vt:lpstr>
      <vt:lpstr>Version #2</vt:lpstr>
      <vt:lpstr>Straw Poll #1</vt:lpstr>
      <vt:lpstr>Off Waveform Generation</vt:lpstr>
      <vt:lpstr>Straw Poll #2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Shellhammer, Steve</dc:creator>
  <cp:lastModifiedBy>Steve Shellhammer</cp:lastModifiedBy>
  <cp:revision>310</cp:revision>
  <cp:lastPrinted>2017-11-22T00:49:17Z</cp:lastPrinted>
  <dcterms:created xsi:type="dcterms:W3CDTF">2014-10-30T17:06:39Z</dcterms:created>
  <dcterms:modified xsi:type="dcterms:W3CDTF">2018-05-07T09:51:43Z</dcterms:modified>
</cp:coreProperties>
</file>