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17" r:id="rId3"/>
    <p:sldId id="318" r:id="rId4"/>
    <p:sldId id="321" r:id="rId5"/>
    <p:sldId id="322" r:id="rId6"/>
  </p:sldIdLst>
  <p:sldSz cx="9753600" cy="7315200"/>
  <p:notesSz cx="6985000" cy="92837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1" userDrawn="1">
          <p15:clr>
            <a:srgbClr val="A4A3A4"/>
          </p15:clr>
        </p15:guide>
        <p15:guide id="2" pos="217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831" autoAdjust="0"/>
    <p:restoredTop sz="94660"/>
  </p:normalViewPr>
  <p:slideViewPr>
    <p:cSldViewPr>
      <p:cViewPr varScale="1">
        <p:scale>
          <a:sx n="107" d="100"/>
          <a:sy n="107" d="100"/>
        </p:scale>
        <p:origin x="2310" y="114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7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248" y="0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248" y="8818404"/>
            <a:ext cx="3027154" cy="463709"/>
          </a:xfrm>
          <a:prstGeom prst="rect">
            <a:avLst/>
          </a:prstGeom>
        </p:spPr>
        <p:txBody>
          <a:bodyPr vert="horz" lIns="91742" tIns="45871" rIns="91742" bIns="45871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985000" cy="92837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81709" y="96872"/>
            <a:ext cx="644449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8841" y="96872"/>
            <a:ext cx="831548" cy="2112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79513" y="701675"/>
            <a:ext cx="4624387" cy="3468688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2014" cy="41765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909" tIns="46232" rIns="93909" bIns="4623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97065" y="8988324"/>
            <a:ext cx="929094" cy="18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8709" algn="l"/>
                <a:tab pos="1376126" algn="l"/>
                <a:tab pos="2293544" algn="l"/>
                <a:tab pos="3210961" algn="l"/>
                <a:tab pos="4128379" algn="l"/>
                <a:tab pos="5045796" algn="l"/>
                <a:tab pos="5963214" algn="l"/>
                <a:tab pos="6880631" algn="l"/>
                <a:tab pos="7798049" algn="l"/>
                <a:tab pos="8715466" algn="l"/>
                <a:tab pos="9632884" algn="l"/>
                <a:tab pos="10550301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46234" y="8988324"/>
            <a:ext cx="514920" cy="36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7605" y="8988325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7418" algn="l"/>
                <a:tab pos="1834835" algn="l"/>
                <a:tab pos="2752253" algn="l"/>
                <a:tab pos="3669670" algn="l"/>
                <a:tab pos="4587088" algn="l"/>
                <a:tab pos="5504505" algn="l"/>
                <a:tab pos="6421923" algn="l"/>
                <a:tab pos="7339340" algn="l"/>
                <a:tab pos="8256758" algn="l"/>
                <a:tab pos="9174175" algn="l"/>
                <a:tab pos="10091593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9204" y="8986737"/>
            <a:ext cx="5526593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2445" y="296965"/>
            <a:ext cx="568011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742" tIns="45871" rIns="91742" bIns="45871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 sz="2400"/>
            </a:lvl1pPr>
            <a:lvl2pPr marL="853463" indent="-365770">
              <a:buFont typeface="Courier New" panose="02070309020205020404" pitchFamily="49" charset="0"/>
              <a:buChar char="o"/>
              <a:defRPr sz="2200" b="1"/>
            </a:lvl2pPr>
            <a:lvl3pPr marL="1280195" indent="-304809">
              <a:buFont typeface="Arial" panose="020B0604020202020204" pitchFamily="34" charset="0"/>
              <a:buChar char="•"/>
              <a:defRPr sz="2000"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86E15EF-98CC-45E2-B245-536D412478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494805" y="397809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802.11-18/0584r2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90880"/>
            <a:ext cx="9072563" cy="93472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 MC-OOK ‘On’ Symbol Generation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2018-03-29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686470"/>
              </p:ext>
            </p:extLst>
          </p:nvPr>
        </p:nvGraphicFramePr>
        <p:xfrm>
          <a:off x="546100" y="2432050"/>
          <a:ext cx="8636000" cy="2573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" name="Document" r:id="rId4" imgW="8486910" imgH="2538135" progId="Word.Document.8">
                  <p:embed/>
                </p:oleObj>
              </mc:Choice>
              <mc:Fallback>
                <p:oleObj name="Document" r:id="rId4" imgW="8486910" imgH="253813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432050"/>
                        <a:ext cx="8636000" cy="2573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C5CF-BD4F-4F44-AB72-85DAFE62C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975360"/>
          </a:xfrm>
        </p:spPr>
        <p:txBody>
          <a:bodyPr/>
          <a:lstStyle/>
          <a:p>
            <a:r>
              <a:rPr lang="en-US" sz="3600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A374-B434-4351-AD5F-7DD894B20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0" y="2113282"/>
            <a:ext cx="8288868" cy="4439918"/>
          </a:xfrm>
        </p:spPr>
        <p:txBody>
          <a:bodyPr/>
          <a:lstStyle/>
          <a:p>
            <a:r>
              <a:rPr lang="en-US" dirty="0"/>
              <a:t>A number of the PHY engineers met and discussed the construction of the 4 and 2 µs MC-OOK ‘On’ symbols</a:t>
            </a:r>
          </a:p>
          <a:p>
            <a:r>
              <a:rPr lang="en-US" dirty="0"/>
              <a:t>It was also discussed on the March 22 conference call where a straw poll was taken</a:t>
            </a:r>
          </a:p>
          <a:p>
            <a:r>
              <a:rPr lang="en-US" dirty="0"/>
              <a:t>Updates have been made based on those discussions</a:t>
            </a:r>
          </a:p>
          <a:p>
            <a:r>
              <a:rPr lang="en-US" dirty="0"/>
              <a:t>The text regarding the PAPR has been removed since that text can be placed in the requirements section</a:t>
            </a:r>
          </a:p>
          <a:p>
            <a:r>
              <a:rPr lang="en-US" dirty="0"/>
              <a:t>There are two version being considered with a little different wording, for further (maybe final) consideration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1BD3C-7414-4E63-A33F-3442CCB2A8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71CC1-334F-4816-ACCD-3E0D755EB7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4A8923B-7FF2-47D2-A366-EE779D65C49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09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0" kern="0" dirty="0"/>
              <a:t>For a single 20-MHz WUR channel the 4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is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2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are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226850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7627B-B4F6-4E1C-A9C2-E35E69F76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359" y="797462"/>
            <a:ext cx="8288868" cy="538478"/>
          </a:xfrm>
        </p:spPr>
        <p:txBody>
          <a:bodyPr/>
          <a:lstStyle/>
          <a:p>
            <a:r>
              <a:rPr lang="en-US" sz="3600" dirty="0"/>
              <a:t>Version #2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0405C-62E6-4EC9-9FD0-31B35FFB2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B7B78-2B63-4553-9D59-006841D7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6C3D46-AE62-4D83-BA2D-A26453915A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B31FBA6E-659E-4743-85DB-ECFA13AB1FD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1"/>
            <a:ext cx="90678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200" b="1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4 µs MC-OOK ‘On’ Symbol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0" kern="0" dirty="0"/>
              <a:t>For a single 20-MHz WUR channel the 4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DC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null.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last 16 values of the 64-point IFFT output are prepended to the 64 samples generating 80 samples, representing the 4 µs MC-OOK ‘On’ symbol.</a:t>
            </a:r>
          </a:p>
          <a:p>
            <a:pPr marL="0" indent="0">
              <a:spcBef>
                <a:spcPts val="0"/>
              </a:spcBef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u="sng" kern="0" dirty="0"/>
              <a:t>2 µs MC-OOK ‘On’ Symbol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0" kern="0" dirty="0"/>
              <a:t>For a single 20-MHz WUR channel the 2 µs MC-OOK ‘On’ symbol can be constructed using a 64-point IFFT, sampling at </a:t>
            </a:r>
            <a:r>
              <a:rPr lang="en-US" sz="1600" b="0" kern="0" dirty="0">
                <a:solidFill>
                  <a:schemeClr val="tx1"/>
                </a:solidFill>
              </a:rPr>
              <a:t>20-MHz as follows: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Thirteen subcarriers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used, (-6, -5, … -1, 0, 1, 2, … 6).  </a:t>
            </a:r>
            <a:r>
              <a:rPr lang="en-US" sz="1600" b="0" kern="0" dirty="0">
                <a:solidFill>
                  <a:schemeClr val="tx1"/>
                </a:solidFill>
              </a:rPr>
              <a:t>The  following subcarriers </a:t>
            </a:r>
            <a:r>
              <a:rPr lang="en-US" sz="1600" b="0" kern="0" dirty="0">
                <a:solidFill>
                  <a:schemeClr val="tx1"/>
                </a:solidFill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null:  (-5, -3, -1, 0, 1, 3, 5).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other subcarrier </a:t>
            </a:r>
            <a:r>
              <a:rPr lang="en-US" sz="1600" b="0" kern="0" dirty="0">
                <a:highlight>
                  <a:srgbClr val="FFFF00"/>
                </a:highlight>
              </a:rPr>
              <a:t>can be</a:t>
            </a:r>
            <a:r>
              <a:rPr lang="en-US" sz="1600" b="0" kern="0" dirty="0"/>
              <a:t> selected from any of the following constellations: BPSK, QPSK, 16-QAM, 64-QAM, and 256-QAM. </a:t>
            </a:r>
          </a:p>
          <a:p>
            <a:pPr>
              <a:spcBef>
                <a:spcPts val="0"/>
              </a:spcBef>
            </a:pPr>
            <a:r>
              <a:rPr lang="en-US" sz="1600" b="0" kern="0" dirty="0"/>
              <a:t>The first 32 values of the 64-point IFFT output are selected.  The last 8 samples of those 32 samples prepended to the 32 samples generating 40 samples, representing the MC-OOK 2 µs ‘On’ symbol.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600" b="0" kern="0" dirty="0"/>
          </a:p>
        </p:txBody>
      </p:sp>
    </p:spTree>
    <p:extLst>
      <p:ext uri="{BB962C8B-B14F-4D97-AF65-F5344CB8AC3E}">
        <p14:creationId xmlns:p14="http://schemas.microsoft.com/office/powerpoint/2010/main" val="359250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E9EC2-63CB-4B7F-B90A-2B05AB8DD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C2614-2166-46AE-81EE-805978EEB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two version of the text do you prefer to be added to the SFD?</a:t>
            </a:r>
          </a:p>
          <a:p>
            <a:pPr lvl="1"/>
            <a:r>
              <a:rPr lang="en-US" dirty="0"/>
              <a:t>Version #1</a:t>
            </a:r>
          </a:p>
          <a:p>
            <a:pPr lvl="1"/>
            <a:r>
              <a:rPr lang="en-US" dirty="0"/>
              <a:t>Version #2</a:t>
            </a:r>
          </a:p>
          <a:p>
            <a:pPr lvl="1"/>
            <a:r>
              <a:rPr lang="en-US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D012E2-80BE-4F82-A951-9FF5402B61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00322B-CD7E-4B16-BD1A-CAE1419437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6309CC-B208-4D27-B876-95E2638055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2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1237</TotalTime>
  <Words>712</Words>
  <Application>Microsoft Office PowerPoint</Application>
  <PresentationFormat>Custom</PresentationFormat>
  <Paragraphs>59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Courier New</vt:lpstr>
      <vt:lpstr>Times New Roman</vt:lpstr>
      <vt:lpstr>Office Theme</vt:lpstr>
      <vt:lpstr>Document</vt:lpstr>
      <vt:lpstr> MC-OOK ‘On’ Symbol Generation</vt:lpstr>
      <vt:lpstr>Background</vt:lpstr>
      <vt:lpstr>Version #1</vt:lpstr>
      <vt:lpstr>Version #2</vt:lpstr>
      <vt:lpstr>Straw Poll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307</cp:revision>
  <cp:lastPrinted>2017-11-22T00:49:17Z</cp:lastPrinted>
  <dcterms:created xsi:type="dcterms:W3CDTF">2014-10-30T17:06:39Z</dcterms:created>
  <dcterms:modified xsi:type="dcterms:W3CDTF">2018-03-29T14:53:47Z</dcterms:modified>
</cp:coreProperties>
</file>