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02" r:id="rId3"/>
    <p:sldId id="300" r:id="rId4"/>
    <p:sldId id="895" r:id="rId5"/>
    <p:sldId id="896" r:id="rId6"/>
    <p:sldId id="898" r:id="rId7"/>
    <p:sldId id="900" r:id="rId8"/>
    <p:sldId id="899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B9"/>
    <a:srgbClr val="FF6600"/>
    <a:srgbClr val="FF0000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15" autoAdjust="0"/>
    <p:restoredTop sz="71403" autoAdjust="0"/>
  </p:normalViewPr>
  <p:slideViewPr>
    <p:cSldViewPr>
      <p:cViewPr varScale="1">
        <p:scale>
          <a:sx n="84" d="100"/>
          <a:sy n="84" d="100"/>
        </p:scale>
        <p:origin x="1147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802.11-18/0580r1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629400" y="6488668"/>
            <a:ext cx="1585178" cy="29313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Lloyd Matabishi, ZICTA</a:t>
            </a:r>
            <a:endParaRPr lang="en-AU" dirty="0">
              <a:latin typeface="Times New Roman"/>
              <a:ea typeface="Times New Roman"/>
            </a:endParaRPr>
          </a:p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6"/>
                </a:solidFill>
              </a:rPr>
              <a:t> </a:t>
            </a:r>
            <a:br>
              <a:rPr lang="en-US" i="1" dirty="0" smtClean="0">
                <a:solidFill>
                  <a:schemeClr val="accent6"/>
                </a:solidFill>
              </a:rPr>
            </a:br>
            <a:r>
              <a:rPr lang="en-US" dirty="0">
                <a:solidFill>
                  <a:srgbClr val="2D2DB9"/>
                </a:solidFill>
              </a:rPr>
              <a:t>Enhancing </a:t>
            </a:r>
            <a:r>
              <a:rPr lang="en-US" dirty="0" smtClean="0">
                <a:solidFill>
                  <a:srgbClr val="2D2DB9"/>
                </a:solidFill>
              </a:rPr>
              <a:t>Collaboration </a:t>
            </a:r>
            <a:r>
              <a:rPr lang="en-US" dirty="0">
                <a:solidFill>
                  <a:srgbClr val="2D2DB9"/>
                </a:solidFill>
              </a:rPr>
              <a:t>between </a:t>
            </a:r>
            <a:r>
              <a:rPr lang="en-US" i="1" dirty="0">
                <a:solidFill>
                  <a:srgbClr val="2D2DB9"/>
                </a:solidFill>
              </a:rPr>
              <a:t>IEEE </a:t>
            </a:r>
            <a:r>
              <a:rPr lang="en-US" i="1" dirty="0" smtClean="0">
                <a:solidFill>
                  <a:srgbClr val="2D2DB9"/>
                </a:solidFill>
              </a:rPr>
              <a:t>802 </a:t>
            </a:r>
            <a:r>
              <a:rPr lang="en-US" dirty="0">
                <a:solidFill>
                  <a:srgbClr val="2D2DB9"/>
                </a:solidFill>
              </a:rPr>
              <a:t>and World Regulators on </a:t>
            </a:r>
            <a:r>
              <a:rPr lang="en-US" dirty="0" smtClean="0">
                <a:solidFill>
                  <a:srgbClr val="2D2DB9"/>
                </a:solidFill>
              </a:rPr>
              <a:t>unlicensed </a:t>
            </a:r>
            <a:r>
              <a:rPr lang="en-US" dirty="0">
                <a:solidFill>
                  <a:srgbClr val="2D2DB9"/>
                </a:solidFill>
              </a:rPr>
              <a:t>spectrum regulations </a:t>
            </a:r>
            <a:r>
              <a:rPr lang="en-US" dirty="0"/>
              <a:t/>
            </a:r>
            <a:br>
              <a:rPr lang="en-US" dirty="0"/>
            </a:b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8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 March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18186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Lloyd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</a:rPr>
                        <a:t> Matabishi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Zambia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</a:rPr>
                        <a:t> Information and Communications Technology Authority (ZICTA)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+260961879737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lmatabishi@zicta.zm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>
                <a:solidFill>
                  <a:srgbClr val="2D2DB9"/>
                </a:solidFill>
              </a:rPr>
              <a:t>Motivation</a:t>
            </a:r>
            <a:r>
              <a:rPr lang="en-US" dirty="0">
                <a:solidFill>
                  <a:srgbClr val="2D2DB9"/>
                </a:solidFill>
              </a:rPr>
              <a:t>: </a:t>
            </a:r>
            <a:endParaRPr lang="en-AU" dirty="0">
              <a:solidFill>
                <a:srgbClr val="2D2DB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lvl="1"/>
            <a:r>
              <a:rPr lang="en-AU" dirty="0" smtClean="0"/>
              <a:t>It has been observed that  </a:t>
            </a:r>
            <a:r>
              <a:rPr lang="en-AU" i="1" dirty="0" smtClean="0"/>
              <a:t>IEEE 802.11 </a:t>
            </a:r>
            <a:r>
              <a:rPr lang="en-AU" dirty="0" smtClean="0"/>
              <a:t> </a:t>
            </a:r>
            <a:r>
              <a:rPr lang="en-US" dirty="0" smtClean="0"/>
              <a:t>is mainly </a:t>
            </a:r>
            <a:r>
              <a:rPr lang="en-US" dirty="0"/>
              <a:t>collaborating with FCC and </a:t>
            </a:r>
            <a:r>
              <a:rPr lang="en-US" dirty="0" err="1"/>
              <a:t>Ofcom</a:t>
            </a:r>
            <a:r>
              <a:rPr lang="en-US" dirty="0"/>
              <a:t> </a:t>
            </a:r>
            <a:r>
              <a:rPr lang="en-US" dirty="0" smtClean="0"/>
              <a:t> as the main world regulator as far as unlicensed spectrum regulations is concerned.</a:t>
            </a:r>
          </a:p>
          <a:p>
            <a:pPr marL="1588" lvl="1" indent="0">
              <a:buNone/>
            </a:pPr>
            <a:endParaRPr lang="en-US" dirty="0"/>
          </a:p>
          <a:p>
            <a:pPr lvl="2"/>
            <a:r>
              <a:rPr lang="en-US" dirty="0" smtClean="0"/>
              <a:t>It is assumed that main countries around the world are using  FCC or </a:t>
            </a:r>
            <a:r>
              <a:rPr lang="en-US" dirty="0" err="1" smtClean="0"/>
              <a:t>Ofcom</a:t>
            </a:r>
            <a:r>
              <a:rPr lang="en-US" dirty="0" smtClean="0"/>
              <a:t> regulations and by collaboration only with these </a:t>
            </a:r>
            <a:r>
              <a:rPr lang="en-US" i="1" dirty="0" smtClean="0"/>
              <a:t>National Regulatory Agencies (NRA), </a:t>
            </a:r>
            <a:r>
              <a:rPr lang="en-US" dirty="0" smtClean="0"/>
              <a:t>all the world regulators are covered. </a:t>
            </a:r>
          </a:p>
          <a:p>
            <a:pPr lvl="2"/>
            <a:r>
              <a:rPr lang="en-US" dirty="0" smtClean="0"/>
              <a:t>Yes </a:t>
            </a:r>
            <a:r>
              <a:rPr lang="en-US" dirty="0"/>
              <a:t>this </a:t>
            </a:r>
            <a:r>
              <a:rPr lang="en-US" dirty="0" smtClean="0"/>
              <a:t>could be </a:t>
            </a:r>
            <a:r>
              <a:rPr lang="en-US" dirty="0"/>
              <a:t>true but not in all </a:t>
            </a:r>
            <a:r>
              <a:rPr lang="en-US" dirty="0" smtClean="0"/>
              <a:t>cases as many countries are modifying the FCC or </a:t>
            </a:r>
            <a:r>
              <a:rPr lang="en-US" dirty="0" err="1" smtClean="0"/>
              <a:t>Ofcom</a:t>
            </a:r>
            <a:r>
              <a:rPr lang="en-US" dirty="0" smtClean="0"/>
              <a:t> regulations and  domesticating their own.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2D2DB9"/>
                </a:solidFill>
              </a:rPr>
              <a:t>Advantage and Disadvantage of collaborating only with FCC and </a:t>
            </a:r>
            <a:r>
              <a:rPr lang="en-AU" dirty="0" err="1" smtClean="0">
                <a:solidFill>
                  <a:srgbClr val="2D2DB9"/>
                </a:solidFill>
              </a:rPr>
              <a:t>Ofcom</a:t>
            </a:r>
            <a:endParaRPr lang="en-AU" dirty="0">
              <a:solidFill>
                <a:srgbClr val="2D2DB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AU" dirty="0" smtClean="0"/>
              <a:t>Advantage</a:t>
            </a:r>
            <a:endParaRPr lang="en-AU" dirty="0"/>
          </a:p>
          <a:p>
            <a:pPr lvl="2"/>
            <a:r>
              <a:rPr lang="en-US" dirty="0" smtClean="0"/>
              <a:t>Standards </a:t>
            </a:r>
            <a:r>
              <a:rPr lang="en-US" dirty="0"/>
              <a:t>process </a:t>
            </a:r>
            <a:r>
              <a:rPr lang="en-US" dirty="0" smtClean="0"/>
              <a:t>is faster</a:t>
            </a:r>
            <a:endParaRPr lang="en-US" dirty="0"/>
          </a:p>
          <a:p>
            <a:pPr marL="184150" lvl="2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Disadvantage</a:t>
            </a:r>
            <a:endParaRPr lang="en-AU" dirty="0"/>
          </a:p>
          <a:p>
            <a:pPr lvl="2"/>
            <a:r>
              <a:rPr lang="en-US" dirty="0" smtClean="0"/>
              <a:t>This </a:t>
            </a:r>
            <a:r>
              <a:rPr lang="en-US" dirty="0"/>
              <a:t>might disadvantages other countries with different </a:t>
            </a:r>
            <a:r>
              <a:rPr lang="en-US" dirty="0" smtClean="0"/>
              <a:t>unlicensed regulations because some </a:t>
            </a:r>
            <a:r>
              <a:rPr lang="en-US" dirty="0"/>
              <a:t>countries </a:t>
            </a:r>
            <a:r>
              <a:rPr lang="en-US" dirty="0" smtClean="0"/>
              <a:t>are rejecting </a:t>
            </a:r>
            <a:r>
              <a:rPr lang="en-US" dirty="0"/>
              <a:t>some </a:t>
            </a:r>
            <a:r>
              <a:rPr lang="en-US" dirty="0" smtClean="0"/>
              <a:t>wireless devices thereby </a:t>
            </a:r>
            <a:r>
              <a:rPr lang="en-US" dirty="0"/>
              <a:t>affecting </a:t>
            </a:r>
            <a:r>
              <a:rPr lang="en-US" dirty="0" smtClean="0"/>
              <a:t>manufacturers and consumers in </a:t>
            </a:r>
            <a:r>
              <a:rPr lang="en-US" dirty="0"/>
              <a:t>the market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Therefore the </a:t>
            </a:r>
            <a:r>
              <a:rPr lang="en-US" dirty="0" smtClean="0"/>
              <a:t>comments/opinions </a:t>
            </a:r>
            <a:r>
              <a:rPr lang="en-US" dirty="0"/>
              <a:t>of  other world regulators are necessary in </a:t>
            </a:r>
            <a:r>
              <a:rPr lang="en-US" dirty="0" smtClean="0"/>
              <a:t>work of IEEE </a:t>
            </a:r>
            <a:r>
              <a:rPr lang="en-US" dirty="0"/>
              <a:t>802.11 </a:t>
            </a:r>
            <a:r>
              <a:rPr lang="en-US" dirty="0" smtClean="0"/>
              <a:t>standard process.</a:t>
            </a:r>
          </a:p>
          <a:p>
            <a:pPr marL="184150" lvl="2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AU" dirty="0" smtClean="0">
                <a:solidFill>
                  <a:srgbClr val="2D2DB9"/>
                </a:solidFill>
              </a:rPr>
              <a:t>Proposal for IEEE 802 (IEEE-SA) to consider</a:t>
            </a:r>
            <a:endParaRPr lang="en-AU" dirty="0">
              <a:solidFill>
                <a:srgbClr val="2D2DB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962400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AU" dirty="0" smtClean="0"/>
              <a:t>Proposal</a:t>
            </a:r>
            <a:endParaRPr lang="en-AU" dirty="0"/>
          </a:p>
          <a:p>
            <a:pPr lvl="2"/>
            <a:r>
              <a:rPr lang="en-US" dirty="0" smtClean="0"/>
              <a:t>IEEE </a:t>
            </a:r>
            <a:r>
              <a:rPr lang="en-US" dirty="0"/>
              <a:t>increases its </a:t>
            </a:r>
            <a:r>
              <a:rPr lang="en-US" dirty="0" smtClean="0"/>
              <a:t>regulatory collaboration scope  </a:t>
            </a:r>
            <a:r>
              <a:rPr lang="en-US" dirty="0"/>
              <a:t>to include many other regulators in the world </a:t>
            </a:r>
            <a:r>
              <a:rPr lang="en-US" dirty="0" smtClean="0"/>
              <a:t>on spectrum regulations affecting  </a:t>
            </a:r>
            <a:r>
              <a:rPr lang="en-US" dirty="0"/>
              <a:t>IEEE 802 Standards</a:t>
            </a:r>
            <a:r>
              <a:rPr lang="en-US" dirty="0" smtClean="0"/>
              <a:t>.</a:t>
            </a:r>
          </a:p>
          <a:p>
            <a:pPr marL="184150" lvl="2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How ?</a:t>
            </a:r>
            <a:endParaRPr lang="en-US" dirty="0" smtClean="0"/>
          </a:p>
          <a:p>
            <a:pPr lvl="2"/>
            <a:r>
              <a:rPr lang="en-US" dirty="0" smtClean="0"/>
              <a:t>By </a:t>
            </a:r>
            <a:r>
              <a:rPr lang="en-US" dirty="0"/>
              <a:t>collaborating </a:t>
            </a:r>
            <a:r>
              <a:rPr lang="en-US" dirty="0" smtClean="0"/>
              <a:t>with other </a:t>
            </a:r>
            <a:r>
              <a:rPr lang="en-US" dirty="0"/>
              <a:t>National Regulatory Agencies (NRA) around the world </a:t>
            </a:r>
            <a:r>
              <a:rPr lang="en-US" dirty="0" smtClean="0"/>
              <a:t>including </a:t>
            </a:r>
            <a:r>
              <a:rPr lang="en-US" b="1" dirty="0"/>
              <a:t>FCC</a:t>
            </a:r>
            <a:r>
              <a:rPr lang="en-US" dirty="0"/>
              <a:t> and </a:t>
            </a:r>
            <a:r>
              <a:rPr lang="en-US" b="1" dirty="0" err="1"/>
              <a:t>Ofcom</a:t>
            </a:r>
            <a:r>
              <a:rPr lang="en-US" dirty="0"/>
              <a:t> . This can be achieved by:</a:t>
            </a:r>
          </a:p>
          <a:p>
            <a:pPr marL="184150" lvl="2" indent="0">
              <a:buNone/>
            </a:pPr>
            <a:endParaRPr lang="en-AU" dirty="0" smtClean="0"/>
          </a:p>
          <a:p>
            <a:pPr marL="18415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AU" dirty="0" smtClean="0"/>
              <a:t>                             </a:t>
            </a:r>
            <a:r>
              <a:rPr lang="en-AU" dirty="0" smtClean="0">
                <a:solidFill>
                  <a:srgbClr val="2D2DB9"/>
                </a:solidFill>
              </a:rPr>
              <a:t>How can it be done?</a:t>
            </a:r>
            <a:endParaRPr lang="en-AU" dirty="0">
              <a:solidFill>
                <a:srgbClr val="2D2DB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US" dirty="0" smtClean="0"/>
              <a:t>Communicating to </a:t>
            </a:r>
            <a:endParaRPr lang="en-AU" dirty="0"/>
          </a:p>
          <a:p>
            <a:pPr lvl="2"/>
            <a:r>
              <a:rPr lang="en-US" dirty="0"/>
              <a:t> </a:t>
            </a:r>
            <a:r>
              <a:rPr lang="en-US" dirty="0" smtClean="0"/>
              <a:t>Continental Telecommunication bodies: APT, ATU, CEPT,RCC,CITEL,ASMG</a:t>
            </a:r>
          </a:p>
          <a:p>
            <a:pPr lvl="2"/>
            <a:r>
              <a:rPr lang="en-US" dirty="0" smtClean="0"/>
              <a:t> Regional  Telecom Bodies. </a:t>
            </a:r>
            <a:r>
              <a:rPr lang="en-US" dirty="0" err="1" smtClean="0"/>
              <a:t>e.g</a:t>
            </a:r>
            <a:r>
              <a:rPr lang="en-US" dirty="0" smtClean="0"/>
              <a:t> in ATU, we have SADC,ECOWAS,EAC</a:t>
            </a:r>
          </a:p>
          <a:p>
            <a:pPr lvl="2"/>
            <a:r>
              <a:rPr lang="en-US" dirty="0" smtClean="0"/>
              <a:t> Influential National Regulator Agency (NRA) within a regional Telecom bodies: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b="1" dirty="0" smtClean="0"/>
              <a:t>ICASA</a:t>
            </a:r>
            <a:r>
              <a:rPr lang="en-US" dirty="0" smtClean="0"/>
              <a:t> (South Africa) in </a:t>
            </a:r>
            <a:r>
              <a:rPr lang="en-US" b="1" dirty="0" smtClean="0"/>
              <a:t>SADC</a:t>
            </a:r>
            <a:r>
              <a:rPr lang="en-US" dirty="0" smtClean="0"/>
              <a:t>, </a:t>
            </a:r>
            <a:r>
              <a:rPr lang="en-US" b="1" dirty="0" smtClean="0"/>
              <a:t>NCC</a:t>
            </a:r>
            <a:r>
              <a:rPr lang="en-US" dirty="0" smtClean="0"/>
              <a:t> (Nigeria) from </a:t>
            </a:r>
            <a:r>
              <a:rPr lang="en-US" b="1" dirty="0" smtClean="0"/>
              <a:t>ECOWAS</a:t>
            </a:r>
            <a:r>
              <a:rPr lang="en-US" dirty="0" smtClean="0"/>
              <a:t>, </a:t>
            </a:r>
            <a:r>
              <a:rPr lang="en-US" b="1" dirty="0" smtClean="0"/>
              <a:t>CA</a:t>
            </a:r>
            <a:r>
              <a:rPr lang="en-US" dirty="0" smtClean="0"/>
              <a:t> (Kenya) from </a:t>
            </a:r>
            <a:r>
              <a:rPr lang="en-US" b="1" dirty="0" smtClean="0"/>
              <a:t>EAC</a:t>
            </a:r>
            <a:endParaRPr lang="en-US" b="1" dirty="0"/>
          </a:p>
          <a:p>
            <a:pPr lvl="1"/>
            <a:r>
              <a:rPr lang="en-US" dirty="0" smtClean="0"/>
              <a:t>IEEE 802 (IEEE SA) must set up an </a:t>
            </a:r>
            <a:r>
              <a:rPr lang="en-US" b="1" dirty="0" smtClean="0"/>
              <a:t>online policy and regulation news letter </a:t>
            </a:r>
            <a:r>
              <a:rPr lang="en-US" dirty="0" smtClean="0"/>
              <a:t>so that regulators and those interested parties can access can give timely feedback. </a:t>
            </a:r>
          </a:p>
          <a:p>
            <a:pPr lvl="1"/>
            <a:r>
              <a:rPr lang="en-US" dirty="0" smtClean="0"/>
              <a:t>IEEE  must revise the database for membership professional  categories to include Telecom Regulation among other  such as academia, manufacturing </a:t>
            </a:r>
            <a:r>
              <a:rPr lang="en-US" dirty="0" err="1" smtClean="0"/>
              <a:t>etc</a:t>
            </a:r>
            <a:endParaRPr lang="en-US" dirty="0"/>
          </a:p>
          <a:p>
            <a:pPr lvl="2"/>
            <a:r>
              <a:rPr lang="en-AU" dirty="0"/>
              <a:t> </a:t>
            </a:r>
            <a:r>
              <a:rPr lang="en-AU" dirty="0" smtClean="0"/>
              <a:t>for now </a:t>
            </a:r>
            <a:r>
              <a:rPr lang="en-AU" b="1" dirty="0" smtClean="0"/>
              <a:t>Telecom regulations </a:t>
            </a:r>
            <a:r>
              <a:rPr lang="en-AU" dirty="0" smtClean="0"/>
              <a:t>for falls under </a:t>
            </a:r>
            <a:r>
              <a:rPr lang="en-AU" b="1" dirty="0" smtClean="0"/>
              <a:t>Government</a:t>
            </a:r>
            <a:r>
              <a:rPr lang="en-AU" dirty="0" smtClean="0"/>
              <a:t> category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AU" dirty="0" smtClean="0"/>
              <a:t> </a:t>
            </a:r>
            <a:r>
              <a:rPr lang="en-AU" dirty="0" smtClean="0">
                <a:solidFill>
                  <a:srgbClr val="2D2DB9"/>
                </a:solidFill>
              </a:rPr>
              <a:t>Advantage </a:t>
            </a:r>
            <a:r>
              <a:rPr lang="en-AU" dirty="0">
                <a:solidFill>
                  <a:srgbClr val="2D2DB9"/>
                </a:solidFill>
              </a:rPr>
              <a:t>and </a:t>
            </a:r>
            <a:r>
              <a:rPr lang="en-AU" dirty="0" smtClean="0">
                <a:solidFill>
                  <a:srgbClr val="2D2DB9"/>
                </a:solidFill>
              </a:rPr>
              <a:t>Disadvantage of this method</a:t>
            </a:r>
            <a:endParaRPr lang="en-AU" dirty="0">
              <a:solidFill>
                <a:srgbClr val="2D2DB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AU" dirty="0" smtClean="0"/>
              <a:t>Advantage</a:t>
            </a:r>
            <a:endParaRPr lang="en-AU" dirty="0"/>
          </a:p>
          <a:p>
            <a:pPr lvl="2"/>
            <a:r>
              <a:rPr lang="en-US" dirty="0" smtClean="0"/>
              <a:t>all </a:t>
            </a:r>
            <a:r>
              <a:rPr lang="en-US" dirty="0"/>
              <a:t>regulators </a:t>
            </a:r>
            <a:r>
              <a:rPr lang="en-US" dirty="0" smtClean="0"/>
              <a:t>are involved in the </a:t>
            </a:r>
            <a:r>
              <a:rPr lang="en-US" dirty="0"/>
              <a:t>standard </a:t>
            </a:r>
            <a:r>
              <a:rPr lang="en-US" dirty="0" smtClean="0"/>
              <a:t>process</a:t>
            </a:r>
          </a:p>
          <a:p>
            <a:pPr lvl="2"/>
            <a:r>
              <a:rPr lang="en-US" dirty="0" smtClean="0"/>
              <a:t>This method can </a:t>
            </a:r>
            <a:r>
              <a:rPr lang="en-US" dirty="0"/>
              <a:t>also serves to promote </a:t>
            </a:r>
            <a:r>
              <a:rPr lang="en-US" dirty="0" smtClean="0"/>
              <a:t>other new </a:t>
            </a:r>
            <a:r>
              <a:rPr lang="en-US" dirty="0"/>
              <a:t>IEEE 802 standards </a:t>
            </a:r>
            <a:r>
              <a:rPr lang="en-US" dirty="0" smtClean="0"/>
              <a:t>around the world because equipment and devices using IEEE 802 standards are all over.</a:t>
            </a:r>
            <a:endParaRPr lang="en-US" dirty="0"/>
          </a:p>
          <a:p>
            <a:pPr marL="184150" lvl="2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Disadvantage</a:t>
            </a:r>
            <a:endParaRPr lang="en-AU" dirty="0"/>
          </a:p>
          <a:p>
            <a:pPr lvl="2"/>
            <a:r>
              <a:rPr lang="en-US" dirty="0"/>
              <a:t>This </a:t>
            </a:r>
            <a:r>
              <a:rPr lang="en-US" dirty="0" smtClean="0"/>
              <a:t>might </a:t>
            </a:r>
            <a:r>
              <a:rPr lang="en-US" dirty="0"/>
              <a:t>take time to get feedback .  However, IEEE can set time in which to consider responses and thereafter it can go ahead to approves the standard.</a:t>
            </a:r>
            <a:endParaRPr lang="en-US" dirty="0" smtClean="0"/>
          </a:p>
          <a:p>
            <a:pPr lvl="2"/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6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AU" dirty="0" smtClean="0"/>
              <a:t>                               </a:t>
            </a:r>
            <a:r>
              <a:rPr lang="en-AU" dirty="0" smtClean="0">
                <a:solidFill>
                  <a:srgbClr val="2D2DB9"/>
                </a:solidFill>
              </a:rPr>
              <a:t> </a:t>
            </a:r>
            <a:br>
              <a:rPr lang="en-AU" dirty="0" smtClean="0">
                <a:solidFill>
                  <a:srgbClr val="2D2DB9"/>
                </a:solidFill>
              </a:rPr>
            </a:br>
            <a:r>
              <a:rPr lang="en-AU" dirty="0">
                <a:solidFill>
                  <a:srgbClr val="2D2DB9"/>
                </a:solidFill>
              </a:rPr>
              <a:t> </a:t>
            </a:r>
            <a:r>
              <a:rPr lang="en-AU" dirty="0" smtClean="0">
                <a:solidFill>
                  <a:srgbClr val="2D2DB9"/>
                </a:solidFill>
              </a:rPr>
              <a:t>                               Conclusion</a:t>
            </a:r>
            <a:endParaRPr lang="en-AU" dirty="0">
              <a:solidFill>
                <a:srgbClr val="2D2DB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AU" dirty="0" smtClean="0"/>
              <a:t>IEEE 802 (IEEE- SA ) collaborating only with FCC and </a:t>
            </a:r>
            <a:r>
              <a:rPr lang="en-AU" dirty="0" err="1" smtClean="0"/>
              <a:t>Ofcom</a:t>
            </a:r>
            <a:r>
              <a:rPr lang="en-AU" dirty="0" smtClean="0"/>
              <a:t>  as the main world regulator is not enough because many countries have different spectrum regulations  as compared to FCC and </a:t>
            </a:r>
            <a:r>
              <a:rPr lang="en-AU" dirty="0" err="1" smtClean="0"/>
              <a:t>Ofcom</a:t>
            </a:r>
            <a:r>
              <a:rPr lang="en-AU" dirty="0" smtClean="0"/>
              <a:t> and this can affect the adoption of IEEE standards around the world.</a:t>
            </a:r>
          </a:p>
          <a:p>
            <a:pPr lvl="1"/>
            <a:r>
              <a:rPr lang="en-AU" dirty="0" smtClean="0"/>
              <a:t>It is recommended that IEEE 802 consider to increase its regulatory scope collaboration with other  world regulators  including the FCC and </a:t>
            </a:r>
            <a:r>
              <a:rPr lang="en-AU" dirty="0" err="1" smtClean="0"/>
              <a:t>Ofcom</a:t>
            </a:r>
            <a:r>
              <a:rPr lang="en-AU" dirty="0" smtClean="0"/>
              <a:t>.</a:t>
            </a:r>
          </a:p>
          <a:p>
            <a:pPr lvl="1"/>
            <a:r>
              <a:rPr lang="en-AU" dirty="0" smtClean="0"/>
              <a:t>Its also recommended that IEEE 802 carry out annual survey on unlicensed spectrum bands for all countries around </a:t>
            </a:r>
            <a:r>
              <a:rPr lang="en-AU" smtClean="0"/>
              <a:t>the world and </a:t>
            </a:r>
            <a:r>
              <a:rPr lang="en-AU" dirty="0" smtClean="0"/>
              <a:t>create a database  and  this information will be used for reference purposes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AU" dirty="0" smtClean="0"/>
              <a:t>                           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lvl="1"/>
            <a:endParaRPr lang="en-AU" dirty="0" smtClean="0"/>
          </a:p>
          <a:p>
            <a:pPr marL="184150" lvl="2" indent="0">
              <a:buNone/>
            </a:pPr>
            <a:r>
              <a:rPr lang="en-US" dirty="0" smtClean="0"/>
              <a:t>                                                  </a:t>
            </a:r>
          </a:p>
          <a:p>
            <a:pPr marL="184150" lvl="2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Thank You</a:t>
            </a:r>
          </a:p>
          <a:p>
            <a:pPr lvl="2"/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602</Words>
  <Application>Microsoft Office PowerPoint</Application>
  <PresentationFormat>On-screen Show (4:3)</PresentationFormat>
  <Paragraphs>82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  Enhancing Collaboration between IEEE 802 and World Regulators on unlicensed spectrum regulations  </vt:lpstr>
      <vt:lpstr>Motivation: </vt:lpstr>
      <vt:lpstr>Advantage and Disadvantage of collaborating only with FCC and Ofcom</vt:lpstr>
      <vt:lpstr>Proposal for IEEE 802 (IEEE-SA) to consider</vt:lpstr>
      <vt:lpstr>                             How can it be done?</vt:lpstr>
      <vt:lpstr> Advantage and Disadvantage of this method</vt:lpstr>
      <vt:lpstr>                                                                 Conclusion</vt:lpstr>
      <vt:lpstr>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2018-03-09T14:39:59Z</dcterms:modified>
</cp:coreProperties>
</file>