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70" r:id="rId3"/>
    <p:sldId id="392" r:id="rId4"/>
    <p:sldId id="379" r:id="rId5"/>
    <p:sldId id="393" r:id="rId6"/>
    <p:sldId id="390" r:id="rId7"/>
    <p:sldId id="394" r:id="rId8"/>
    <p:sldId id="395" r:id="rId9"/>
    <p:sldId id="397" r:id="rId10"/>
    <p:sldId id="398" r:id="rId11"/>
    <p:sldId id="402" r:id="rId12"/>
    <p:sldId id="399" r:id="rId13"/>
    <p:sldId id="405" r:id="rId14"/>
    <p:sldId id="400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FF"/>
    <a:srgbClr val="FF7C80"/>
    <a:srgbClr val="99CCFF"/>
    <a:srgbClr val="000000"/>
    <a:srgbClr val="FF3300"/>
    <a:srgbClr val="FF97DA"/>
    <a:srgbClr val="FF00FF"/>
    <a:srgbClr val="FF33CC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8" autoAdjust="0"/>
    <p:restoredTop sz="91132" autoAdjust="0"/>
  </p:normalViewPr>
  <p:slideViewPr>
    <p:cSldViewPr>
      <p:cViewPr>
        <p:scale>
          <a:sx n="90" d="100"/>
          <a:sy n="90" d="100"/>
        </p:scale>
        <p:origin x="-13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2580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802.11-16/1066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802.11-16/1066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dirty="0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550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3"/>
            <a:ext cx="128150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0657" y="6475413"/>
            <a:ext cx="14032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Yuichi Morioka, Sony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3"/>
            <a:ext cx="1281505" cy="276999"/>
          </a:xfrm>
        </p:spPr>
        <p:txBody>
          <a:bodyPr/>
          <a:lstStyle>
            <a:lvl1pPr>
              <a:defRPr smtClean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0657" y="6475413"/>
            <a:ext cx="1403269" cy="184666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Yuichi Morioka, Sony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31981" y="6475413"/>
            <a:ext cx="556243" cy="184666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3"/>
            <a:ext cx="12815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0657" y="6475413"/>
            <a:ext cx="1403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Yuichi Morioka,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31981" y="6475413"/>
            <a:ext cx="5562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6146" y="332601"/>
            <a:ext cx="34993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>
                <a:latin typeface="+mn-lt"/>
                <a:cs typeface="Segoe UI" panose="020B0502040204020203" pitchFamily="34" charset="0"/>
              </a:rPr>
              <a:t>doc.: IEEE </a:t>
            </a:r>
            <a:r>
              <a:rPr lang="en-US" sz="1800" dirty="0" smtClean="0">
                <a:latin typeface="+mn-lt"/>
                <a:cs typeface="Segoe UI" panose="020B0502040204020203" pitchFamily="34" charset="0"/>
              </a:rPr>
              <a:t>802.11-18/</a:t>
            </a:r>
            <a:r>
              <a:rPr lang="en-US" altLang="ja-JP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0579</a:t>
            </a:r>
            <a:r>
              <a:rPr lang="en-US" sz="1800" dirty="0" smtClean="0">
                <a:latin typeface="+mn-lt"/>
                <a:cs typeface="Segoe UI" panose="020B0502040204020203" pitchFamily="34" charset="0"/>
              </a:rPr>
              <a:t>r0</a:t>
            </a:r>
            <a:endParaRPr lang="en-US" sz="1800" dirty="0"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6475413"/>
            <a:ext cx="77264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Segoe UI" panose="020B0502040204020203" pitchFamily="34" charset="0"/>
                <a:cs typeface="Segoe UI" panose="020B0502040204020203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Segoe UI" panose="020B0502040204020203" pitchFamily="34" charset="0"/>
          <a:cs typeface="Segoe UI" panose="020B0502040204020203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Segoe UI" panose="020B0502040204020203" pitchFamily="34" charset="0"/>
          <a:cs typeface="Segoe UI" panose="020B0502040204020203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Segoe UI" panose="020B0502040204020203" pitchFamily="34" charset="0"/>
          <a:cs typeface="Segoe UI" panose="020B0502040204020203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Segoe UI" panose="020B0502040204020203" pitchFamily="34" charset="0"/>
          <a:cs typeface="Segoe UI" panose="020B0502040204020203" pitchFamily="34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1" lang="en-US" dirty="0" smtClean="0">
                <a:latin typeface="+mj-lt"/>
              </a:rPr>
              <a:t>802.11ax D2.0 Comment Resolution</a:t>
            </a:r>
            <a:br>
              <a:rPr kumimoji="1" lang="en-US" dirty="0" smtClean="0">
                <a:latin typeface="+mj-lt"/>
              </a:rPr>
            </a:br>
            <a:r>
              <a:rPr kumimoji="1" lang="en-US" dirty="0" smtClean="0">
                <a:latin typeface="+mj-lt"/>
              </a:rPr>
              <a:t>- Discussion on SR and CCA -</a:t>
            </a:r>
            <a:endParaRPr lang="en-US" dirty="0">
              <a:latin typeface="+mj-lt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2018-03-05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dirty="0" smtClean="0">
                <a:latin typeface="Segoe UI" panose="020B0502040204020203" pitchFamily="34" charset="0"/>
              </a:rPr>
              <a:t>Yuichi Morioka, Sony</a:t>
            </a:r>
            <a:endParaRPr lang="en-US" sz="1200" b="0" dirty="0">
              <a:latin typeface="Segoe UI" panose="020B0502040204020203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349256"/>
              </p:ext>
            </p:extLst>
          </p:nvPr>
        </p:nvGraphicFramePr>
        <p:xfrm>
          <a:off x="984250" y="2433638"/>
          <a:ext cx="7473950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" name="Document" r:id="rId5" imgW="8269095" imgH="2794450" progId="Word.Document.8">
                  <p:embed/>
                </p:oleObj>
              </mc:Choice>
              <mc:Fallback>
                <p:oleObj name="Document" r:id="rId5" imgW="8269095" imgH="279445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33638"/>
                        <a:ext cx="7473950" cy="251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914400" y="2057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>
                <a:latin typeface="+mn-lt"/>
              </a:rPr>
              <a:t>Authors:</a:t>
            </a:r>
            <a:endParaRPr lang="en-US" sz="20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066800"/>
          </a:xfrm>
        </p:spPr>
        <p:txBody>
          <a:bodyPr/>
          <a:lstStyle/>
          <a:p>
            <a:r>
              <a:rPr kumimoji="1" lang="en-US" altLang="ja-JP" sz="2400" dirty="0" smtClean="0"/>
              <a:t>How likely will intra-BSS collision occur during SR?</a:t>
            </a:r>
            <a:endParaRPr kumimoji="1" lang="ja-JP" altLang="en-US" sz="24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691809" y="1676400"/>
            <a:ext cx="5715000" cy="609600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+mn-lt"/>
              </a:rPr>
              <a:t>Data</a:t>
            </a:r>
            <a:endParaRPr kumimoji="0" lang="ja-JP" altLang="en-US" sz="160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1777409" y="1676400"/>
            <a:ext cx="914400" cy="609600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PHY Header</a:t>
            </a:r>
            <a:endParaRPr kumimoji="0" lang="ja-JP" altLang="en-US" sz="160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04800" y="1828800"/>
            <a:ext cx="14097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latin typeface="+mn-lt"/>
              </a:rPr>
              <a:t>OBSS PPDU</a:t>
            </a:r>
            <a:endParaRPr kumimoji="0" lang="ja-JP" alt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67709" y="2821171"/>
            <a:ext cx="14097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latin typeface="+mn-lt"/>
              </a:rPr>
              <a:t>STA1 </a:t>
            </a:r>
            <a:endParaRPr kumimoji="0" lang="ja-JP" alt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1167809" y="3276600"/>
            <a:ext cx="60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 flipV="1">
            <a:off x="1777409" y="26670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 flipV="1">
            <a:off x="2691809" y="26670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1777409" y="2667000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2691809" y="3276600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直線矢印コネクタ 42"/>
          <p:cNvCxnSpPr/>
          <p:nvPr/>
        </p:nvCxnSpPr>
        <p:spPr bwMode="auto">
          <a:xfrm>
            <a:off x="3606209" y="4419600"/>
            <a:ext cx="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5" name="直線矢印コネクタ 44"/>
          <p:cNvCxnSpPr/>
          <p:nvPr/>
        </p:nvCxnSpPr>
        <p:spPr bwMode="auto">
          <a:xfrm>
            <a:off x="2692695" y="3429000"/>
            <a:ext cx="685800" cy="17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正方形/長方形 46"/>
          <p:cNvSpPr/>
          <p:nvPr/>
        </p:nvSpPr>
        <p:spPr bwMode="auto">
          <a:xfrm>
            <a:off x="2768009" y="2819400"/>
            <a:ext cx="6858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0" dirty="0" smtClean="0">
                <a:latin typeface="+mn-lt"/>
              </a:rPr>
              <a:t>DIFS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2667000" y="3413937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>
                <a:solidFill>
                  <a:srgbClr val="FF0000"/>
                </a:solidFill>
                <a:latin typeface="+mn-lt"/>
              </a:rPr>
              <a:t>34usec</a:t>
            </a:r>
            <a:endParaRPr kumimoji="0" lang="ja-JP" altLang="en-US" sz="14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368595" y="3964171"/>
            <a:ext cx="14097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latin typeface="+mn-lt"/>
              </a:rPr>
              <a:t>STA2 </a:t>
            </a:r>
            <a:endParaRPr kumimoji="0" lang="ja-JP" alt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8" name="直線コネクタ 57"/>
          <p:cNvCxnSpPr/>
          <p:nvPr/>
        </p:nvCxnSpPr>
        <p:spPr bwMode="auto">
          <a:xfrm>
            <a:off x="1168695" y="4419600"/>
            <a:ext cx="60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V="1">
            <a:off x="1778295" y="38100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2692695" y="38100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>
            <a:off x="1778295" y="3810000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>
            <a:off x="2692695" y="4419600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5" name="平行四辺形 64"/>
          <p:cNvSpPr/>
          <p:nvPr/>
        </p:nvSpPr>
        <p:spPr bwMode="auto">
          <a:xfrm>
            <a:off x="3378495" y="3813100"/>
            <a:ext cx="228600" cy="609600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平行四辺形 65"/>
          <p:cNvSpPr/>
          <p:nvPr/>
        </p:nvSpPr>
        <p:spPr bwMode="auto">
          <a:xfrm>
            <a:off x="3530895" y="3813100"/>
            <a:ext cx="228600" cy="609600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平行四辺形 66"/>
          <p:cNvSpPr/>
          <p:nvPr/>
        </p:nvSpPr>
        <p:spPr bwMode="auto">
          <a:xfrm>
            <a:off x="3683295" y="3813100"/>
            <a:ext cx="228600" cy="609600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平行四辺形 67"/>
          <p:cNvSpPr/>
          <p:nvPr/>
        </p:nvSpPr>
        <p:spPr bwMode="auto">
          <a:xfrm>
            <a:off x="3835695" y="3813100"/>
            <a:ext cx="228600" cy="609600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4254795" y="2670544"/>
            <a:ext cx="4152014" cy="609600"/>
          </a:xfrm>
          <a:prstGeom prst="rect">
            <a:avLst/>
          </a:prstGeom>
          <a:solidFill>
            <a:srgbClr val="FF7C8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</a:t>
            </a:r>
            <a:endParaRPr kumimoji="0" lang="ja-JP" alt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5772593" y="4419600"/>
            <a:ext cx="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4" name="平行四辺形 73"/>
          <p:cNvSpPr/>
          <p:nvPr/>
        </p:nvSpPr>
        <p:spPr bwMode="auto">
          <a:xfrm>
            <a:off x="5697279" y="3813100"/>
            <a:ext cx="228600" cy="609600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平行四辺形 74"/>
          <p:cNvSpPr/>
          <p:nvPr/>
        </p:nvSpPr>
        <p:spPr bwMode="auto">
          <a:xfrm>
            <a:off x="5849679" y="3813100"/>
            <a:ext cx="228600" cy="609600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平行四辺形 75"/>
          <p:cNvSpPr/>
          <p:nvPr/>
        </p:nvSpPr>
        <p:spPr bwMode="auto">
          <a:xfrm>
            <a:off x="6002079" y="3813100"/>
            <a:ext cx="228600" cy="609600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平行四辺形 76"/>
          <p:cNvSpPr/>
          <p:nvPr/>
        </p:nvSpPr>
        <p:spPr bwMode="auto">
          <a:xfrm>
            <a:off x="6154479" y="3813100"/>
            <a:ext cx="228600" cy="609600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7308112" y="3813100"/>
            <a:ext cx="1091609" cy="609600"/>
          </a:xfrm>
          <a:prstGeom prst="rect">
            <a:avLst/>
          </a:prstGeom>
          <a:solidFill>
            <a:srgbClr val="FF7C8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Data</a:t>
            </a:r>
            <a:endParaRPr kumimoji="0" lang="ja-JP" altLang="en-US" sz="160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4673009" y="4116571"/>
            <a:ext cx="6858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0" dirty="0" smtClean="0">
                <a:latin typeface="+mn-lt"/>
              </a:rPr>
              <a:t>……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81" name="直線矢印コネクタ 80"/>
          <p:cNvCxnSpPr/>
          <p:nvPr/>
        </p:nvCxnSpPr>
        <p:spPr bwMode="auto">
          <a:xfrm>
            <a:off x="2691809" y="4572000"/>
            <a:ext cx="3701903" cy="17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3" name="正方形/長方形 82"/>
          <p:cNvSpPr/>
          <p:nvPr/>
        </p:nvSpPr>
        <p:spPr bwMode="auto">
          <a:xfrm>
            <a:off x="3987209" y="3964171"/>
            <a:ext cx="1861584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Contention Window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3187995" y="4572000"/>
            <a:ext cx="2890284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0" dirty="0" smtClean="0">
                <a:latin typeface="+mn-lt"/>
              </a:rPr>
              <a:t>DIFS34+CW225xSlot9=</a:t>
            </a:r>
            <a:r>
              <a:rPr lang="en-US" altLang="ja-JP" sz="1400" dirty="0" smtClean="0">
                <a:solidFill>
                  <a:srgbClr val="FF0000"/>
                </a:solidFill>
                <a:latin typeface="+mn-lt"/>
              </a:rPr>
              <a:t>2059usec</a:t>
            </a:r>
            <a:endParaRPr kumimoji="0" lang="ja-JP" altLang="en-US" sz="14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cxnSp>
        <p:nvCxnSpPr>
          <p:cNvPr id="85" name="直線矢印コネクタ 84"/>
          <p:cNvCxnSpPr/>
          <p:nvPr/>
        </p:nvCxnSpPr>
        <p:spPr bwMode="auto">
          <a:xfrm>
            <a:off x="1755257" y="2362200"/>
            <a:ext cx="6651552" cy="17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7" name="正方形/長方形 86"/>
          <p:cNvSpPr/>
          <p:nvPr/>
        </p:nvSpPr>
        <p:spPr bwMode="auto">
          <a:xfrm>
            <a:off x="4706679" y="2286000"/>
            <a:ext cx="12954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>
                <a:solidFill>
                  <a:srgbClr val="FF0000"/>
                </a:solidFill>
                <a:latin typeface="+mn-lt"/>
              </a:rPr>
              <a:t>4000usec</a:t>
            </a:r>
            <a:endParaRPr kumimoji="0" lang="ja-JP" altLang="en-US" sz="14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381000" y="4953000"/>
            <a:ext cx="83820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b="0" dirty="0" smtClean="0">
                <a:latin typeface="+mn-lt"/>
              </a:rPr>
              <a:t>If we assume OBSS PPDU is 4msec, and STA1 and STA2 are using Contention Window=255 (4 collisions), there is 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+mn-lt"/>
              </a:rPr>
              <a:t>100% probability of collision </a:t>
            </a:r>
            <a:r>
              <a:rPr kumimoji="1" lang="en-US" altLang="ja-JP" sz="2000" b="0" dirty="0" smtClean="0">
                <a:latin typeface="+mn-lt"/>
              </a:rPr>
              <a:t>because min/max wait time both fall within the OBSS PPDU </a:t>
            </a:r>
            <a:endParaRPr kumimoji="1" lang="en-US" altLang="ja-JP" sz="20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9" name="爆発 2 88"/>
          <p:cNvSpPr/>
          <p:nvPr/>
        </p:nvSpPr>
        <p:spPr bwMode="auto">
          <a:xfrm>
            <a:off x="6268779" y="3276600"/>
            <a:ext cx="634409" cy="454985"/>
          </a:xfrm>
          <a:prstGeom prst="irregularSeal2">
            <a:avLst/>
          </a:prstGeom>
          <a:solidFill>
            <a:srgbClr val="FF7C8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正方形/長方形 89"/>
          <p:cNvSpPr/>
          <p:nvPr/>
        </p:nvSpPr>
        <p:spPr bwMode="auto">
          <a:xfrm>
            <a:off x="3340395" y="2670544"/>
            <a:ext cx="914400" cy="609600"/>
          </a:xfrm>
          <a:prstGeom prst="rect">
            <a:avLst/>
          </a:prstGeom>
          <a:solidFill>
            <a:srgbClr val="FF7C8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latin typeface="+mn-lt"/>
              </a:rPr>
              <a:t>PHY Header</a:t>
            </a:r>
            <a:endParaRPr kumimoji="0" lang="ja-JP" altLang="en-US" sz="160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91" name="正方形/長方形 90"/>
          <p:cNvSpPr/>
          <p:nvPr/>
        </p:nvSpPr>
        <p:spPr bwMode="auto">
          <a:xfrm>
            <a:off x="6393712" y="3813100"/>
            <a:ext cx="914400" cy="609600"/>
          </a:xfrm>
          <a:prstGeom prst="rect">
            <a:avLst/>
          </a:prstGeom>
          <a:solidFill>
            <a:srgbClr val="FF7C8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latin typeface="+mn-lt"/>
              </a:rPr>
              <a:t>PHY Header</a:t>
            </a:r>
            <a:endParaRPr kumimoji="0" lang="ja-JP" altLang="en-US" sz="160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81000" y="6019800"/>
            <a:ext cx="8382000" cy="4001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1"/>
                </a:solidFill>
                <a:latin typeface="+mn-lt"/>
              </a:rPr>
              <a:t>Collision is likely because all STAs start contention at the same time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Yuichi Morioka, Sony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1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066800"/>
          </a:xfrm>
        </p:spPr>
        <p:txBody>
          <a:bodyPr/>
          <a:lstStyle/>
          <a:p>
            <a:r>
              <a:rPr kumimoji="1" lang="en-US" altLang="ja-JP" sz="2400" dirty="0" smtClean="0"/>
              <a:t>FAQ: Doesn’t this happen already?</a:t>
            </a:r>
            <a:endParaRPr kumimoji="1" lang="ja-JP" altLang="en-US" sz="24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Yuichi Morioka, Sony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10" y="1985884"/>
            <a:ext cx="3194990" cy="174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" name="テキスト ボックス 120"/>
          <p:cNvSpPr txBox="1"/>
          <p:nvPr/>
        </p:nvSpPr>
        <p:spPr>
          <a:xfrm>
            <a:off x="381000" y="3886200"/>
            <a:ext cx="8382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FF0000"/>
                </a:solidFill>
                <a:latin typeface="+mn-lt"/>
              </a:rPr>
              <a:t>YES, but with significantly lower probability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800" b="0" dirty="0" smtClean="0">
                <a:latin typeface="+mn-lt"/>
              </a:rPr>
              <a:t>If there are two OBSS STAs(STA A and B above),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sz="1800" b="0" dirty="0" smtClean="0">
                <a:latin typeface="+mn-lt"/>
              </a:rPr>
              <a:t>that are hidden from one another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sz="1800" b="0" dirty="0" smtClean="0">
                <a:latin typeface="+mn-lt"/>
              </a:rPr>
              <a:t>which both fall within “above PD (</a:t>
            </a:r>
            <a:r>
              <a:rPr kumimoji="1" lang="en-US" altLang="ja-JP" sz="1200" b="0" dirty="0" smtClean="0">
                <a:latin typeface="+mn-lt"/>
              </a:rPr>
              <a:t>-82dBm</a:t>
            </a:r>
            <a:r>
              <a:rPr kumimoji="1" lang="en-US" altLang="ja-JP" sz="1800" b="0" dirty="0" smtClean="0">
                <a:latin typeface="+mn-lt"/>
              </a:rPr>
              <a:t>), below ED</a:t>
            </a:r>
            <a:r>
              <a:rPr kumimoji="1" lang="en-US" altLang="ja-JP" sz="1200" b="0" dirty="0" smtClean="0">
                <a:latin typeface="+mn-lt"/>
              </a:rPr>
              <a:t>(-62dBm</a:t>
            </a:r>
            <a:r>
              <a:rPr kumimoji="1" lang="en-US" altLang="ja-JP" sz="1800" b="0" dirty="0" smtClean="0">
                <a:latin typeface="+mn-lt"/>
              </a:rPr>
              <a:t>)” range,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sz="1800" b="0" dirty="0" smtClean="0">
                <a:latin typeface="+mn-lt"/>
              </a:rPr>
              <a:t>transmit PPDUs that partially overlap</a:t>
            </a:r>
          </a:p>
          <a:p>
            <a:r>
              <a:rPr kumimoji="1" lang="en-US" altLang="ja-JP" sz="1800" b="0" dirty="0">
                <a:latin typeface="+mn-lt"/>
              </a:rPr>
              <a:t> </a:t>
            </a:r>
            <a:r>
              <a:rPr kumimoji="1" lang="en-US" altLang="ja-JP" sz="1800" b="0" dirty="0" smtClean="0">
                <a:latin typeface="+mn-lt"/>
              </a:rPr>
              <a:t>     then, two intra-BSS STAs may not able to detect each other, causing collision</a:t>
            </a:r>
            <a:endParaRPr kumimoji="1" lang="en-US" altLang="ja-JP" sz="1800" dirty="0" smtClean="0">
              <a:latin typeface="+mn-lt"/>
            </a:endParaRPr>
          </a:p>
          <a:p>
            <a:r>
              <a:rPr kumimoji="1" lang="en-US" altLang="ja-JP" sz="1800" dirty="0" smtClean="0">
                <a:latin typeface="+mn-lt"/>
              </a:rPr>
              <a:t>However, it only takes one OBSS PPDU in SR case, as discussed in prev. slide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051774"/>
            <a:ext cx="5715000" cy="188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直線コネクタ 14"/>
          <p:cNvCxnSpPr/>
          <p:nvPr/>
        </p:nvCxnSpPr>
        <p:spPr bwMode="auto">
          <a:xfrm>
            <a:off x="3429000" y="1967756"/>
            <a:ext cx="0" cy="176604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2" name="テキスト ボックス 121"/>
          <p:cNvSpPr txBox="1"/>
          <p:nvPr/>
        </p:nvSpPr>
        <p:spPr>
          <a:xfrm>
            <a:off x="381000" y="6019800"/>
            <a:ext cx="8382000" cy="4001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  <a:latin typeface="+mn-lt"/>
              </a:rPr>
              <a:t>The problem existed before SR but surfaced extremely rarely</a:t>
            </a:r>
          </a:p>
        </p:txBody>
      </p:sp>
    </p:spTree>
    <p:extLst>
      <p:ext uri="{BB962C8B-B14F-4D97-AF65-F5344CB8AC3E}">
        <p14:creationId xmlns:p14="http://schemas.microsoft.com/office/powerpoint/2010/main" val="343575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066800"/>
          </a:xfrm>
        </p:spPr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514350" indent="-457200" algn="just">
              <a:defRPr/>
            </a:pPr>
            <a:r>
              <a:rPr kumimoji="1" lang="en-US" altLang="ja-JP" sz="2800" dirty="0" smtClean="0"/>
              <a:t>The document depicted an omission to the baseline spec related to CCA</a:t>
            </a:r>
          </a:p>
          <a:p>
            <a:pPr marL="514350" indent="-457200" algn="just">
              <a:defRPr/>
            </a:pPr>
            <a:r>
              <a:rPr kumimoji="1" lang="en-US" altLang="ja-JP" sz="2800" dirty="0" smtClean="0"/>
              <a:t>Because of this omission, STAs will be unable to comply with the baseline spec in low SINR conditions</a:t>
            </a:r>
          </a:p>
          <a:p>
            <a:pPr marL="514350" indent="-457200" algn="just">
              <a:defRPr/>
            </a:pPr>
            <a:r>
              <a:rPr kumimoji="1" lang="en-US" altLang="ja-JP" sz="2800" dirty="0" smtClean="0"/>
              <a:t>Because of this omission, HE STAs are very likely to cause intra-BSS collision during SR transmission opportunity</a:t>
            </a:r>
          </a:p>
          <a:p>
            <a:pPr marL="514350" indent="-457200" algn="just">
              <a:defRPr/>
            </a:pPr>
            <a:endParaRPr kumimoji="1" lang="en-US" altLang="ja-JP" sz="2800" dirty="0" smtClean="0"/>
          </a:p>
          <a:p>
            <a:pPr marL="57150" indent="0" algn="just">
              <a:buNone/>
              <a:defRPr/>
            </a:pPr>
            <a:r>
              <a:rPr kumimoji="1" lang="en-US" altLang="ja-JP" sz="2800" dirty="0" smtClean="0"/>
              <a:t> </a:t>
            </a:r>
            <a:endParaRPr kumimoji="1" lang="en-US" altLang="ja-JP" sz="2800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Yuichi Morioka, Sony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5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066800"/>
          </a:xfrm>
        </p:spPr>
        <p:txBody>
          <a:bodyPr/>
          <a:lstStyle/>
          <a:p>
            <a:r>
              <a:rPr kumimoji="1" lang="en-US" altLang="ja-JP" dirty="0" smtClean="0"/>
              <a:t>Possible Remedy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Yuichi Morioka, Sony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38100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buNone/>
            </a:pPr>
            <a:r>
              <a:rPr lang="en-US" altLang="ja-JP" sz="1600" dirty="0"/>
              <a:t>17.3.10.6 CCA requirements</a:t>
            </a:r>
            <a:endParaRPr lang="ja-JP" altLang="ja-JP" sz="1600" dirty="0"/>
          </a:p>
          <a:p>
            <a:pPr marL="0" indent="0" algn="just">
              <a:buNone/>
            </a:pPr>
            <a:r>
              <a:rPr lang="en-US" altLang="ja-JP" sz="1600" i="1" dirty="0"/>
              <a:t>Modify the third paragraph as follows:</a:t>
            </a:r>
            <a:endParaRPr lang="ja-JP" altLang="ja-JP" sz="1600" dirty="0"/>
          </a:p>
          <a:p>
            <a:pPr marL="0" indent="0">
              <a:buNone/>
            </a:pPr>
            <a:r>
              <a:rPr lang="en-US" altLang="ja-JP" sz="1600" b="0" u="sng" dirty="0" smtClean="0">
                <a:solidFill>
                  <a:srgbClr val="FF0000"/>
                </a:solidFill>
              </a:rPr>
              <a:t>For </a:t>
            </a:r>
            <a:r>
              <a:rPr lang="en-US" altLang="ja-JP" sz="1600" b="0" u="sng" dirty="0">
                <a:solidFill>
                  <a:srgbClr val="FF0000"/>
                </a:solidFill>
              </a:rPr>
              <a:t>a non-HE STA, </a:t>
            </a:r>
            <a:r>
              <a:rPr lang="en-US" altLang="ja-JP" sz="1600" b="0" u="sng" dirty="0" err="1"/>
              <a:t>t</a:t>
            </a:r>
            <a:r>
              <a:rPr lang="en-US" altLang="ja-JP" sz="1600" b="0" strike="sngStrike" dirty="0" err="1"/>
              <a:t>T</a:t>
            </a:r>
            <a:r>
              <a:rPr lang="en-US" altLang="ja-JP" sz="1600" b="0" dirty="0" err="1"/>
              <a:t>he</a:t>
            </a:r>
            <a:r>
              <a:rPr lang="en-US" altLang="ja-JP" sz="1600" b="0" dirty="0"/>
              <a:t> start of a valid OFDM transmission </a:t>
            </a:r>
            <a:r>
              <a:rPr lang="en-US" altLang="ja-JP" sz="1600" b="0" u="sng" dirty="0">
                <a:solidFill>
                  <a:srgbClr val="FF0000"/>
                </a:solidFill>
              </a:rPr>
              <a:t>in an otherwise idle channel</a:t>
            </a:r>
            <a:r>
              <a:rPr lang="en-US" altLang="ja-JP" sz="1600" b="0" dirty="0">
                <a:solidFill>
                  <a:srgbClr val="FF0000"/>
                </a:solidFill>
              </a:rPr>
              <a:t> </a:t>
            </a:r>
            <a:r>
              <a:rPr lang="en-US" altLang="ja-JP" sz="1600" b="0" dirty="0"/>
              <a:t>at a receive level greater than or equal to the minimum modulation and coding rate sensitivity (-82 </a:t>
            </a:r>
            <a:r>
              <a:rPr lang="en-US" altLang="ja-JP" sz="1600" b="0" dirty="0" err="1"/>
              <a:t>dBm</a:t>
            </a:r>
            <a:r>
              <a:rPr lang="en-US" altLang="ja-JP" sz="1600" b="0" dirty="0"/>
              <a:t> for 20 MHz channel spacing, -85 </a:t>
            </a:r>
            <a:r>
              <a:rPr lang="en-US" altLang="ja-JP" sz="1600" b="0" dirty="0" err="1"/>
              <a:t>dBm</a:t>
            </a:r>
            <a:r>
              <a:rPr lang="en-US" altLang="ja-JP" sz="1600" b="0" dirty="0"/>
              <a:t> for 10 MHz channel spacing, and -88 </a:t>
            </a:r>
            <a:r>
              <a:rPr lang="en-US" altLang="ja-JP" sz="1600" b="0" dirty="0" err="1"/>
              <a:t>dBm</a:t>
            </a:r>
            <a:r>
              <a:rPr lang="en-US" altLang="ja-JP" sz="1600" b="0" dirty="0"/>
              <a:t> for 5 MHz channel spacing) shall cause CS/CCA to detect a channel busy condition with a probability &gt; 90% within 4 us for 20 MHz channel spacing, 8 us for 10 MHz channel spacing, and 16 us for 5 MHz channel spacing.</a:t>
            </a:r>
            <a:endParaRPr lang="ja-JP" altLang="ja-JP" sz="1600" b="0" dirty="0"/>
          </a:p>
          <a:p>
            <a:pPr marL="0" indent="0">
              <a:buNone/>
            </a:pPr>
            <a:r>
              <a:rPr lang="en-US" altLang="ja-JP" sz="1600" b="0" u="sng" dirty="0">
                <a:solidFill>
                  <a:srgbClr val="FF0000"/>
                </a:solidFill>
              </a:rPr>
              <a:t>For an HE STA,  the start of a valid OFDM transmission at a signal-to-noise ratio greater than or equal to 6 dB and at a receive level greater than or equal to the minimum modulation and coding rate sensitivity (-82 </a:t>
            </a:r>
            <a:r>
              <a:rPr lang="en-US" altLang="ja-JP" sz="1600" b="0" u="sng" dirty="0" err="1">
                <a:solidFill>
                  <a:srgbClr val="FF0000"/>
                </a:solidFill>
              </a:rPr>
              <a:t>dBm</a:t>
            </a:r>
            <a:r>
              <a:rPr lang="en-US" altLang="ja-JP" sz="1600" b="0" u="sng" dirty="0">
                <a:solidFill>
                  <a:srgbClr val="FF0000"/>
                </a:solidFill>
              </a:rPr>
              <a:t> for 20 MHz channel spacing, -85 </a:t>
            </a:r>
            <a:r>
              <a:rPr lang="en-US" altLang="ja-JP" sz="1600" b="0" u="sng" dirty="0" err="1">
                <a:solidFill>
                  <a:srgbClr val="FF0000"/>
                </a:solidFill>
              </a:rPr>
              <a:t>dBm</a:t>
            </a:r>
            <a:r>
              <a:rPr lang="en-US" altLang="ja-JP" sz="1600" b="0" u="sng" dirty="0">
                <a:solidFill>
                  <a:srgbClr val="FF0000"/>
                </a:solidFill>
              </a:rPr>
              <a:t> for 10 MHz channel spacing, and -88 </a:t>
            </a:r>
            <a:r>
              <a:rPr lang="en-US" altLang="ja-JP" sz="1600" b="0" u="sng" dirty="0" err="1">
                <a:solidFill>
                  <a:srgbClr val="FF0000"/>
                </a:solidFill>
              </a:rPr>
              <a:t>dBm</a:t>
            </a:r>
            <a:r>
              <a:rPr lang="en-US" altLang="ja-JP" sz="1600" b="0" u="sng" dirty="0">
                <a:solidFill>
                  <a:srgbClr val="FF0000"/>
                </a:solidFill>
              </a:rPr>
              <a:t> for 5 MHz channel spacing) shall cause CS/CCA to detect a channel busy condition with a probability &gt; 90% within 4 us for 20 MHz channel spacing, 8 us for 10 MHz channel spacing, and 16 us for 5 MHz channel spacing.</a:t>
            </a:r>
            <a:endParaRPr lang="ja-JP" altLang="ja-JP" sz="16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ja-JP" sz="1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8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066800"/>
          </a:xfrm>
        </p:spPr>
        <p:txBody>
          <a:bodyPr/>
          <a:lstStyle/>
          <a:p>
            <a:r>
              <a:rPr kumimoji="1" lang="en-US" altLang="ja-JP" dirty="0" err="1" smtClean="0"/>
              <a:t>Strawpoll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514350" indent="-457200" algn="just">
              <a:defRPr/>
            </a:pPr>
            <a:r>
              <a:rPr kumimoji="1" lang="en-US" altLang="ja-JP" sz="2800" dirty="0" smtClean="0"/>
              <a:t>Do you think a remedy is necessary?</a:t>
            </a:r>
          </a:p>
          <a:p>
            <a:pPr marL="914400" lvl="1" indent="-457200" algn="just">
              <a:defRPr/>
            </a:pPr>
            <a:r>
              <a:rPr kumimoji="1" lang="en-US" altLang="ja-JP" b="1" dirty="0" smtClean="0"/>
              <a:t>Yes</a:t>
            </a:r>
            <a:r>
              <a:rPr kumimoji="1" lang="en-US" altLang="ja-JP" dirty="0" smtClean="0"/>
              <a:t> – some standardized rule for signal detection dependent on SINR is necessary (an example in slide 13)</a:t>
            </a:r>
          </a:p>
          <a:p>
            <a:pPr marL="914400" lvl="1" indent="-457200" algn="just">
              <a:defRPr/>
            </a:pPr>
            <a:r>
              <a:rPr kumimoji="1" lang="en-US" altLang="ja-JP" b="1" dirty="0" smtClean="0"/>
              <a:t>No</a:t>
            </a:r>
            <a:r>
              <a:rPr kumimoji="1" lang="en-US" altLang="ja-JP" dirty="0" smtClean="0"/>
              <a:t> – keep the spec as is</a:t>
            </a:r>
          </a:p>
          <a:p>
            <a:pPr marL="914400" lvl="1" indent="-457200" algn="just">
              <a:defRPr/>
            </a:pPr>
            <a:r>
              <a:rPr kumimoji="1" lang="en-US" altLang="ja-JP" b="1" dirty="0" smtClean="0"/>
              <a:t>Don’t Care </a:t>
            </a:r>
            <a:r>
              <a:rPr kumimoji="1" lang="en-US" altLang="ja-JP" dirty="0"/>
              <a:t>– </a:t>
            </a:r>
            <a:r>
              <a:rPr kumimoji="1" lang="en-US" altLang="ja-JP" dirty="0" smtClean="0"/>
              <a:t>I don’t want to hear about SR anymore</a:t>
            </a:r>
            <a:endParaRPr kumimoji="1" lang="en-US" altLang="ja-JP" b="1" dirty="0" smtClean="0"/>
          </a:p>
          <a:p>
            <a:pPr marL="57150" indent="0" algn="just">
              <a:buNone/>
              <a:defRPr/>
            </a:pPr>
            <a:r>
              <a:rPr kumimoji="1" lang="en-US" altLang="ja-JP" sz="2800" dirty="0" smtClean="0"/>
              <a:t> </a:t>
            </a:r>
            <a:endParaRPr kumimoji="1" lang="en-US" altLang="ja-JP" sz="2800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Yuichi Morioka, Sony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00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just">
              <a:buNone/>
              <a:defRPr/>
            </a:pPr>
            <a:r>
              <a:rPr kumimoji="1" lang="en-US" altLang="ja-JP" sz="2800" dirty="0" smtClean="0"/>
              <a:t>In this contribution, we highligh</a:t>
            </a:r>
            <a:r>
              <a:rPr kumimoji="1" lang="en-US" altLang="ja-JP" sz="2800" dirty="0"/>
              <a:t>t some </a:t>
            </a:r>
            <a:r>
              <a:rPr kumimoji="1" lang="en-US" altLang="ja-JP" sz="2800" dirty="0" smtClean="0"/>
              <a:t>missing language on CCA behavior which could make the SR mechanism introduced in 11ax D2.0 inefficient</a:t>
            </a:r>
            <a:endParaRPr kumimoji="1" lang="en-US" altLang="ja-JP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dirty="0" smtClean="0">
                <a:latin typeface="Segoe UI" panose="020B0502040204020203" pitchFamily="34" charset="0"/>
              </a:rPr>
              <a:t>Yuichi Morioka, Sony</a:t>
            </a:r>
            <a:endParaRPr lang="en-US" sz="1200" b="0" dirty="0">
              <a:latin typeface="Segoe UI" panose="020B0502040204020203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Comment on 11ax D2.0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Yuichi Morioka, Sony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91893"/>
              </p:ext>
            </p:extLst>
          </p:nvPr>
        </p:nvGraphicFramePr>
        <p:xfrm>
          <a:off x="228600" y="1981200"/>
          <a:ext cx="8686801" cy="32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7372"/>
                <a:gridCol w="984985"/>
                <a:gridCol w="727372"/>
                <a:gridCol w="727372"/>
                <a:gridCol w="2212427"/>
                <a:gridCol w="3307273"/>
              </a:tblGrid>
              <a:tr h="55093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CID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Clause Number(C)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Page(C)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Line(C)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Comment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Proposed Change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649461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400" u="none" strike="noStrike">
                          <a:effectLst/>
                        </a:rPr>
                        <a:t>14119</a:t>
                      </a:r>
                      <a:endParaRPr lang="en-US" altLang="ja-JP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400" u="none" strike="noStrike" dirty="0">
                          <a:effectLst/>
                        </a:rPr>
                        <a:t>27.9.2.4</a:t>
                      </a:r>
                      <a:endParaRPr lang="en-US" altLang="ja-JP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400" u="none" strike="noStrike">
                          <a:effectLst/>
                        </a:rPr>
                        <a:t>295</a:t>
                      </a:r>
                      <a:endParaRPr lang="en-US" altLang="ja-JP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400" u="none" strike="noStrike">
                          <a:effectLst/>
                        </a:rPr>
                        <a:t>58</a:t>
                      </a:r>
                      <a:endParaRPr lang="en-US" altLang="ja-JP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There is no requirement on when the STA that issued the CCARESET.request primitive during the inter-BSS PPDU re-issues the  BUSY indication.  If there is no such requirement, multiple SR transmissions will just collide with one another.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Define requirement on how the HE STA issues the BUSY indication when a) the inter-BSS is still being sent and b)another HE STA starts an SR PPDU transmission.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181600" y="5911334"/>
            <a:ext cx="3715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Similar concern raised in CID14289</a:t>
            </a:r>
            <a:endParaRPr kumimoji="1" lang="ja-JP" altLang="en-US" sz="18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8042870" cy="19578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is OBSS_PD based SR?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2430499-3254-4EA3-BFBD-519D994E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Yuichi Morioka, Sony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D84CD95-7621-4A63-8B9A-97AA5003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722128" y="3558364"/>
            <a:ext cx="1905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>
            <a:off x="7010400" y="3785190"/>
            <a:ext cx="156889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b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From 802.11 D2.0</a:t>
            </a:r>
            <a:endParaRPr kumimoji="1" lang="ja-JP" altLang="en-US" sz="14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右矢印 13"/>
          <p:cNvSpPr/>
          <p:nvPr/>
        </p:nvSpPr>
        <p:spPr bwMode="auto">
          <a:xfrm>
            <a:off x="1295400" y="4876800"/>
            <a:ext cx="533400" cy="9144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86001" y="4876800"/>
            <a:ext cx="621709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0" dirty="0">
                <a:latin typeface="+mn-lt"/>
              </a:rPr>
              <a:t>OBSS_PD based </a:t>
            </a:r>
            <a:r>
              <a:rPr kumimoji="1" lang="en-US" altLang="ja-JP" sz="2000" b="0" dirty="0" smtClean="0">
                <a:latin typeface="+mn-lt"/>
              </a:rPr>
              <a:t>SR (and other SR mechanisms) allows the STA return to </a:t>
            </a:r>
            <a:r>
              <a:rPr kumimoji="1" lang="en-US" altLang="ja-JP" sz="2000" b="0" dirty="0" smtClean="0">
                <a:solidFill>
                  <a:srgbClr val="FF0000"/>
                </a:solidFill>
                <a:latin typeface="+mn-lt"/>
              </a:rPr>
              <a:t>CCA IDLE </a:t>
            </a:r>
            <a:r>
              <a:rPr kumimoji="1" lang="en-US" altLang="ja-JP" sz="2000" b="0" dirty="0" smtClean="0">
                <a:latin typeface="+mn-lt"/>
              </a:rPr>
              <a:t>while the OBSS PPDU is being transmitted</a:t>
            </a:r>
            <a:endParaRPr kumimoji="1" lang="ja-JP" altLang="en-US" sz="2000" b="0" dirty="0">
              <a:latin typeface="+mn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9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12" y="1695450"/>
            <a:ext cx="8091887" cy="2952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What is the requirement during CCA IDLE?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2430499-3254-4EA3-BFBD-519D994E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Yuichi Morioka, Sony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D84CD95-7621-4A63-8B9A-97AA5003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66990" y="4494311"/>
            <a:ext cx="161858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b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From 802.11-2016</a:t>
            </a:r>
            <a:endParaRPr kumimoji="1" lang="ja-JP" altLang="en-US" sz="14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右矢印 10"/>
          <p:cNvSpPr/>
          <p:nvPr/>
        </p:nvSpPr>
        <p:spPr bwMode="auto">
          <a:xfrm>
            <a:off x="685800" y="4800600"/>
            <a:ext cx="533400" cy="9144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16001" y="4930914"/>
            <a:ext cx="729459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0" dirty="0" smtClean="0">
                <a:latin typeface="+mn-lt"/>
              </a:rPr>
              <a:t>During CCA IDLE state, the STA is </a:t>
            </a:r>
            <a:r>
              <a:rPr kumimoji="1" lang="en-US" altLang="ja-JP" sz="2000" b="0" dirty="0" smtClean="0">
                <a:solidFill>
                  <a:srgbClr val="FF0000"/>
                </a:solidFill>
                <a:latin typeface="+mn-lt"/>
              </a:rPr>
              <a:t>mandated</a:t>
            </a:r>
            <a:r>
              <a:rPr kumimoji="1" lang="en-US" altLang="ja-JP" sz="2000" b="0" dirty="0" smtClean="0">
                <a:latin typeface="+mn-lt"/>
              </a:rPr>
              <a:t> to detect an OFDM transmission that arrives at -82dBm in any SINR condition</a:t>
            </a:r>
            <a:endParaRPr kumimoji="1" lang="ja-JP" altLang="en-US" sz="2000" b="0" dirty="0">
              <a:latin typeface="+mn-lt"/>
              <a:cs typeface="Segoe UI" panose="020B0502040204020203" pitchFamily="34" charset="0"/>
            </a:endParaRPr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3810000" y="4114800"/>
            <a:ext cx="403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2667000" y="3886200"/>
            <a:ext cx="685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テキスト ボックス 2"/>
          <p:cNvSpPr txBox="1"/>
          <p:nvPr/>
        </p:nvSpPr>
        <p:spPr>
          <a:xfrm>
            <a:off x="1524000" y="581584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0" dirty="0" smtClean="0">
                <a:latin typeface="+mn-lt"/>
              </a:rPr>
              <a:t>* Note: in other PHY Clauses, this requirement is imposed when the medium is </a:t>
            </a:r>
            <a:r>
              <a:rPr lang="en-US" altLang="ja-JP" sz="1600" b="0" dirty="0" smtClean="0">
                <a:latin typeface="+mn-lt"/>
              </a:rPr>
              <a:t>"in </a:t>
            </a:r>
            <a:r>
              <a:rPr lang="en-US" altLang="ja-JP" sz="1600" b="0" dirty="0">
                <a:latin typeface="+mn-lt"/>
              </a:rPr>
              <a:t>an otherwise idle </a:t>
            </a:r>
            <a:r>
              <a:rPr lang="en-US" altLang="ja-JP" sz="1600" b="0" dirty="0" smtClean="0">
                <a:latin typeface="+mn-lt"/>
              </a:rPr>
              <a:t>channel”, however this condition is omitted here</a:t>
            </a:r>
            <a:endParaRPr kumimoji="1" lang="ja-JP" altLang="en-US" sz="16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62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does this effect SR?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sz="2000" b="0" dirty="0" smtClean="0"/>
              <a:t>Will an HE STA that returned to CCA IDLE during OBSS PPDU, be able to detect another signal that arrives above -82dBm, in any SINR condition as required by the specification?</a:t>
            </a:r>
          </a:p>
          <a:p>
            <a:pPr lvl="1" algn="just"/>
            <a:r>
              <a:rPr kumimoji="1" lang="en-US" altLang="ja-JP" b="1" dirty="0" smtClean="0">
                <a:solidFill>
                  <a:srgbClr val="FF0000"/>
                </a:solidFill>
              </a:rPr>
              <a:t>Unlikely </a:t>
            </a:r>
            <a:r>
              <a:rPr kumimoji="1" lang="en-US" altLang="ja-JP" b="1" dirty="0" smtClean="0"/>
              <a:t>if SINR is low</a:t>
            </a:r>
          </a:p>
          <a:p>
            <a:pPr algn="just"/>
            <a:endParaRPr kumimoji="1" lang="ja-JP" altLang="en-US" b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="" xmlns:a16="http://schemas.microsoft.com/office/drawing/2014/main" id="{82430499-3254-4EA3-BFBD-519D994E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Yuichi Morioka, Sony</a:t>
            </a:r>
            <a:endParaRPr lang="en-US" altLang="ja-JP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86400" y="5762655"/>
            <a:ext cx="3084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0" dirty="0" smtClean="0">
                <a:latin typeface="+mn-lt"/>
                <a:ea typeface="+mj-ea"/>
              </a:rPr>
              <a:t>Let’s look at an example…</a:t>
            </a:r>
            <a:endParaRPr kumimoji="1" lang="ja-JP" altLang="en-US" sz="2000" b="0" dirty="0">
              <a:latin typeface="+mn-lt"/>
              <a:ea typeface="+mj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8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Scenario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="" xmlns:a16="http://schemas.microsoft.com/office/drawing/2014/main" id="{82430499-3254-4EA3-BFBD-519D994E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40657" y="6475413"/>
            <a:ext cx="14032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Yuichi Morioka, Sony</a:t>
            </a:r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 bwMode="auto">
          <a:xfrm>
            <a:off x="4079954" y="2318266"/>
            <a:ext cx="152400" cy="152400"/>
          </a:xfrm>
          <a:prstGeom prst="rect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24200" y="2209800"/>
            <a:ext cx="72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STA1</a:t>
            </a:r>
            <a:endParaRPr kumimoji="1" lang="ja-JP" altLang="en-US" sz="1800" dirty="0">
              <a:latin typeface="+mn-lt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079954" y="4211598"/>
            <a:ext cx="152400" cy="152400"/>
          </a:xfrm>
          <a:prstGeom prst="rect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24200" y="4103132"/>
            <a:ext cx="72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STA2</a:t>
            </a:r>
            <a:endParaRPr kumimoji="1" lang="ja-JP" altLang="en-US" sz="1800" dirty="0">
              <a:latin typeface="+mn-lt"/>
            </a:endParaRPr>
          </a:p>
        </p:txBody>
      </p:sp>
      <p:sp>
        <p:nvSpPr>
          <p:cNvPr id="9" name="二等辺三角形 8"/>
          <p:cNvSpPr/>
          <p:nvPr/>
        </p:nvSpPr>
        <p:spPr bwMode="auto">
          <a:xfrm>
            <a:off x="5680154" y="3188732"/>
            <a:ext cx="152400" cy="152400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984954" y="3080266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AP A</a:t>
            </a:r>
            <a:endParaRPr kumimoji="1" lang="ja-JP" altLang="en-US" sz="1800" dirty="0">
              <a:latin typeface="+mn-lt"/>
            </a:endParaRPr>
          </a:p>
        </p:txBody>
      </p:sp>
      <p:cxnSp>
        <p:nvCxnSpPr>
          <p:cNvPr id="17" name="直線矢印コネクタ 16"/>
          <p:cNvCxnSpPr/>
          <p:nvPr/>
        </p:nvCxnSpPr>
        <p:spPr bwMode="auto">
          <a:xfrm>
            <a:off x="4156154" y="2579132"/>
            <a:ext cx="0" cy="1524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533400" y="4724400"/>
            <a:ext cx="78486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b="0" dirty="0" smtClean="0">
                <a:latin typeface="+mn-lt"/>
              </a:rPr>
              <a:t>STA1 and STA2 are both connected to AP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b="0" dirty="0" smtClean="0">
                <a:latin typeface="+mn-lt"/>
              </a:rPr>
              <a:t>The loss between STA1 and STA2 is 98dB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2000" b="0" dirty="0" smtClean="0">
                <a:latin typeface="+mn-lt"/>
                <a:cs typeface="Segoe UI" panose="020B0502040204020203" pitchFamily="34" charset="0"/>
              </a:rPr>
              <a:t>If STA1 transmits at 21dBm, </a:t>
            </a:r>
            <a:r>
              <a:rPr kumimoji="1" lang="en-US" altLang="ja-JP" sz="2000" b="0" dirty="0" smtClean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STA2 will receive at -77dBm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2000" b="0" dirty="0" smtClean="0">
                <a:latin typeface="+mn-lt"/>
                <a:cs typeface="Segoe UI" panose="020B0502040204020203" pitchFamily="34" charset="0"/>
              </a:rPr>
              <a:t>If STA1 transmits at 19dBm, </a:t>
            </a:r>
            <a:r>
              <a:rPr kumimoji="1" lang="en-US" altLang="ja-JP" sz="2000" b="0" dirty="0" smtClean="0">
                <a:solidFill>
                  <a:srgbClr val="FF0000"/>
                </a:solidFill>
                <a:latin typeface="+mn-lt"/>
                <a:cs typeface="Segoe UI" panose="020B0502040204020203" pitchFamily="34" charset="0"/>
              </a:rPr>
              <a:t>STA2 will receive at -79dBm</a:t>
            </a:r>
            <a:endParaRPr kumimoji="1" lang="ja-JP" altLang="en-US" sz="2000" b="0" dirty="0">
              <a:solidFill>
                <a:srgbClr val="FF0000"/>
              </a:solidFill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945146" y="313586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b="0" dirty="0" smtClean="0">
                <a:latin typeface="+mn-lt"/>
              </a:rPr>
              <a:t>98dB loss</a:t>
            </a:r>
            <a:endParaRPr kumimoji="1" lang="ja-JP" altLang="en-US" sz="1800" b="0" dirty="0"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28" name="右中かっこ 27"/>
          <p:cNvSpPr/>
          <p:nvPr/>
        </p:nvSpPr>
        <p:spPr bwMode="auto">
          <a:xfrm>
            <a:off x="7696200" y="5410200"/>
            <a:ext cx="95250" cy="574458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848600" y="5410200"/>
            <a:ext cx="1219200" cy="5232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  <a:latin typeface="+mn-lt"/>
              </a:rPr>
              <a:t>Both above CCA Thresh.</a:t>
            </a:r>
            <a:endParaRPr kumimoji="1" lang="ja-JP" altLang="en-US" sz="1400" dirty="0">
              <a:solidFill>
                <a:schemeClr val="bg1"/>
              </a:solidFill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59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Scenario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="" xmlns:a16="http://schemas.microsoft.com/office/drawing/2014/main" id="{82430499-3254-4EA3-BFBD-519D994E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40657" y="6475413"/>
            <a:ext cx="14032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Yuichi Morioka, Sony</a:t>
            </a:r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 bwMode="auto">
          <a:xfrm>
            <a:off x="4079954" y="2318266"/>
            <a:ext cx="152400" cy="152400"/>
          </a:xfrm>
          <a:prstGeom prst="rect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92144" y="1948934"/>
            <a:ext cx="72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STA1</a:t>
            </a:r>
            <a:endParaRPr kumimoji="1" lang="ja-JP" altLang="en-US" sz="1800" dirty="0">
              <a:latin typeface="+mn-lt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079954" y="4211598"/>
            <a:ext cx="152400" cy="152400"/>
          </a:xfrm>
          <a:prstGeom prst="rect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92144" y="4370788"/>
            <a:ext cx="72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STA2</a:t>
            </a:r>
            <a:endParaRPr kumimoji="1" lang="ja-JP" altLang="en-US" sz="1800" dirty="0">
              <a:latin typeface="+mn-lt"/>
            </a:endParaRPr>
          </a:p>
        </p:txBody>
      </p:sp>
      <p:sp>
        <p:nvSpPr>
          <p:cNvPr id="9" name="二等辺三角形 8"/>
          <p:cNvSpPr/>
          <p:nvPr/>
        </p:nvSpPr>
        <p:spPr bwMode="auto">
          <a:xfrm>
            <a:off x="5680154" y="3188732"/>
            <a:ext cx="152400" cy="152400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984954" y="3080266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AP A</a:t>
            </a:r>
            <a:endParaRPr kumimoji="1" lang="ja-JP" altLang="en-US" sz="1800" dirty="0">
              <a:latin typeface="+mn-lt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2000" y="5181600"/>
            <a:ext cx="78486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b="0" dirty="0" smtClean="0">
                <a:latin typeface="+mn-lt"/>
              </a:rPr>
              <a:t>STA1 and STA2 detects an OBSS PPDU at -80dBm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b="0" dirty="0" smtClean="0">
                <a:latin typeface="+mn-lt"/>
              </a:rPr>
              <a:t>According to the OBSS_PD rule STA1 and STA2 may go back to </a:t>
            </a:r>
            <a:r>
              <a:rPr kumimoji="1" lang="en-US" altLang="ja-JP" sz="2000" b="0" dirty="0" smtClean="0">
                <a:solidFill>
                  <a:srgbClr val="FF0000"/>
                </a:solidFill>
                <a:latin typeface="+mn-lt"/>
              </a:rPr>
              <a:t>CCA IDLE </a:t>
            </a:r>
            <a:r>
              <a:rPr kumimoji="1" lang="en-US" altLang="ja-JP" sz="2000" b="0" dirty="0" smtClean="0">
                <a:latin typeface="+mn-lt"/>
              </a:rPr>
              <a:t>if they lower their </a:t>
            </a:r>
            <a:r>
              <a:rPr kumimoji="1" lang="en-US" altLang="ja-JP" sz="2000" b="0" dirty="0" err="1" smtClean="0">
                <a:latin typeface="+mn-lt"/>
              </a:rPr>
              <a:t>TxPower</a:t>
            </a:r>
            <a:r>
              <a:rPr kumimoji="1" lang="en-US" altLang="ja-JP" sz="2000" b="0" dirty="0" smtClean="0">
                <a:latin typeface="+mn-lt"/>
              </a:rPr>
              <a:t> from 21dBm to </a:t>
            </a:r>
            <a:r>
              <a:rPr kumimoji="1" lang="en-US" altLang="ja-JP" sz="2000" b="0" dirty="0" smtClean="0">
                <a:solidFill>
                  <a:srgbClr val="FF0000"/>
                </a:solidFill>
                <a:latin typeface="+mn-lt"/>
              </a:rPr>
              <a:t>19dBm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41709" y="2857138"/>
            <a:ext cx="1240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OBSS STA</a:t>
            </a:r>
            <a:endParaRPr kumimoji="1" lang="ja-JP" altLang="en-US" sz="1800" dirty="0">
              <a:latin typeface="+mn-lt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286000" y="3228908"/>
            <a:ext cx="152400" cy="152400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 flipH="1" flipV="1">
            <a:off x="914400" y="3294177"/>
            <a:ext cx="1219200" cy="103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 flipV="1">
            <a:off x="2691802" y="2597377"/>
            <a:ext cx="1311952" cy="66881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66FF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>
            <a:off x="2691802" y="3445983"/>
            <a:ext cx="1311952" cy="66881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66FF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25" name="正方形/長方形 24"/>
          <p:cNvSpPr/>
          <p:nvPr/>
        </p:nvSpPr>
        <p:spPr>
          <a:xfrm>
            <a:off x="2925922" y="2346476"/>
            <a:ext cx="995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b="0" dirty="0" smtClean="0">
                <a:latin typeface="+mn-lt"/>
              </a:rPr>
              <a:t>-80dBm</a:t>
            </a:r>
            <a:endParaRPr kumimoji="1" lang="ja-JP" altLang="en-US" sz="1800" b="0" dirty="0"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925922" y="3930134"/>
            <a:ext cx="995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b="0" dirty="0" smtClean="0">
                <a:latin typeface="+mn-lt"/>
              </a:rPr>
              <a:t>-80dBm</a:t>
            </a:r>
            <a:endParaRPr kumimoji="1" lang="ja-JP" altLang="en-US" sz="1800" b="0" dirty="0"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1D943C-E7F1-4D76-BDA6-FD2884F4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Scenario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3965199-E291-4B23-90F4-667E7CE2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2018</a:t>
            </a:r>
            <a:endParaRPr lang="en-US" dirty="0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="" xmlns:a16="http://schemas.microsoft.com/office/drawing/2014/main" id="{82430499-3254-4EA3-BFBD-519D994E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Yuichi Morioka, Sony</a:t>
            </a:r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 bwMode="auto">
          <a:xfrm>
            <a:off x="4079954" y="2318266"/>
            <a:ext cx="152400" cy="152400"/>
          </a:xfrm>
          <a:prstGeom prst="rect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92144" y="1948934"/>
            <a:ext cx="72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STA1</a:t>
            </a:r>
            <a:endParaRPr kumimoji="1" lang="ja-JP" altLang="en-US" sz="1800" dirty="0">
              <a:latin typeface="+mn-lt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079954" y="4211598"/>
            <a:ext cx="152400" cy="152400"/>
          </a:xfrm>
          <a:prstGeom prst="rect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二等辺三角形 8"/>
          <p:cNvSpPr/>
          <p:nvPr/>
        </p:nvSpPr>
        <p:spPr bwMode="auto">
          <a:xfrm>
            <a:off x="5680154" y="3188732"/>
            <a:ext cx="152400" cy="152400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984954" y="3080266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AP A</a:t>
            </a:r>
            <a:endParaRPr kumimoji="1" lang="ja-JP" altLang="en-US" sz="1800" dirty="0">
              <a:latin typeface="+mn-lt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7049" y="4876800"/>
            <a:ext cx="8001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b="0" dirty="0" smtClean="0">
                <a:latin typeface="+mn-lt"/>
              </a:rPr>
              <a:t>STA1 wins the contention and start transmission at </a:t>
            </a:r>
            <a:r>
              <a:rPr kumimoji="1" lang="en-US" altLang="ja-JP" sz="2000" b="0" dirty="0" smtClean="0">
                <a:solidFill>
                  <a:srgbClr val="FF0000"/>
                </a:solidFill>
                <a:latin typeface="+mn-lt"/>
              </a:rPr>
              <a:t>19dBm</a:t>
            </a:r>
            <a:r>
              <a:rPr kumimoji="1" lang="en-US" altLang="ja-JP" sz="2000" b="0" dirty="0" smtClean="0">
                <a:latin typeface="+mn-lt"/>
              </a:rPr>
              <a:t> to AP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b="0" dirty="0" smtClean="0">
                <a:latin typeface="+mn-lt"/>
              </a:rPr>
              <a:t>STA2 receives STA1 at 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+mn-lt"/>
              </a:rPr>
              <a:t>-79dBm </a:t>
            </a:r>
            <a:r>
              <a:rPr kumimoji="1" lang="en-US" altLang="ja-JP" sz="2000" b="0" dirty="0" smtClean="0">
                <a:latin typeface="+mn-lt"/>
              </a:rPr>
              <a:t>which is above the CCA Threshold</a:t>
            </a:r>
            <a:endParaRPr kumimoji="1" lang="en-US" altLang="ja-JP" sz="20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286000" y="3228908"/>
            <a:ext cx="152400" cy="152400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直線矢印コネクタ 23"/>
          <p:cNvCxnSpPr/>
          <p:nvPr/>
        </p:nvCxnSpPr>
        <p:spPr bwMode="auto">
          <a:xfrm>
            <a:off x="2691802" y="3445983"/>
            <a:ext cx="1311952" cy="66881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66FF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直線矢印コネクタ 18"/>
          <p:cNvCxnSpPr/>
          <p:nvPr/>
        </p:nvCxnSpPr>
        <p:spPr bwMode="auto">
          <a:xfrm>
            <a:off x="4360803" y="2470666"/>
            <a:ext cx="1311952" cy="66881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4156154" y="2575956"/>
            <a:ext cx="0" cy="146264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正方形/長方形 27"/>
          <p:cNvSpPr/>
          <p:nvPr/>
        </p:nvSpPr>
        <p:spPr>
          <a:xfrm>
            <a:off x="4110080" y="3669268"/>
            <a:ext cx="1859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b="0" dirty="0" smtClean="0">
                <a:latin typeface="+mn-lt"/>
              </a:rPr>
              <a:t>19-98= </a:t>
            </a:r>
            <a:r>
              <a:rPr kumimoji="1" lang="en-US" altLang="ja-JP" sz="1800" dirty="0" smtClean="0">
                <a:solidFill>
                  <a:srgbClr val="FF0000"/>
                </a:solidFill>
                <a:latin typeface="+mn-lt"/>
              </a:rPr>
              <a:t>-79dBm</a:t>
            </a:r>
            <a:endParaRPr kumimoji="1" lang="ja-JP" altLang="en-US" sz="1800" dirty="0">
              <a:solidFill>
                <a:srgbClr val="FF0000"/>
              </a:solidFill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494072" y="2294151"/>
            <a:ext cx="8194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600" b="0" dirty="0">
                <a:latin typeface="+mn-lt"/>
              </a:rPr>
              <a:t>19dBm</a:t>
            </a:r>
            <a:endParaRPr lang="ja-JP" altLang="en-US" sz="1600" dirty="0">
              <a:latin typeface="+mn-lt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7049" y="5638800"/>
            <a:ext cx="8001000" cy="7694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1"/>
                </a:solidFill>
                <a:latin typeface="+mn-lt"/>
              </a:rPr>
              <a:t>However STA2 can </a:t>
            </a:r>
            <a:r>
              <a:rPr kumimoji="1" lang="en-US" altLang="ja-JP" dirty="0" smtClean="0">
                <a:solidFill>
                  <a:schemeClr val="bg1"/>
                </a:solidFill>
                <a:latin typeface="+mn-lt"/>
              </a:rPr>
              <a:t>NOT</a:t>
            </a:r>
            <a:r>
              <a:rPr kumimoji="1" lang="en-US" altLang="ja-JP" sz="2000" dirty="0" smtClean="0">
                <a:solidFill>
                  <a:schemeClr val="bg1"/>
                </a:solidFill>
                <a:latin typeface="+mn-lt"/>
              </a:rPr>
              <a:t> detect STA1 because it is already experiencing -80dBm interference from the OBSS STA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92144" y="4370788"/>
            <a:ext cx="72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+mn-lt"/>
              </a:rPr>
              <a:t>STA2</a:t>
            </a:r>
            <a:endParaRPr kumimoji="1" lang="ja-JP" altLang="en-US" sz="1800" dirty="0">
              <a:latin typeface="+mn-lt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925922" y="3930134"/>
            <a:ext cx="1045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rgbClr val="0066FF"/>
                </a:solidFill>
                <a:latin typeface="+mn-lt"/>
              </a:rPr>
              <a:t>-80dBm</a:t>
            </a:r>
            <a:endParaRPr kumimoji="1" lang="ja-JP" altLang="en-US" sz="1800" dirty="0">
              <a:solidFill>
                <a:srgbClr val="0066FF"/>
              </a:solidFill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2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98431</TotalTime>
  <Words>1048</Words>
  <Application>Microsoft Office PowerPoint</Application>
  <PresentationFormat>画面に合わせる (4:3)</PresentationFormat>
  <Paragraphs>149</Paragraphs>
  <Slides>14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802.11ax D2.0 Comment Resolution - Discussion on SR and CCA -</vt:lpstr>
      <vt:lpstr>Introduction</vt:lpstr>
      <vt:lpstr>Related Comment on 11ax D2.0</vt:lpstr>
      <vt:lpstr>What is OBSS_PD based SR?</vt:lpstr>
      <vt:lpstr>What is the requirement during CCA IDLE?</vt:lpstr>
      <vt:lpstr>How does this effect SR?</vt:lpstr>
      <vt:lpstr>Example Scenario</vt:lpstr>
      <vt:lpstr>Example Scenario</vt:lpstr>
      <vt:lpstr>Example Scenario</vt:lpstr>
      <vt:lpstr>How likely will intra-BSS collision occur during SR?</vt:lpstr>
      <vt:lpstr>FAQ: Doesn’t this happen already?</vt:lpstr>
      <vt:lpstr>Conclusion</vt:lpstr>
      <vt:lpstr>Possible Remedy</vt:lpstr>
      <vt:lpstr>Strawpoll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Morioka, Yuichi</cp:lastModifiedBy>
  <cp:revision>2140</cp:revision>
  <cp:lastPrinted>1998-02-10T13:28:06Z</cp:lastPrinted>
  <dcterms:created xsi:type="dcterms:W3CDTF">1998-02-10T13:07:52Z</dcterms:created>
  <dcterms:modified xsi:type="dcterms:W3CDTF">2018-03-08T17:53:58Z</dcterms:modified>
  <cp:category/>
</cp:coreProperties>
</file>