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65" r:id="rId4"/>
    <p:sldId id="266" r:id="rId5"/>
    <p:sldId id="267" r:id="rId6"/>
    <p:sldId id="268" r:id="rId7"/>
    <p:sldId id="269" r:id="rId8"/>
    <p:sldId id="270" r:id="rId9"/>
    <p:sldId id="271" r:id="rId10"/>
    <p:sldId id="264" r:id="rId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1" autoAdjust="0"/>
    <p:restoredTop sz="94660"/>
  </p:normalViewPr>
  <p:slideViewPr>
    <p:cSldViewPr>
      <p:cViewPr varScale="1">
        <p:scale>
          <a:sx n="90" d="100"/>
          <a:sy n="90" d="100"/>
        </p:scale>
        <p:origin x="1200"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802.11-18/0552r0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2018</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Assaf Kasher,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802.11-18/0552r0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2018</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Assaf Kasher,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802.11-18/0552r0</a:t>
            </a:r>
          </a:p>
        </p:txBody>
      </p:sp>
      <p:sp>
        <p:nvSpPr>
          <p:cNvPr id="5" name="Rectangle 3"/>
          <p:cNvSpPr>
            <a:spLocks noGrp="1" noChangeArrowheads="1"/>
          </p:cNvSpPr>
          <p:nvPr>
            <p:ph type="dt"/>
          </p:nvPr>
        </p:nvSpPr>
        <p:spPr>
          <a:ln/>
        </p:spPr>
        <p:txBody>
          <a:bodyPr/>
          <a:lstStyle/>
          <a:p>
            <a:r>
              <a:rPr lang="en-US"/>
              <a:t>March 2018</a:t>
            </a:r>
          </a:p>
        </p:txBody>
      </p:sp>
      <p:sp>
        <p:nvSpPr>
          <p:cNvPr id="6" name="Rectangle 6"/>
          <p:cNvSpPr>
            <a:spLocks noGrp="1" noChangeArrowheads="1"/>
          </p:cNvSpPr>
          <p:nvPr>
            <p:ph type="ftr"/>
          </p:nvPr>
        </p:nvSpPr>
        <p:spPr>
          <a:ln/>
        </p:spPr>
        <p:txBody>
          <a:bodyPr/>
          <a:lstStyle/>
          <a:p>
            <a:r>
              <a:rPr lang="en-US"/>
              <a:t>Assaf Kasher,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802.11-18/0552r0</a:t>
            </a:r>
          </a:p>
        </p:txBody>
      </p:sp>
      <p:sp>
        <p:nvSpPr>
          <p:cNvPr id="5" name="Rectangle 3"/>
          <p:cNvSpPr>
            <a:spLocks noGrp="1" noChangeArrowheads="1"/>
          </p:cNvSpPr>
          <p:nvPr>
            <p:ph type="dt"/>
          </p:nvPr>
        </p:nvSpPr>
        <p:spPr>
          <a:ln/>
        </p:spPr>
        <p:txBody>
          <a:bodyPr/>
          <a:lstStyle/>
          <a:p>
            <a:r>
              <a:rPr lang="en-US"/>
              <a:t>March 2018</a:t>
            </a:r>
          </a:p>
        </p:txBody>
      </p:sp>
      <p:sp>
        <p:nvSpPr>
          <p:cNvPr id="6" name="Rectangle 6"/>
          <p:cNvSpPr>
            <a:spLocks noGrp="1" noChangeArrowheads="1"/>
          </p:cNvSpPr>
          <p:nvPr>
            <p:ph type="ftr"/>
          </p:nvPr>
        </p:nvSpPr>
        <p:spPr>
          <a:ln/>
        </p:spPr>
        <p:txBody>
          <a:bodyPr/>
          <a:lstStyle/>
          <a:p>
            <a:r>
              <a:rPr lang="en-US"/>
              <a:t>Assaf Kasher,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802.11-18/0552r0</a:t>
            </a:r>
          </a:p>
        </p:txBody>
      </p:sp>
      <p:sp>
        <p:nvSpPr>
          <p:cNvPr id="5" name="Rectangle 3"/>
          <p:cNvSpPr>
            <a:spLocks noGrp="1" noChangeArrowheads="1"/>
          </p:cNvSpPr>
          <p:nvPr>
            <p:ph type="dt"/>
          </p:nvPr>
        </p:nvSpPr>
        <p:spPr>
          <a:ln/>
        </p:spPr>
        <p:txBody>
          <a:bodyPr/>
          <a:lstStyle/>
          <a:p>
            <a:r>
              <a:rPr lang="en-US"/>
              <a:t>March 2018</a:t>
            </a:r>
          </a:p>
        </p:txBody>
      </p:sp>
      <p:sp>
        <p:nvSpPr>
          <p:cNvPr id="6" name="Rectangle 6"/>
          <p:cNvSpPr>
            <a:spLocks noGrp="1" noChangeArrowheads="1"/>
          </p:cNvSpPr>
          <p:nvPr>
            <p:ph type="ftr"/>
          </p:nvPr>
        </p:nvSpPr>
        <p:spPr>
          <a:ln/>
        </p:spPr>
        <p:txBody>
          <a:bodyPr/>
          <a:lstStyle/>
          <a:p>
            <a:r>
              <a:rPr lang="en-US"/>
              <a:t>Assaf Kasher,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2018</a:t>
            </a:r>
            <a:endParaRPr lang="en-GB"/>
          </a:p>
        </p:txBody>
      </p:sp>
      <p:sp>
        <p:nvSpPr>
          <p:cNvPr id="5" name="Footer Placeholder 4"/>
          <p:cNvSpPr>
            <a:spLocks noGrp="1"/>
          </p:cNvSpPr>
          <p:nvPr>
            <p:ph type="ftr" idx="11"/>
          </p:nvPr>
        </p:nvSpPr>
        <p:spPr/>
        <p:txBody>
          <a:bodyPr/>
          <a:lstStyle>
            <a:lvl1pPr>
              <a:defRPr/>
            </a:lvl1pPr>
          </a:lstStyle>
          <a:p>
            <a:r>
              <a:rPr lang="en-GB"/>
              <a:t>Assaf Kasher,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GB"/>
              <a:t>Assaf Kasher, Qualcomm</a:t>
            </a:r>
            <a:endParaRPr lang="en-GB"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GB"/>
              <a:t>Slide </a:t>
            </a:r>
            <a:fld id="{5AC5C183-5979-48EE-9F16-AA28435B14DC}" type="slidenum">
              <a:rPr lang="en-GB"/>
              <a:pPr>
                <a:defRPr/>
              </a:pPr>
              <a:t>‹#›</a:t>
            </a:fld>
            <a:endParaRPr lang="en-GB"/>
          </a:p>
        </p:txBody>
      </p:sp>
    </p:spTree>
    <p:extLst>
      <p:ext uri="{BB962C8B-B14F-4D97-AF65-F5344CB8AC3E}">
        <p14:creationId xmlns:p14="http://schemas.microsoft.com/office/powerpoint/2010/main" val="594710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Assaf Kasher, Qualcomm</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March 2018</a:t>
            </a:r>
            <a:endParaRPr lang="en-GB"/>
          </a:p>
        </p:txBody>
      </p:sp>
      <p:sp>
        <p:nvSpPr>
          <p:cNvPr id="5" name="Footer Placeholder 4"/>
          <p:cNvSpPr>
            <a:spLocks noGrp="1"/>
          </p:cNvSpPr>
          <p:nvPr>
            <p:ph type="ftr" idx="11"/>
          </p:nvPr>
        </p:nvSpPr>
        <p:spPr/>
        <p:txBody>
          <a:bodyPr/>
          <a:lstStyle>
            <a:lvl1pPr>
              <a:defRPr/>
            </a:lvl1pPr>
          </a:lstStyle>
          <a:p>
            <a:r>
              <a:rPr lang="en-GB"/>
              <a:t>Assaf Kasher,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2018</a:t>
            </a:r>
            <a:endParaRPr lang="en-GB"/>
          </a:p>
        </p:txBody>
      </p:sp>
      <p:sp>
        <p:nvSpPr>
          <p:cNvPr id="6" name="Footer Placeholder 5"/>
          <p:cNvSpPr>
            <a:spLocks noGrp="1"/>
          </p:cNvSpPr>
          <p:nvPr>
            <p:ph type="ftr" idx="11"/>
          </p:nvPr>
        </p:nvSpPr>
        <p:spPr/>
        <p:txBody>
          <a:bodyPr/>
          <a:lstStyle>
            <a:lvl1pPr>
              <a:defRPr/>
            </a:lvl1pPr>
          </a:lstStyle>
          <a:p>
            <a:r>
              <a:rPr lang="en-GB"/>
              <a:t>Assaf Kasher,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Assaf Kasher,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2018</a:t>
            </a:r>
            <a:endParaRPr lang="en-GB"/>
          </a:p>
        </p:txBody>
      </p:sp>
      <p:sp>
        <p:nvSpPr>
          <p:cNvPr id="4" name="Footer Placeholder 3"/>
          <p:cNvSpPr>
            <a:spLocks noGrp="1"/>
          </p:cNvSpPr>
          <p:nvPr>
            <p:ph type="ftr" idx="11"/>
          </p:nvPr>
        </p:nvSpPr>
        <p:spPr/>
        <p:txBody>
          <a:bodyPr/>
          <a:lstStyle>
            <a:lvl1pPr>
              <a:defRPr/>
            </a:lvl1pPr>
          </a:lstStyle>
          <a:p>
            <a:r>
              <a:rPr lang="en-GB"/>
              <a:t>Assaf Kasher,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2018</a:t>
            </a:r>
            <a:endParaRPr lang="en-GB"/>
          </a:p>
        </p:txBody>
      </p:sp>
      <p:sp>
        <p:nvSpPr>
          <p:cNvPr id="3" name="Footer Placeholder 2"/>
          <p:cNvSpPr>
            <a:spLocks noGrp="1"/>
          </p:cNvSpPr>
          <p:nvPr>
            <p:ph type="ftr" idx="11"/>
          </p:nvPr>
        </p:nvSpPr>
        <p:spPr/>
        <p:txBody>
          <a:bodyPr/>
          <a:lstStyle>
            <a:lvl1pPr>
              <a:defRPr/>
            </a:lvl1pPr>
          </a:lstStyle>
          <a:p>
            <a:r>
              <a:rPr lang="en-GB"/>
              <a:t>Assaf Kasher,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2018</a:t>
            </a:r>
            <a:endParaRPr lang="en-GB"/>
          </a:p>
        </p:txBody>
      </p:sp>
      <p:sp>
        <p:nvSpPr>
          <p:cNvPr id="5" name="Footer Placeholder 4"/>
          <p:cNvSpPr>
            <a:spLocks noGrp="1"/>
          </p:cNvSpPr>
          <p:nvPr>
            <p:ph type="ftr" idx="11"/>
          </p:nvPr>
        </p:nvSpPr>
        <p:spPr/>
        <p:txBody>
          <a:bodyPr/>
          <a:lstStyle>
            <a:lvl1pPr>
              <a:defRPr/>
            </a:lvl1pPr>
          </a:lstStyle>
          <a:p>
            <a:r>
              <a:rPr lang="en-GB"/>
              <a:t>Assaf Kasher,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2018</a:t>
            </a:r>
            <a:endParaRPr lang="en-GB"/>
          </a:p>
        </p:txBody>
      </p:sp>
      <p:sp>
        <p:nvSpPr>
          <p:cNvPr id="5" name="Footer Placeholder 4"/>
          <p:cNvSpPr>
            <a:spLocks noGrp="1"/>
          </p:cNvSpPr>
          <p:nvPr>
            <p:ph type="ftr" idx="11"/>
          </p:nvPr>
        </p:nvSpPr>
        <p:spPr/>
        <p:txBody>
          <a:bodyPr/>
          <a:lstStyle>
            <a:lvl1pPr>
              <a:defRPr/>
            </a:lvl1pPr>
          </a:lstStyle>
          <a:p>
            <a:r>
              <a:rPr lang="en-GB"/>
              <a:t>Assaf Kasher,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Assaf Kasher,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802.11-18/0552r1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dt="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GB"/>
              <a:t>Assaf Kasher,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60GHz AOD-Messaging</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2018-03-01</a:t>
            </a:r>
          </a:p>
        </p:txBody>
      </p:sp>
      <p:graphicFrame>
        <p:nvGraphicFramePr>
          <p:cNvPr id="3075" name="Object 3"/>
          <p:cNvGraphicFramePr>
            <a:graphicFrameLocks noChangeAspect="1"/>
          </p:cNvGraphicFramePr>
          <p:nvPr>
            <p:extLst>
              <p:ext uri="{D42A27DB-BD31-4B8C-83A1-F6EECF244321}">
                <p14:modId xmlns:p14="http://schemas.microsoft.com/office/powerpoint/2010/main" val="3741557167"/>
              </p:ext>
            </p:extLst>
          </p:nvPr>
        </p:nvGraphicFramePr>
        <p:xfrm>
          <a:off x="514350" y="2274888"/>
          <a:ext cx="8115300" cy="2490787"/>
        </p:xfrm>
        <a:graphic>
          <a:graphicData uri="http://schemas.openxmlformats.org/presentationml/2006/ole">
            <mc:AlternateContent xmlns:mc="http://schemas.openxmlformats.org/markup-compatibility/2006">
              <mc:Choice xmlns:v="urn:schemas-microsoft-com:vml" Requires="v">
                <p:oleObj spid="_x0000_s3094" name="Document" r:id="rId4" imgW="8267030" imgH="2534496" progId="Word.Document.8">
                  <p:embed/>
                </p:oleObj>
              </mc:Choice>
              <mc:Fallback>
                <p:oleObj name="Document" r:id="rId4" imgW="8267030" imgH="2534496" progId="Word.Document.8">
                  <p:embed/>
                  <p:pic>
                    <p:nvPicPr>
                      <p:cNvPr id="0" name="Picture 3"/>
                      <p:cNvPicPr>
                        <a:picLocks noChangeAspect="1" noChangeArrowheads="1"/>
                      </p:cNvPicPr>
                      <p:nvPr/>
                    </p:nvPicPr>
                    <p:blipFill>
                      <a:blip r:embed="rId5"/>
                      <a:srcRect/>
                      <a:stretch>
                        <a:fillRect/>
                      </a:stretch>
                    </p:blipFill>
                    <p:spPr bwMode="auto">
                      <a:xfrm>
                        <a:off x="514350" y="2274888"/>
                        <a:ext cx="8115300" cy="249078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215074" y="6475413"/>
            <a:ext cx="2327264" cy="180975"/>
          </a:xfrm>
        </p:spPr>
        <p:txBody>
          <a:bodyPr/>
          <a:lstStyle/>
          <a:p>
            <a:r>
              <a:rPr lang="en-GB"/>
              <a:t>Assaf Kasher,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5500694" y="6475413"/>
            <a:ext cx="3041644" cy="180975"/>
          </a:xfrm>
        </p:spPr>
        <p:txBody>
          <a:bodyPr/>
          <a:lstStyle/>
          <a:p>
            <a:r>
              <a:rPr lang="en-GB"/>
              <a:t>Assaf Kasher,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describes the protocol and message changes needed to enable use of Angle of Departure (AOD) in 60GHz Direction measurement protocol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EC0628AE-4DD2-46CD-8C38-AF78DDD66B2E}"/>
              </a:ext>
            </a:extLst>
          </p:cNvPr>
          <p:cNvPicPr>
            <a:picLocks noChangeAspect="1"/>
          </p:cNvPicPr>
          <p:nvPr/>
        </p:nvPicPr>
        <p:blipFill>
          <a:blip r:embed="rId2"/>
          <a:stretch>
            <a:fillRect/>
          </a:stretch>
        </p:blipFill>
        <p:spPr>
          <a:xfrm>
            <a:off x="1103672" y="94537"/>
            <a:ext cx="3521464" cy="6668926"/>
          </a:xfrm>
          <a:prstGeom prst="rect">
            <a:avLst/>
          </a:prstGeom>
        </p:spPr>
      </p:pic>
      <p:sp>
        <p:nvSpPr>
          <p:cNvPr id="4" name="Text Placeholder 3">
            <a:extLst>
              <a:ext uri="{FF2B5EF4-FFF2-40B4-BE49-F238E27FC236}">
                <a16:creationId xmlns:a16="http://schemas.microsoft.com/office/drawing/2014/main" id="{859B09BC-0C16-482C-8D1A-E840A27549CC}"/>
              </a:ext>
            </a:extLst>
          </p:cNvPr>
          <p:cNvSpPr>
            <a:spLocks noGrp="1"/>
          </p:cNvSpPr>
          <p:nvPr>
            <p:ph sz="half" idx="2"/>
          </p:nvPr>
        </p:nvSpPr>
        <p:spPr>
          <a:xfrm>
            <a:off x="4625136" y="620688"/>
            <a:ext cx="4411360" cy="5616624"/>
          </a:xfrm>
        </p:spPr>
        <p:txBody>
          <a:bodyPr/>
          <a:lstStyle/>
          <a:p>
            <a:pPr marL="0" indent="0">
              <a:buNone/>
            </a:pPr>
            <a:r>
              <a:rPr lang="en-US" dirty="0"/>
              <a:t>Problem Statement</a:t>
            </a:r>
          </a:p>
          <a:p>
            <a:endParaRPr lang="en-US" sz="2000" dirty="0"/>
          </a:p>
          <a:p>
            <a:r>
              <a:rPr lang="en-US" sz="2000" dirty="0"/>
              <a:t>While it is well defined within the protocol how AOA is sent from the responder to the initiator.  It is not clear how to return either the Best AWV ID/Channel Measurement feedback or the final AOD results.</a:t>
            </a:r>
          </a:p>
          <a:p>
            <a:r>
              <a:rPr lang="en-US" sz="2000" dirty="0"/>
              <a:t>What needs to be sent:</a:t>
            </a:r>
          </a:p>
          <a:p>
            <a:pPr lvl="1"/>
            <a:r>
              <a:rPr lang="en-US" sz="1800" dirty="0"/>
              <a:t>Both initiator and responder need to be able to send Best AWV ID and Channel Measurement results</a:t>
            </a:r>
          </a:p>
          <a:p>
            <a:pPr lvl="1"/>
            <a:r>
              <a:rPr lang="en-US" sz="1800" dirty="0"/>
              <a:t>Responder need to be able to send AOD results</a:t>
            </a:r>
          </a:p>
          <a:p>
            <a:r>
              <a:rPr lang="en-US" sz="2000" dirty="0"/>
              <a:t>Basic Assumption: Only the ISTA needs final direction information.</a:t>
            </a:r>
          </a:p>
        </p:txBody>
      </p:sp>
      <p:sp>
        <p:nvSpPr>
          <p:cNvPr id="3" name="Slide Number Placeholder 2">
            <a:extLst>
              <a:ext uri="{FF2B5EF4-FFF2-40B4-BE49-F238E27FC236}">
                <a16:creationId xmlns:a16="http://schemas.microsoft.com/office/drawing/2014/main" id="{372D4A5C-FDC2-4F24-BD9A-69628EFC1466}"/>
              </a:ext>
            </a:extLst>
          </p:cNvPr>
          <p:cNvSpPr>
            <a:spLocks noGrp="1"/>
          </p:cNvSpPr>
          <p:nvPr>
            <p:ph type="sldNum" idx="12"/>
          </p:nvPr>
        </p:nvSpPr>
        <p:spPr/>
        <p:txBody>
          <a:bodyPr/>
          <a:lstStyle/>
          <a:p>
            <a:r>
              <a:rPr lang="en-GB"/>
              <a:t>Slide </a:t>
            </a:r>
            <a:fld id="{1CD163DD-D5E7-41DA-95F2-71530C24F8C3}" type="slidenum">
              <a:rPr lang="en-GB" smtClean="0"/>
              <a:pPr/>
              <a:t>3</a:t>
            </a:fld>
            <a:endParaRPr lang="en-GB"/>
          </a:p>
        </p:txBody>
      </p:sp>
      <p:sp>
        <p:nvSpPr>
          <p:cNvPr id="5" name="Footer Placeholder 4">
            <a:extLst>
              <a:ext uri="{FF2B5EF4-FFF2-40B4-BE49-F238E27FC236}">
                <a16:creationId xmlns:a16="http://schemas.microsoft.com/office/drawing/2014/main" id="{C4E4C4BB-F59E-4F0F-86D5-945CC6B29410}"/>
              </a:ext>
            </a:extLst>
          </p:cNvPr>
          <p:cNvSpPr>
            <a:spLocks noGrp="1"/>
          </p:cNvSpPr>
          <p:nvPr>
            <p:ph type="ftr" idx="11"/>
          </p:nvPr>
        </p:nvSpPr>
        <p:spPr/>
        <p:txBody>
          <a:bodyPr/>
          <a:lstStyle/>
          <a:p>
            <a:r>
              <a:rPr lang="en-GB"/>
              <a:t>Assaf Kasher, Qualcomm</a:t>
            </a:r>
          </a:p>
        </p:txBody>
      </p:sp>
    </p:spTree>
    <p:extLst>
      <p:ext uri="{BB962C8B-B14F-4D97-AF65-F5344CB8AC3E}">
        <p14:creationId xmlns:p14="http://schemas.microsoft.com/office/powerpoint/2010/main" val="788883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03C46-D965-4550-A8F6-F806166C55F4}"/>
              </a:ext>
            </a:extLst>
          </p:cNvPr>
          <p:cNvSpPr>
            <a:spLocks noGrp="1"/>
          </p:cNvSpPr>
          <p:nvPr>
            <p:ph type="title"/>
          </p:nvPr>
        </p:nvSpPr>
        <p:spPr>
          <a:xfrm>
            <a:off x="251520" y="685800"/>
            <a:ext cx="8206680" cy="1066800"/>
          </a:xfrm>
        </p:spPr>
        <p:txBody>
          <a:bodyPr/>
          <a:lstStyle/>
          <a:p>
            <a:r>
              <a:rPr lang="en-US" dirty="0"/>
              <a:t>What Information Needs To be transferred?</a:t>
            </a:r>
          </a:p>
        </p:txBody>
      </p:sp>
      <p:sp>
        <p:nvSpPr>
          <p:cNvPr id="3" name="Content Placeholder 2">
            <a:extLst>
              <a:ext uri="{FF2B5EF4-FFF2-40B4-BE49-F238E27FC236}">
                <a16:creationId xmlns:a16="http://schemas.microsoft.com/office/drawing/2014/main" id="{DB3B49E6-97CC-4744-8B15-E6B5A3FA2725}"/>
              </a:ext>
            </a:extLst>
          </p:cNvPr>
          <p:cNvSpPr>
            <a:spLocks noGrp="1"/>
          </p:cNvSpPr>
          <p:nvPr>
            <p:ph sz="half" idx="1"/>
          </p:nvPr>
        </p:nvSpPr>
        <p:spPr>
          <a:xfrm>
            <a:off x="0" y="1556792"/>
            <a:ext cx="4499992" cy="4539208"/>
          </a:xfrm>
        </p:spPr>
        <p:txBody>
          <a:bodyPr/>
          <a:lstStyle/>
          <a:p>
            <a:r>
              <a:rPr lang="en-US" sz="2400" dirty="0"/>
              <a:t>For Initiator to responder AOD:</a:t>
            </a:r>
          </a:p>
          <a:p>
            <a:pPr lvl="1"/>
            <a:r>
              <a:rPr lang="en-US" sz="2000" dirty="0"/>
              <a:t>Responder Shall send the Best AWV ID and/or Channel Measurement Feedback</a:t>
            </a:r>
          </a:p>
          <a:p>
            <a:pPr lvl="1"/>
            <a:r>
              <a:rPr lang="en-US" sz="2000" dirty="0"/>
              <a:t>Initiator determines AOD based on this information</a:t>
            </a:r>
          </a:p>
          <a:p>
            <a:pPr lvl="1"/>
            <a:r>
              <a:rPr lang="en-US" sz="2000" dirty="0"/>
              <a:t>Proposed Solution: Add Best AWV ID field to Direction Measurement Results field and enable adding Channel Measurement Feedback to FTM frame</a:t>
            </a:r>
          </a:p>
          <a:p>
            <a:pPr lvl="1"/>
            <a:r>
              <a:rPr lang="en-US" sz="2000" dirty="0"/>
              <a:t>enables orientation</a:t>
            </a:r>
          </a:p>
          <a:p>
            <a:pPr lvl="1"/>
            <a:endParaRPr lang="en-US" dirty="0"/>
          </a:p>
        </p:txBody>
      </p:sp>
      <p:sp>
        <p:nvSpPr>
          <p:cNvPr id="4" name="Content Placeholder 3">
            <a:extLst>
              <a:ext uri="{FF2B5EF4-FFF2-40B4-BE49-F238E27FC236}">
                <a16:creationId xmlns:a16="http://schemas.microsoft.com/office/drawing/2014/main" id="{5F65413C-90A1-430D-BC79-AC3972195F32}"/>
              </a:ext>
            </a:extLst>
          </p:cNvPr>
          <p:cNvSpPr>
            <a:spLocks noGrp="1"/>
          </p:cNvSpPr>
          <p:nvPr>
            <p:ph sz="half" idx="2"/>
          </p:nvPr>
        </p:nvSpPr>
        <p:spPr>
          <a:xfrm>
            <a:off x="4648200" y="1556792"/>
            <a:ext cx="4388296" cy="4539208"/>
          </a:xfrm>
        </p:spPr>
        <p:txBody>
          <a:bodyPr/>
          <a:lstStyle/>
          <a:p>
            <a:r>
              <a:rPr lang="en-US" sz="2400" dirty="0"/>
              <a:t>For Responder to Initiator AOD:</a:t>
            </a:r>
          </a:p>
          <a:p>
            <a:pPr lvl="1"/>
            <a:r>
              <a:rPr lang="en-US" sz="2000" dirty="0"/>
              <a:t>Initiator shall send the Best AWV ID and/or Channel Measurement Feedback</a:t>
            </a:r>
          </a:p>
          <a:p>
            <a:pPr lvl="1"/>
            <a:r>
              <a:rPr lang="en-US" sz="2000" dirty="0"/>
              <a:t>Responder shall estimate AOD based on this information and send AOD to the initiator</a:t>
            </a:r>
          </a:p>
          <a:p>
            <a:pPr lvl="1"/>
            <a:r>
              <a:rPr lang="en-US" sz="2000" dirty="0"/>
              <a:t>Problem: During FTM exchanges, the initiator sends only ACKs</a:t>
            </a:r>
          </a:p>
          <a:p>
            <a:pPr lvl="1"/>
            <a:r>
              <a:rPr lang="en-US" sz="2000" dirty="0"/>
              <a:t>Important – enables direction and location (with ranging)</a:t>
            </a:r>
          </a:p>
        </p:txBody>
      </p:sp>
      <p:sp>
        <p:nvSpPr>
          <p:cNvPr id="5" name="Slide Number Placeholder 4">
            <a:extLst>
              <a:ext uri="{FF2B5EF4-FFF2-40B4-BE49-F238E27FC236}">
                <a16:creationId xmlns:a16="http://schemas.microsoft.com/office/drawing/2014/main" id="{07842B03-8CE8-40AB-B014-0DDED9B08986}"/>
              </a:ext>
            </a:extLst>
          </p:cNvPr>
          <p:cNvSpPr>
            <a:spLocks noGrp="1"/>
          </p:cNvSpPr>
          <p:nvPr>
            <p:ph type="sldNum" sz="quarter" idx="11"/>
          </p:nvPr>
        </p:nvSpPr>
        <p:spPr/>
        <p:txBody>
          <a:bodyPr/>
          <a:lstStyle/>
          <a:p>
            <a:pPr>
              <a:defRPr/>
            </a:pPr>
            <a:r>
              <a:rPr lang="en-GB"/>
              <a:t>Slide </a:t>
            </a:r>
            <a:fld id="{F117D05D-D0C9-4B34-B1ED-C9E95193EB2E}" type="slidenum">
              <a:rPr lang="en-GB" smtClean="0"/>
              <a:pPr>
                <a:defRPr/>
              </a:pPr>
              <a:t>4</a:t>
            </a:fld>
            <a:endParaRPr lang="en-GB"/>
          </a:p>
        </p:txBody>
      </p:sp>
      <p:sp>
        <p:nvSpPr>
          <p:cNvPr id="7" name="Footer Placeholder 6">
            <a:extLst>
              <a:ext uri="{FF2B5EF4-FFF2-40B4-BE49-F238E27FC236}">
                <a16:creationId xmlns:a16="http://schemas.microsoft.com/office/drawing/2014/main" id="{CD4FE813-CA86-4706-B14F-D08799AE6620}"/>
              </a:ext>
            </a:extLst>
          </p:cNvPr>
          <p:cNvSpPr>
            <a:spLocks noGrp="1"/>
          </p:cNvSpPr>
          <p:nvPr>
            <p:ph type="ftr" idx="11"/>
          </p:nvPr>
        </p:nvSpPr>
        <p:spPr>
          <a:xfrm>
            <a:off x="5357818" y="6461218"/>
            <a:ext cx="3184520" cy="180975"/>
          </a:xfrm>
        </p:spPr>
        <p:txBody>
          <a:bodyPr/>
          <a:lstStyle/>
          <a:p>
            <a:r>
              <a:rPr lang="en-GB" dirty="0"/>
              <a:t>Assaf Kasher, Qualcomm</a:t>
            </a:r>
          </a:p>
        </p:txBody>
      </p:sp>
    </p:spTree>
    <p:extLst>
      <p:ext uri="{BB962C8B-B14F-4D97-AF65-F5344CB8AC3E}">
        <p14:creationId xmlns:p14="http://schemas.microsoft.com/office/powerpoint/2010/main" val="26382672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47EC74C-ACD1-45AE-833F-2527D5EE0BEE}"/>
              </a:ext>
            </a:extLst>
          </p:cNvPr>
          <p:cNvSpPr>
            <a:spLocks noGrp="1"/>
          </p:cNvSpPr>
          <p:nvPr>
            <p:ph type="title"/>
          </p:nvPr>
        </p:nvSpPr>
        <p:spPr/>
        <p:txBody>
          <a:bodyPr/>
          <a:lstStyle/>
          <a:p>
            <a:r>
              <a:rPr lang="en-US" dirty="0"/>
              <a:t>How can we deal with the I2R AOD?</a:t>
            </a:r>
          </a:p>
        </p:txBody>
      </p:sp>
      <p:sp>
        <p:nvSpPr>
          <p:cNvPr id="7" name="Content Placeholder 6">
            <a:extLst>
              <a:ext uri="{FF2B5EF4-FFF2-40B4-BE49-F238E27FC236}">
                <a16:creationId xmlns:a16="http://schemas.microsoft.com/office/drawing/2014/main" id="{710A575A-FD1C-4FC0-9371-712983BFFBFE}"/>
              </a:ext>
            </a:extLst>
          </p:cNvPr>
          <p:cNvSpPr>
            <a:spLocks noGrp="1"/>
          </p:cNvSpPr>
          <p:nvPr>
            <p:ph idx="1"/>
          </p:nvPr>
        </p:nvSpPr>
        <p:spPr/>
        <p:txBody>
          <a:bodyPr/>
          <a:lstStyle/>
          <a:p>
            <a:r>
              <a:rPr lang="en-US" dirty="0"/>
              <a:t>The responder collects the Best AWV ID results during the burst.</a:t>
            </a:r>
          </a:p>
          <a:p>
            <a:r>
              <a:rPr lang="en-US" dirty="0"/>
              <a:t>After the burst, the initiator sends an FTM Measurement Frame to the responder, with a list of Best AWV ID results, the responder responds with an ACK</a:t>
            </a:r>
          </a:p>
          <a:p>
            <a:pPr lvl="1"/>
            <a:r>
              <a:rPr lang="en-US" dirty="0"/>
              <a:t>Multiple Channel Measurement Feedback</a:t>
            </a:r>
          </a:p>
          <a:p>
            <a:pPr lvl="2"/>
            <a:r>
              <a:rPr lang="en-US" dirty="0"/>
              <a:t>Channel Measurement Feedback is an element used in DMG.</a:t>
            </a:r>
          </a:p>
          <a:p>
            <a:r>
              <a:rPr lang="en-US" dirty="0"/>
              <a:t>The responder (possibly after taking time for calculation) responds with an FTM Measurement Frame to the initiator, including a list of AOD results</a:t>
            </a:r>
          </a:p>
        </p:txBody>
      </p:sp>
      <p:sp>
        <p:nvSpPr>
          <p:cNvPr id="5" name="Slide Number Placeholder 4">
            <a:extLst>
              <a:ext uri="{FF2B5EF4-FFF2-40B4-BE49-F238E27FC236}">
                <a16:creationId xmlns:a16="http://schemas.microsoft.com/office/drawing/2014/main" id="{A3221812-F946-415E-81CB-C9A60C682C4C}"/>
              </a:ext>
            </a:extLst>
          </p:cNvPr>
          <p:cNvSpPr>
            <a:spLocks noGrp="1"/>
          </p:cNvSpPr>
          <p:nvPr>
            <p:ph type="sldNum" sz="quarter" idx="11"/>
          </p:nvPr>
        </p:nvSpPr>
        <p:spPr/>
        <p:txBody>
          <a:bodyPr/>
          <a:lstStyle/>
          <a:p>
            <a:pPr>
              <a:defRPr/>
            </a:pPr>
            <a:r>
              <a:rPr lang="en-GB"/>
              <a:t>Slide </a:t>
            </a:r>
            <a:fld id="{F117D05D-D0C9-4B34-B1ED-C9E95193EB2E}" type="slidenum">
              <a:rPr lang="en-GB" smtClean="0"/>
              <a:pPr>
                <a:defRPr/>
              </a:pPr>
              <a:t>5</a:t>
            </a:fld>
            <a:endParaRPr lang="en-GB"/>
          </a:p>
        </p:txBody>
      </p:sp>
      <p:sp>
        <p:nvSpPr>
          <p:cNvPr id="3" name="Footer Placeholder 2">
            <a:extLst>
              <a:ext uri="{FF2B5EF4-FFF2-40B4-BE49-F238E27FC236}">
                <a16:creationId xmlns:a16="http://schemas.microsoft.com/office/drawing/2014/main" id="{5E8816FD-2585-4151-A43B-432A8D486686}"/>
              </a:ext>
            </a:extLst>
          </p:cNvPr>
          <p:cNvSpPr>
            <a:spLocks noGrp="1"/>
          </p:cNvSpPr>
          <p:nvPr>
            <p:ph type="ftr" idx="14"/>
          </p:nvPr>
        </p:nvSpPr>
        <p:spPr/>
        <p:txBody>
          <a:bodyPr/>
          <a:lstStyle/>
          <a:p>
            <a:r>
              <a:rPr lang="en-GB"/>
              <a:t>Assaf Kasher, Qualcomm</a:t>
            </a:r>
            <a:endParaRPr lang="en-GB" dirty="0"/>
          </a:p>
        </p:txBody>
      </p:sp>
    </p:spTree>
    <p:extLst>
      <p:ext uri="{BB962C8B-B14F-4D97-AF65-F5344CB8AC3E}">
        <p14:creationId xmlns:p14="http://schemas.microsoft.com/office/powerpoint/2010/main" val="3312263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52C1B-2D4A-4D24-8A35-99200CE2C1ED}"/>
              </a:ext>
            </a:extLst>
          </p:cNvPr>
          <p:cNvSpPr>
            <a:spLocks noGrp="1"/>
          </p:cNvSpPr>
          <p:nvPr>
            <p:ph type="title"/>
          </p:nvPr>
        </p:nvSpPr>
        <p:spPr>
          <a:xfrm>
            <a:off x="685800" y="685801"/>
            <a:ext cx="7770813" cy="533400"/>
          </a:xfrm>
        </p:spPr>
        <p:txBody>
          <a:bodyPr/>
          <a:lstStyle/>
          <a:p>
            <a:r>
              <a:rPr lang="en-US"/>
              <a:t>Elements to be added</a:t>
            </a:r>
            <a:endParaRPr lang="en-US" dirty="0"/>
          </a:p>
        </p:txBody>
      </p:sp>
      <p:sp>
        <p:nvSpPr>
          <p:cNvPr id="4" name="Slide Number Placeholder 3">
            <a:extLst>
              <a:ext uri="{FF2B5EF4-FFF2-40B4-BE49-F238E27FC236}">
                <a16:creationId xmlns:a16="http://schemas.microsoft.com/office/drawing/2014/main" id="{7D51CBBE-4B76-461E-A5F4-EB1A0DD6C7E7}"/>
              </a:ext>
            </a:extLst>
          </p:cNvPr>
          <p:cNvSpPr>
            <a:spLocks noGrp="1"/>
          </p:cNvSpPr>
          <p:nvPr>
            <p:ph type="sldNum" sz="quarter" idx="11"/>
          </p:nvPr>
        </p:nvSpPr>
        <p:spPr/>
        <p:txBody>
          <a:bodyPr/>
          <a:lstStyle/>
          <a:p>
            <a:pPr>
              <a:defRPr/>
            </a:pPr>
            <a:r>
              <a:rPr lang="en-GB"/>
              <a:t>Slide </a:t>
            </a:r>
            <a:fld id="{291230A6-1ED8-40C7-B3D0-82B1B9814FDB}" type="slidenum">
              <a:rPr lang="en-GB" smtClean="0"/>
              <a:pPr>
                <a:defRPr/>
              </a:pPr>
              <a:t>6</a:t>
            </a:fld>
            <a:endParaRPr lang="en-GB"/>
          </a:p>
        </p:txBody>
      </p:sp>
      <p:sp>
        <p:nvSpPr>
          <p:cNvPr id="6" name="Footer Placeholder 5">
            <a:extLst>
              <a:ext uri="{FF2B5EF4-FFF2-40B4-BE49-F238E27FC236}">
                <a16:creationId xmlns:a16="http://schemas.microsoft.com/office/drawing/2014/main" id="{4EFCD294-B90F-49E6-8565-0DF22FD6C590}"/>
              </a:ext>
            </a:extLst>
          </p:cNvPr>
          <p:cNvSpPr>
            <a:spLocks noGrp="1"/>
          </p:cNvSpPr>
          <p:nvPr>
            <p:ph type="ftr" idx="14"/>
          </p:nvPr>
        </p:nvSpPr>
        <p:spPr>
          <a:xfrm>
            <a:off x="5357818" y="6475413"/>
            <a:ext cx="3184520" cy="180975"/>
          </a:xfrm>
        </p:spPr>
        <p:txBody>
          <a:bodyPr/>
          <a:lstStyle/>
          <a:p>
            <a:r>
              <a:rPr lang="en-GB"/>
              <a:t>Assaf Kasher, Qualcomm</a:t>
            </a:r>
            <a:endParaRPr lang="en-GB" dirty="0"/>
          </a:p>
        </p:txBody>
      </p:sp>
      <p:pic>
        <p:nvPicPr>
          <p:cNvPr id="3" name="Picture 2">
            <a:extLst>
              <a:ext uri="{FF2B5EF4-FFF2-40B4-BE49-F238E27FC236}">
                <a16:creationId xmlns:a16="http://schemas.microsoft.com/office/drawing/2014/main" id="{29A463C4-DF2D-429D-810A-9AA636EB91A8}"/>
              </a:ext>
            </a:extLst>
          </p:cNvPr>
          <p:cNvPicPr>
            <a:picLocks noChangeAspect="1"/>
          </p:cNvPicPr>
          <p:nvPr/>
        </p:nvPicPr>
        <p:blipFill>
          <a:blip r:embed="rId2"/>
          <a:stretch>
            <a:fillRect/>
          </a:stretch>
        </p:blipFill>
        <p:spPr>
          <a:xfrm>
            <a:off x="1066800" y="1447800"/>
            <a:ext cx="6693013" cy="4510784"/>
          </a:xfrm>
          <a:prstGeom prst="rect">
            <a:avLst/>
          </a:prstGeom>
        </p:spPr>
      </p:pic>
    </p:spTree>
    <p:extLst>
      <p:ext uri="{BB962C8B-B14F-4D97-AF65-F5344CB8AC3E}">
        <p14:creationId xmlns:p14="http://schemas.microsoft.com/office/powerpoint/2010/main" val="863222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F70413A-453F-4EBF-B908-EF40A628DF0A}"/>
              </a:ext>
            </a:extLst>
          </p:cNvPr>
          <p:cNvSpPr>
            <a:spLocks noGrp="1"/>
          </p:cNvSpPr>
          <p:nvPr>
            <p:ph type="title"/>
          </p:nvPr>
        </p:nvSpPr>
        <p:spPr>
          <a:xfrm>
            <a:off x="457200" y="273050"/>
            <a:ext cx="3682752" cy="1162050"/>
          </a:xfrm>
        </p:spPr>
        <p:txBody>
          <a:bodyPr/>
          <a:lstStyle/>
          <a:p>
            <a:r>
              <a:rPr lang="en-US" dirty="0"/>
              <a:t>Protocol Modification</a:t>
            </a:r>
          </a:p>
        </p:txBody>
      </p:sp>
      <p:sp>
        <p:nvSpPr>
          <p:cNvPr id="7" name="Text Placeholder 6">
            <a:extLst>
              <a:ext uri="{FF2B5EF4-FFF2-40B4-BE49-F238E27FC236}">
                <a16:creationId xmlns:a16="http://schemas.microsoft.com/office/drawing/2014/main" id="{1563ACD1-4656-4C1D-9619-989BE9F8995A}"/>
              </a:ext>
            </a:extLst>
          </p:cNvPr>
          <p:cNvSpPr>
            <a:spLocks noGrp="1"/>
          </p:cNvSpPr>
          <p:nvPr>
            <p:ph type="body" sz="half" idx="2"/>
          </p:nvPr>
        </p:nvSpPr>
        <p:spPr/>
        <p:txBody>
          <a:bodyPr/>
          <a:lstStyle/>
          <a:p>
            <a:r>
              <a:rPr lang="en-US" dirty="0"/>
              <a:t>Two exchanges added after the end of the burst</a:t>
            </a:r>
          </a:p>
          <a:p>
            <a:r>
              <a:rPr lang="en-US" dirty="0"/>
              <a:t>Each of them is a separate channel access</a:t>
            </a:r>
          </a:p>
          <a:p>
            <a:r>
              <a:rPr lang="en-US" dirty="0"/>
              <a:t>In the first exchange: Multiple Best AWV IDs are sent from the initiator to the responder in an FTM frame</a:t>
            </a:r>
          </a:p>
          <a:p>
            <a:r>
              <a:rPr lang="en-US" dirty="0"/>
              <a:t>In the second exchange Multiple AOD results are sent from the responder to the initiator in an FTM frame.</a:t>
            </a:r>
          </a:p>
        </p:txBody>
      </p:sp>
      <p:sp>
        <p:nvSpPr>
          <p:cNvPr id="4" name="Slide Number Placeholder 3">
            <a:extLst>
              <a:ext uri="{FF2B5EF4-FFF2-40B4-BE49-F238E27FC236}">
                <a16:creationId xmlns:a16="http://schemas.microsoft.com/office/drawing/2014/main" id="{86F51112-5EB1-4E45-A740-C6CD3C9E18FD}"/>
              </a:ext>
            </a:extLst>
          </p:cNvPr>
          <p:cNvSpPr>
            <a:spLocks noGrp="1"/>
          </p:cNvSpPr>
          <p:nvPr>
            <p:ph type="sldNum" sz="quarter" idx="11"/>
          </p:nvPr>
        </p:nvSpPr>
        <p:spPr/>
        <p:txBody>
          <a:bodyPr/>
          <a:lstStyle/>
          <a:p>
            <a:pPr>
              <a:defRPr/>
            </a:pPr>
            <a:r>
              <a:rPr lang="en-GB"/>
              <a:t>Slide </a:t>
            </a:r>
            <a:fld id="{291230A6-1ED8-40C7-B3D0-82B1B9814FDB}" type="slidenum">
              <a:rPr lang="en-GB" smtClean="0"/>
              <a:pPr>
                <a:defRPr/>
              </a:pPr>
              <a:t>7</a:t>
            </a:fld>
            <a:endParaRPr lang="en-GB"/>
          </a:p>
        </p:txBody>
      </p:sp>
      <p:sp>
        <p:nvSpPr>
          <p:cNvPr id="2" name="Footer Placeholder 1">
            <a:extLst>
              <a:ext uri="{FF2B5EF4-FFF2-40B4-BE49-F238E27FC236}">
                <a16:creationId xmlns:a16="http://schemas.microsoft.com/office/drawing/2014/main" id="{D5BC408D-AFDE-4130-AAA7-3E375794EDDA}"/>
              </a:ext>
            </a:extLst>
          </p:cNvPr>
          <p:cNvSpPr>
            <a:spLocks noGrp="1"/>
          </p:cNvSpPr>
          <p:nvPr>
            <p:ph type="ftr" sz="quarter" idx="10"/>
          </p:nvPr>
        </p:nvSpPr>
        <p:spPr/>
        <p:txBody>
          <a:bodyPr/>
          <a:lstStyle/>
          <a:p>
            <a:pPr>
              <a:defRPr/>
            </a:pPr>
            <a:r>
              <a:rPr lang="en-GB"/>
              <a:t>Assaf Kasher, Qualcomm</a:t>
            </a:r>
            <a:endParaRPr lang="en-GB" dirty="0"/>
          </a:p>
        </p:txBody>
      </p:sp>
      <p:pic>
        <p:nvPicPr>
          <p:cNvPr id="3" name="Picture 2">
            <a:extLst>
              <a:ext uri="{FF2B5EF4-FFF2-40B4-BE49-F238E27FC236}">
                <a16:creationId xmlns:a16="http://schemas.microsoft.com/office/drawing/2014/main" id="{F48EDD54-16DB-4C08-8BDA-633AF36FA806}"/>
              </a:ext>
            </a:extLst>
          </p:cNvPr>
          <p:cNvPicPr>
            <a:picLocks noChangeAspect="1"/>
          </p:cNvPicPr>
          <p:nvPr/>
        </p:nvPicPr>
        <p:blipFill>
          <a:blip r:embed="rId2"/>
          <a:stretch>
            <a:fillRect/>
          </a:stretch>
        </p:blipFill>
        <p:spPr>
          <a:xfrm>
            <a:off x="4901978" y="705015"/>
            <a:ext cx="2946622" cy="5584967"/>
          </a:xfrm>
          <a:prstGeom prst="rect">
            <a:avLst/>
          </a:prstGeom>
        </p:spPr>
      </p:pic>
    </p:spTree>
    <p:extLst>
      <p:ext uri="{BB962C8B-B14F-4D97-AF65-F5344CB8AC3E}">
        <p14:creationId xmlns:p14="http://schemas.microsoft.com/office/powerpoint/2010/main" val="1046803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A1A5F15-D1DB-43AE-82AA-DCF95F833DE5}"/>
              </a:ext>
            </a:extLst>
          </p:cNvPr>
          <p:cNvSpPr>
            <a:spLocks noGrp="1"/>
          </p:cNvSpPr>
          <p:nvPr>
            <p:ph type="title"/>
          </p:nvPr>
        </p:nvSpPr>
        <p:spPr/>
        <p:txBody>
          <a:bodyPr/>
          <a:lstStyle/>
          <a:p>
            <a:r>
              <a:rPr lang="en-US" dirty="0" err="1"/>
              <a:t>Strawpoll</a:t>
            </a:r>
            <a:r>
              <a:rPr lang="en-US" dirty="0"/>
              <a:t> 1</a:t>
            </a:r>
          </a:p>
        </p:txBody>
      </p:sp>
      <p:sp>
        <p:nvSpPr>
          <p:cNvPr id="7" name="Content Placeholder 6">
            <a:extLst>
              <a:ext uri="{FF2B5EF4-FFF2-40B4-BE49-F238E27FC236}">
                <a16:creationId xmlns:a16="http://schemas.microsoft.com/office/drawing/2014/main" id="{1136FAA5-D8F6-439F-B3B1-C0AC1AABF24A}"/>
              </a:ext>
            </a:extLst>
          </p:cNvPr>
          <p:cNvSpPr>
            <a:spLocks noGrp="1"/>
          </p:cNvSpPr>
          <p:nvPr>
            <p:ph idx="1"/>
          </p:nvPr>
        </p:nvSpPr>
        <p:spPr/>
        <p:txBody>
          <a:bodyPr/>
          <a:lstStyle/>
          <a:p>
            <a:r>
              <a:rPr lang="en-US" dirty="0"/>
              <a:t>Do you agree to add the following to the SFD:</a:t>
            </a:r>
          </a:p>
          <a:p>
            <a:r>
              <a:rPr lang="en-US" dirty="0"/>
              <a:t>“In the </a:t>
            </a:r>
            <a:r>
              <a:rPr lang="en-US" dirty="0" err="1"/>
              <a:t>DMGz</a:t>
            </a:r>
            <a:r>
              <a:rPr lang="en-US" dirty="0"/>
              <a:t>/</a:t>
            </a:r>
            <a:r>
              <a:rPr lang="en-US" dirty="0" err="1"/>
              <a:t>EDMGz</a:t>
            </a:r>
            <a:r>
              <a:rPr lang="en-US" dirty="0"/>
              <a:t> direction measurement protocol,  to enable Initiator to Responder AOD measurement feedback, a Best AWV ID field (11bit) will be added to the Direction Measurement result element.  As in slide 5. The Best AWV ID will be sent in the first FTM frame sent from the responder to the initiator after the transmission of the AOD TRN field”</a:t>
            </a:r>
          </a:p>
        </p:txBody>
      </p:sp>
      <p:sp>
        <p:nvSpPr>
          <p:cNvPr id="5" name="Slide Number Placeholder 4">
            <a:extLst>
              <a:ext uri="{FF2B5EF4-FFF2-40B4-BE49-F238E27FC236}">
                <a16:creationId xmlns:a16="http://schemas.microsoft.com/office/drawing/2014/main" id="{65015832-3AB5-486D-9388-0AD789824B02}"/>
              </a:ext>
            </a:extLst>
          </p:cNvPr>
          <p:cNvSpPr>
            <a:spLocks noGrp="1"/>
          </p:cNvSpPr>
          <p:nvPr>
            <p:ph type="sldNum" sz="quarter" idx="11"/>
          </p:nvPr>
        </p:nvSpPr>
        <p:spPr/>
        <p:txBody>
          <a:bodyPr/>
          <a:lstStyle/>
          <a:p>
            <a:pPr>
              <a:defRPr/>
            </a:pPr>
            <a:r>
              <a:rPr lang="en-GB"/>
              <a:t>Slide </a:t>
            </a:r>
            <a:fld id="{5AC5C183-5979-48EE-9F16-AA28435B14DC}" type="slidenum">
              <a:rPr lang="en-GB" smtClean="0"/>
              <a:pPr>
                <a:defRPr/>
              </a:pPr>
              <a:t>8</a:t>
            </a:fld>
            <a:endParaRPr lang="en-GB"/>
          </a:p>
        </p:txBody>
      </p:sp>
      <p:sp>
        <p:nvSpPr>
          <p:cNvPr id="2" name="Footer Placeholder 1">
            <a:extLst>
              <a:ext uri="{FF2B5EF4-FFF2-40B4-BE49-F238E27FC236}">
                <a16:creationId xmlns:a16="http://schemas.microsoft.com/office/drawing/2014/main" id="{2A24F76D-5F84-404B-AB30-AA740E208281}"/>
              </a:ext>
            </a:extLst>
          </p:cNvPr>
          <p:cNvSpPr>
            <a:spLocks noGrp="1"/>
          </p:cNvSpPr>
          <p:nvPr>
            <p:ph type="ftr" sz="quarter" idx="10"/>
          </p:nvPr>
        </p:nvSpPr>
        <p:spPr/>
        <p:txBody>
          <a:bodyPr/>
          <a:lstStyle/>
          <a:p>
            <a:pPr>
              <a:defRPr/>
            </a:pPr>
            <a:r>
              <a:rPr lang="en-GB"/>
              <a:t>Assaf Kasher, Qualcomm</a:t>
            </a:r>
            <a:endParaRPr lang="en-GB" dirty="0"/>
          </a:p>
        </p:txBody>
      </p:sp>
    </p:spTree>
    <p:extLst>
      <p:ext uri="{BB962C8B-B14F-4D97-AF65-F5344CB8AC3E}">
        <p14:creationId xmlns:p14="http://schemas.microsoft.com/office/powerpoint/2010/main" val="3761296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F10A2-5A3C-4EAD-8322-4B8AC766FF5D}"/>
              </a:ext>
            </a:extLst>
          </p:cNvPr>
          <p:cNvSpPr>
            <a:spLocks noGrp="1"/>
          </p:cNvSpPr>
          <p:nvPr>
            <p:ph type="title"/>
          </p:nvPr>
        </p:nvSpPr>
        <p:spPr/>
        <p:txBody>
          <a:bodyPr/>
          <a:lstStyle/>
          <a:p>
            <a:r>
              <a:rPr lang="en-US" dirty="0" err="1"/>
              <a:t>Strawpoll</a:t>
            </a:r>
            <a:r>
              <a:rPr lang="en-US" dirty="0"/>
              <a:t> 2</a:t>
            </a:r>
          </a:p>
        </p:txBody>
      </p:sp>
      <p:sp>
        <p:nvSpPr>
          <p:cNvPr id="3" name="Content Placeholder 2">
            <a:extLst>
              <a:ext uri="{FF2B5EF4-FFF2-40B4-BE49-F238E27FC236}">
                <a16:creationId xmlns:a16="http://schemas.microsoft.com/office/drawing/2014/main" id="{718A39B0-B4F0-4D78-B590-2B605CA3D57B}"/>
              </a:ext>
            </a:extLst>
          </p:cNvPr>
          <p:cNvSpPr>
            <a:spLocks noGrp="1"/>
          </p:cNvSpPr>
          <p:nvPr>
            <p:ph idx="1"/>
          </p:nvPr>
        </p:nvSpPr>
        <p:spPr/>
        <p:txBody>
          <a:bodyPr/>
          <a:lstStyle/>
          <a:p>
            <a:r>
              <a:rPr lang="en-US" dirty="0"/>
              <a:t>Do you agree to add the following text to the SFD:</a:t>
            </a:r>
          </a:p>
          <a:p>
            <a:r>
              <a:rPr lang="en-US" dirty="0"/>
              <a:t>“In the </a:t>
            </a:r>
            <a:r>
              <a:rPr lang="en-US" dirty="0" err="1"/>
              <a:t>DMGz</a:t>
            </a:r>
            <a:r>
              <a:rPr lang="en-US" dirty="0"/>
              <a:t>/</a:t>
            </a:r>
            <a:r>
              <a:rPr lang="en-US" dirty="0" err="1"/>
              <a:t>EDMGz</a:t>
            </a:r>
            <a:r>
              <a:rPr lang="en-US" dirty="0"/>
              <a:t> direction measurement protocol,  to enable Responder to Initiator AOD feedback, Two new elements will be defined as in slide 7.  The exchange of these element, as part of FTM frames will occur after the end of the FTM burst.  The multiple Best AWV ID element will be sent by the initiator to the responder.  The responder will then send (allowing time for performing the calculation) the multiple AOD feedback element to the initiator.”</a:t>
            </a:r>
          </a:p>
        </p:txBody>
      </p:sp>
      <p:sp>
        <p:nvSpPr>
          <p:cNvPr id="4" name="Slide Number Placeholder 3">
            <a:extLst>
              <a:ext uri="{FF2B5EF4-FFF2-40B4-BE49-F238E27FC236}">
                <a16:creationId xmlns:a16="http://schemas.microsoft.com/office/drawing/2014/main" id="{6A44F560-775A-4BAA-B807-873CE8A6773B}"/>
              </a:ext>
            </a:extLst>
          </p:cNvPr>
          <p:cNvSpPr>
            <a:spLocks noGrp="1"/>
          </p:cNvSpPr>
          <p:nvPr>
            <p:ph type="sldNum" sz="quarter" idx="11"/>
          </p:nvPr>
        </p:nvSpPr>
        <p:spPr/>
        <p:txBody>
          <a:bodyPr/>
          <a:lstStyle/>
          <a:p>
            <a:pPr>
              <a:defRPr/>
            </a:pPr>
            <a:r>
              <a:rPr lang="en-GB"/>
              <a:t>Slide </a:t>
            </a:r>
            <a:fld id="{291230A6-1ED8-40C7-B3D0-82B1B9814FDB}" type="slidenum">
              <a:rPr lang="en-GB" smtClean="0"/>
              <a:pPr>
                <a:defRPr/>
              </a:pPr>
              <a:t>9</a:t>
            </a:fld>
            <a:endParaRPr lang="en-GB"/>
          </a:p>
        </p:txBody>
      </p:sp>
      <p:sp>
        <p:nvSpPr>
          <p:cNvPr id="5" name="Footer Placeholder 4">
            <a:extLst>
              <a:ext uri="{FF2B5EF4-FFF2-40B4-BE49-F238E27FC236}">
                <a16:creationId xmlns:a16="http://schemas.microsoft.com/office/drawing/2014/main" id="{62095465-44BB-411D-93AD-4117124B8AAF}"/>
              </a:ext>
            </a:extLst>
          </p:cNvPr>
          <p:cNvSpPr>
            <a:spLocks noGrp="1"/>
          </p:cNvSpPr>
          <p:nvPr>
            <p:ph type="ftr" sz="quarter" idx="10"/>
          </p:nvPr>
        </p:nvSpPr>
        <p:spPr/>
        <p:txBody>
          <a:bodyPr/>
          <a:lstStyle/>
          <a:p>
            <a:pPr>
              <a:defRPr/>
            </a:pPr>
            <a:r>
              <a:rPr lang="en-GB"/>
              <a:t>Assaf Kasher, Qualcomm</a:t>
            </a:r>
            <a:endParaRPr lang="en-GB" dirty="0"/>
          </a:p>
        </p:txBody>
      </p:sp>
    </p:spTree>
    <p:extLst>
      <p:ext uri="{BB962C8B-B14F-4D97-AF65-F5344CB8AC3E}">
        <p14:creationId xmlns:p14="http://schemas.microsoft.com/office/powerpoint/2010/main" val="21259181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04AB5B8A-2A31-4A0D-9DFC-300ABAE7B32F}" vid="{873BC61D-B025-4E7C-8F54-4E5C0B00EB19}"/>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497</TotalTime>
  <Words>666</Words>
  <Application>Microsoft Office PowerPoint</Application>
  <PresentationFormat>On-screen Show (4:3)</PresentationFormat>
  <Paragraphs>74</Paragraphs>
  <Slides>10</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5" baseType="lpstr">
      <vt:lpstr>Arial Unicode MS</vt:lpstr>
      <vt:lpstr>MS Gothic</vt:lpstr>
      <vt:lpstr>Times New Roman</vt:lpstr>
      <vt:lpstr>Office Theme</vt:lpstr>
      <vt:lpstr>Document</vt:lpstr>
      <vt:lpstr>60GHz AOD-Messaging</vt:lpstr>
      <vt:lpstr>Abstract</vt:lpstr>
      <vt:lpstr>PowerPoint Presentation</vt:lpstr>
      <vt:lpstr>What Information Needs To be transferred?</vt:lpstr>
      <vt:lpstr>How can we deal with the I2R AOD?</vt:lpstr>
      <vt:lpstr>Elements to be added</vt:lpstr>
      <vt:lpstr>Protocol Modification</vt:lpstr>
      <vt:lpstr>Strawpoll 1</vt:lpstr>
      <vt:lpstr>Strawpoll 2</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60GHz-AOD-Messaging</dc:title>
  <dc:creator>Assaf Kasher</dc:creator>
  <cp:lastModifiedBy>Assaf Kasher</cp:lastModifiedBy>
  <cp:revision>14</cp:revision>
  <cp:lastPrinted>1601-01-01T00:00:00Z</cp:lastPrinted>
  <dcterms:created xsi:type="dcterms:W3CDTF">2018-03-06T18:12:14Z</dcterms:created>
  <dcterms:modified xsi:type="dcterms:W3CDTF">2018-05-09T12:58:02Z</dcterms:modified>
</cp:coreProperties>
</file>