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3" r:id="rId4"/>
    <p:sldId id="284" r:id="rId5"/>
    <p:sldId id="285" r:id="rId6"/>
    <p:sldId id="262" r:id="rId7"/>
    <p:sldId id="265" r:id="rId8"/>
    <p:sldId id="286" r:id="rId9"/>
    <p:sldId id="292" r:id="rId10"/>
    <p:sldId id="289" r:id="rId11"/>
    <p:sldId id="290" r:id="rId12"/>
    <p:sldId id="288" r:id="rId13"/>
    <p:sldId id="291" r:id="rId14"/>
    <p:sldId id="287" r:id="rId15"/>
    <p:sldId id="277" r:id="rId16"/>
    <p:sldId id="278" r:id="rId17"/>
    <p:sldId id="274" r:id="rId18"/>
    <p:sldId id="275" r:id="rId19"/>
    <p:sldId id="269" r:id="rId20"/>
    <p:sldId id="272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6BFB"/>
    <a:srgbClr val="FABE00"/>
    <a:srgbClr val="F2F80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 autoAdjust="0"/>
    <p:restoredTop sz="91875" autoAdjust="0"/>
  </p:normalViewPr>
  <p:slideViewPr>
    <p:cSldViewPr>
      <p:cViewPr varScale="1">
        <p:scale>
          <a:sx n="87" d="100"/>
          <a:sy n="87" d="100"/>
        </p:scale>
        <p:origin x="1352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3576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802.11-18/0191r0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802.11-18/0191r0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for 802.11ac MCS9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802.11-18/0191r0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err="1" smtClean="0"/>
              <a:t>GenXComm</a:t>
            </a:r>
            <a:r>
              <a:rPr lang="en-US" dirty="0" smtClean="0"/>
              <a:t>, Inc. -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</a:t>
            </a:r>
            <a:r>
              <a:rPr lang="en-GB" dirty="0" err="1" smtClean="0"/>
              <a:t>Inc</a:t>
            </a:r>
            <a:r>
              <a:rPr lang="en-GB" dirty="0" smtClean="0"/>
              <a:t> –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</a:t>
            </a:r>
            <a:r>
              <a:rPr lang="en-GB" dirty="0" err="1" smtClean="0"/>
              <a:t>Inc</a:t>
            </a:r>
            <a:r>
              <a:rPr lang="en-GB" dirty="0" smtClean="0"/>
              <a:t> –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r>
              <a:rPr lang="en-GB" dirty="0" smtClean="0"/>
              <a:t> –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GenXComm</a:t>
            </a:r>
            <a:r>
              <a:rPr lang="en-GB" dirty="0" smtClean="0"/>
              <a:t>, </a:t>
            </a:r>
            <a:r>
              <a:rPr lang="en-GB" dirty="0" err="1" smtClean="0"/>
              <a:t>Inc</a:t>
            </a:r>
            <a:r>
              <a:rPr lang="en-GB" dirty="0" smtClean="0"/>
              <a:t> -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cad=rja&amp;uact=8&amp;ved=0ahUKEwj3lPeW-a7MAhWBOSYKHfJfAEoQjRwIBw&amp;url=http://www.clker.com/clipart-wireless-router.html&amp;psig=AFQjCNHbwefchrTEqTZiYnMOxa0MiBsbsg&amp;ust=146185086760140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3lPeW-a7MAhWBOSYKHfJfAEoQjRwIBw&amp;url=http://www.clker.com/clipart-wireless-router.html&amp;psig=AFQjCNHbwefchrTEqTZiYnMOxa0MiBsbsg&amp;ust=1461850867601402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cad=rja&amp;uact=8&amp;ved=0ahUKEwj3lPeW-a7MAhWBOSYKHfJfAEoQjRwIBw&amp;url=http://www.clker.com/clipart-wireless-router.html&amp;psig=AFQjCNHbwefchrTEqTZiYnMOxa0MiBsbsg&amp;ust=1461850867601402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766376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B0F0"/>
                </a:solidFill>
              </a:rPr>
              <a:t>802.11 Full Duplex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2917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2018-03-06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359732"/>
              </p:ext>
            </p:extLst>
          </p:nvPr>
        </p:nvGraphicFramePr>
        <p:xfrm>
          <a:off x="1066800" y="2852738"/>
          <a:ext cx="10101263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Document" r:id="rId5" imgW="8255000" imgH="2222500" progId="Word.Document.8">
                  <p:embed/>
                </p:oleObj>
              </mc:Choice>
              <mc:Fallback>
                <p:oleObj name="Document" r:id="rId5" imgW="8255000" imgH="2222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52738"/>
                        <a:ext cx="10101263" cy="271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Spacing based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by multiple institutions: DoD, Rice University, University of Waterloo</a:t>
            </a:r>
          </a:p>
          <a:p>
            <a:endParaRPr lang="en-US" dirty="0"/>
          </a:p>
          <a:p>
            <a:r>
              <a:rPr lang="en-US" dirty="0" smtClean="0"/>
              <a:t>Positives:</a:t>
            </a:r>
          </a:p>
          <a:p>
            <a:pPr marL="457200" indent="-457200">
              <a:buAutoNum type="arabicPeriod"/>
            </a:pPr>
            <a:r>
              <a:rPr lang="en-US" dirty="0" smtClean="0"/>
              <a:t>Significant Isolation Benefits, compliments other schemes</a:t>
            </a:r>
          </a:p>
          <a:p>
            <a:pPr marL="457200" indent="-457200">
              <a:buAutoNum type="arabicPeriod"/>
            </a:pPr>
            <a:r>
              <a:rPr lang="en-US" dirty="0" smtClean="0"/>
              <a:t>MIMO compatible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/>
            <a:r>
              <a:rPr lang="en-US" dirty="0" smtClean="0"/>
              <a:t>Negatives</a:t>
            </a:r>
          </a:p>
          <a:p>
            <a:pPr marL="457200" indent="-457200">
              <a:buAutoNum type="arabicPeriod"/>
            </a:pPr>
            <a:r>
              <a:rPr lang="en-US" dirty="0" smtClean="0"/>
              <a:t>Space constraints may limit its applicability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8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Non-magnetic Circulators based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by UT Austin, Columbia, University of California</a:t>
            </a:r>
          </a:p>
          <a:p>
            <a:endParaRPr lang="en-US" dirty="0"/>
          </a:p>
          <a:p>
            <a:r>
              <a:rPr lang="en-US" dirty="0" smtClean="0"/>
              <a:t>Positives:</a:t>
            </a:r>
          </a:p>
          <a:p>
            <a:pPr marL="457200" indent="-457200">
              <a:buAutoNum type="arabicPeriod"/>
            </a:pPr>
            <a:r>
              <a:rPr lang="en-US" dirty="0" smtClean="0"/>
              <a:t>Significant Isolation Benefits, compliments other schemes</a:t>
            </a:r>
          </a:p>
          <a:p>
            <a:pPr marL="457200" indent="-457200">
              <a:buAutoNum type="arabicPeriod"/>
            </a:pPr>
            <a:r>
              <a:rPr lang="en-US" dirty="0" smtClean="0"/>
              <a:t>Non-magnetic, works in small size, weight and power (SWAP)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/>
            <a:r>
              <a:rPr lang="en-US" dirty="0" smtClean="0"/>
              <a:t>Negatives</a:t>
            </a:r>
          </a:p>
          <a:p>
            <a:pPr marL="457200" indent="-457200">
              <a:buAutoNum type="arabicPeriod"/>
            </a:pPr>
            <a:r>
              <a:rPr lang="en-US" dirty="0" smtClean="0"/>
              <a:t>Potentially difficult with MIMO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2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D088E-6E48-4227-A925-8C3DD5F5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Active Cancellation Architectures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8ACA60-A53C-4F0C-83F5-D6EE08C4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64007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Reflection/Echo signal must be cancelled to allow demodulation of desired Rx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Analog cancellation is mandatory to prevent saturation of front-end LNA due to strong reflections/echoes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cancellation can augment analog cancellation to enhance interference rejection and improve SNR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7623AA-0243-4953-96FD-39ECC2C99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75F779-B758-4904-A2DF-C4537FB80F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46D289A7-87F6-4692-A6BD-9DED1C5762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3F3E53-3407-4445-9899-04F838FE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648344"/>
            <a:ext cx="2728913" cy="4778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5EC9C-CCE3-4E6D-923F-9EA1FB24E72B}"/>
              </a:ext>
            </a:extLst>
          </p:cNvPr>
          <p:cNvSpPr txBox="1"/>
          <p:nvPr/>
        </p:nvSpPr>
        <p:spPr>
          <a:xfrm>
            <a:off x="9935899" y="271355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30-50dB cancellation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DE9E70-EF93-4B2C-92F0-C14C3E841B1A}"/>
              </a:ext>
            </a:extLst>
          </p:cNvPr>
          <p:cNvSpPr txBox="1"/>
          <p:nvPr/>
        </p:nvSpPr>
        <p:spPr>
          <a:xfrm>
            <a:off x="10348913" y="544808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40-50dB cancellation</a:t>
            </a:r>
          </a:p>
        </p:txBody>
      </p:sp>
    </p:spTree>
    <p:extLst>
      <p:ext uri="{BB962C8B-B14F-4D97-AF65-F5344CB8AC3E}">
        <p14:creationId xmlns:p14="http://schemas.microsoft.com/office/powerpoint/2010/main" val="11548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Cancellation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by DoD, Stanford, Berkeley, UT Austin, Huawei, Intel, Cisco and many many others</a:t>
            </a:r>
          </a:p>
          <a:p>
            <a:r>
              <a:rPr lang="en-US" dirty="0" smtClean="0"/>
              <a:t>Easier to do: Digital Cancellation</a:t>
            </a:r>
          </a:p>
          <a:p>
            <a:r>
              <a:rPr lang="en-US" dirty="0" smtClean="0"/>
              <a:t>Harder: High dynamic range, low NF, power efficient Analog Cancellation</a:t>
            </a:r>
          </a:p>
          <a:p>
            <a:r>
              <a:rPr lang="en-US" dirty="0" smtClean="0"/>
              <a:t>Many approaches</a:t>
            </a:r>
          </a:p>
          <a:p>
            <a:pPr marL="457200" indent="-457200">
              <a:buAutoNum type="arabicPeriod"/>
            </a:pPr>
            <a:r>
              <a:rPr lang="en-US" dirty="0" smtClean="0"/>
              <a:t>RF delay lines, SAW/BAW and RF phase shifters</a:t>
            </a:r>
          </a:p>
          <a:p>
            <a:pPr marL="457200" indent="-457200">
              <a:buAutoNum type="arabicPeriod"/>
            </a:pPr>
            <a:r>
              <a:rPr lang="en-US" dirty="0" smtClean="0"/>
              <a:t>Optical and RF/optical hybrid architectures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/>
            <a:r>
              <a:rPr lang="en-US" dirty="0" smtClean="0"/>
              <a:t>Positives</a:t>
            </a:r>
          </a:p>
          <a:p>
            <a:pPr marL="457200" indent="-457200">
              <a:buAutoNum type="arabicPeriod"/>
            </a:pPr>
            <a:r>
              <a:rPr lang="en-US" dirty="0" smtClean="0"/>
              <a:t>MIMO capable, can be compact, wideband and power-efficient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0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CE111-7F00-4A68-87A1-9792FF2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Architectural Benefits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5E5E2-E3CD-4522-A08D-310061E5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MIMO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Active cancellation approaches work well with MIMO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Traditional MIMO complexity is n</a:t>
            </a:r>
            <a:r>
              <a:rPr lang="en-US" baseline="30000" dirty="0" smtClean="0"/>
              <a:t>2</a:t>
            </a:r>
            <a:r>
              <a:rPr lang="en-US" dirty="0" smtClean="0"/>
              <a:t>. It is possible to achieve </a:t>
            </a:r>
            <a:r>
              <a:rPr lang="en-US" dirty="0" err="1" smtClean="0"/>
              <a:t>nlogn</a:t>
            </a:r>
            <a:r>
              <a:rPr lang="en-US" dirty="0" smtClean="0"/>
              <a:t> using clever schemes</a:t>
            </a:r>
            <a:endParaRPr lang="en-US" dirty="0"/>
          </a:p>
          <a:p>
            <a:pPr marL="0" indent="0"/>
            <a:r>
              <a:rPr lang="en-US" dirty="0" smtClean="0"/>
              <a:t>OFDM/OFDMA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Works well with OFDMA, which offers added benefits in estimation and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DOCSIS 3.1 FDX based on OFDMA/OFDMA</a:t>
            </a:r>
          </a:p>
          <a:p>
            <a:pPr marL="0" indent="0"/>
            <a:r>
              <a:rPr lang="en-US" dirty="0" smtClean="0"/>
              <a:t>MAC layer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Enable a </a:t>
            </a:r>
            <a:r>
              <a:rPr lang="en-US" b="1" dirty="0" smtClean="0"/>
              <a:t>“listen-while-talk” </a:t>
            </a:r>
            <a:r>
              <a:rPr lang="en-US" dirty="0" smtClean="0"/>
              <a:t>MAC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b="1" dirty="0" smtClean="0"/>
              <a:t>legacy compatible</a:t>
            </a:r>
            <a:r>
              <a:rPr lang="en-US" dirty="0" smtClean="0"/>
              <a:t>. Can detect and dynamically adjust for legacy nodes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Reduces collisions in the overall network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D897C-AAA3-4345-AEE6-A114BC16A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1D2A2-84A9-401F-B7B3-021BA8F57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FCEB9F-7F5A-4E3C-823F-F80BE697AF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05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Successful Full Duplex Lab Prototype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79885" y="1767850"/>
            <a:ext cx="700923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Duplex 2.4GHz, 20 MHz BW, 100 Mbps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465" y="2281810"/>
            <a:ext cx="5569025" cy="4176768"/>
          </a:xfrm>
          <a:prstGeom prst="rect">
            <a:avLst/>
          </a:prstGeom>
        </p:spPr>
      </p:pic>
      <p:pic>
        <p:nvPicPr>
          <p:cNvPr id="9" name="Picture 8" descr="_MG_31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063" y="4130754"/>
            <a:ext cx="1768562" cy="1156917"/>
          </a:xfrm>
          <a:prstGeom prst="rect">
            <a:avLst/>
          </a:prstGeom>
          <a:ln w="38100">
            <a:solidFill>
              <a:srgbClr val="4F4791"/>
            </a:solidFill>
          </a:ln>
        </p:spPr>
      </p:pic>
      <p:pic>
        <p:nvPicPr>
          <p:cNvPr id="10" name="Picture 9" descr="_MG_319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15" y="4105644"/>
            <a:ext cx="1783619" cy="1166767"/>
          </a:xfrm>
          <a:prstGeom prst="rect">
            <a:avLst/>
          </a:prstGeom>
          <a:ln w="38100">
            <a:solidFill>
              <a:srgbClr val="4F4791"/>
            </a:solidFill>
          </a:ln>
        </p:spPr>
      </p:pic>
      <p:sp>
        <p:nvSpPr>
          <p:cNvPr id="11" name="Right Brace 10"/>
          <p:cNvSpPr/>
          <p:nvPr/>
        </p:nvSpPr>
        <p:spPr>
          <a:xfrm>
            <a:off x="8686800" y="2971801"/>
            <a:ext cx="330690" cy="1219200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4892" y="3190331"/>
            <a:ext cx="245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~50dB</a:t>
            </a:r>
          </a:p>
        </p:txBody>
      </p:sp>
      <p:sp>
        <p:nvSpPr>
          <p:cNvPr id="13" name="Right Brace 12"/>
          <p:cNvSpPr/>
          <p:nvPr/>
        </p:nvSpPr>
        <p:spPr>
          <a:xfrm flipH="1">
            <a:off x="3543876" y="4191000"/>
            <a:ext cx="422061" cy="1036427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26263" y="4482295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~50dB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71" y="3161639"/>
            <a:ext cx="376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Total cancellation of</a:t>
            </a:r>
            <a:r>
              <a:rPr lang="en-US" dirty="0">
                <a:solidFill>
                  <a:srgbClr val="00B050"/>
                </a:solidFill>
              </a:rPr>
              <a:t> ~100dB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007" y="5754751"/>
            <a:ext cx="250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Timeframe: </a:t>
            </a:r>
            <a:r>
              <a:rPr lang="en-US" sz="1800" dirty="0" smtClean="0">
                <a:solidFill>
                  <a:schemeClr val="tx1"/>
                </a:solidFill>
              </a:rPr>
              <a:t>March  </a:t>
            </a:r>
            <a:r>
              <a:rPr lang="en-US" sz="1800" dirty="0">
                <a:solidFill>
                  <a:schemeClr val="tx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09201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Use case for Full Duplex in 802.11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grpSp>
        <p:nvGrpSpPr>
          <p:cNvPr id="65" name="Group 64"/>
          <p:cNvGrpSpPr/>
          <p:nvPr/>
        </p:nvGrpSpPr>
        <p:grpSpPr>
          <a:xfrm>
            <a:off x="1447800" y="2065566"/>
            <a:ext cx="8950373" cy="4095296"/>
            <a:chOff x="1641427" y="2113155"/>
            <a:chExt cx="8062904" cy="3624799"/>
          </a:xfrm>
        </p:grpSpPr>
        <p:sp>
          <p:nvSpPr>
            <p:cNvPr id="7" name="Oval 6"/>
            <p:cNvSpPr/>
            <p:nvPr/>
          </p:nvSpPr>
          <p:spPr>
            <a:xfrm>
              <a:off x="1641427" y="3253234"/>
              <a:ext cx="1350000" cy="1350000"/>
            </a:xfrm>
            <a:prstGeom prst="ellipse">
              <a:avLst/>
            </a:prstGeom>
            <a:gradFill>
              <a:gsLst>
                <a:gs pos="0">
                  <a:srgbClr val="46B248"/>
                </a:gs>
                <a:gs pos="100000">
                  <a:srgbClr val="4F4791"/>
                </a:gs>
              </a:gsLst>
              <a:lin ang="2700000" scaled="1"/>
            </a:gra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10800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Full Duplex</a:t>
              </a:r>
              <a:endParaRPr lang="en-US" sz="2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+ </a:t>
              </a:r>
              <a:r>
                <a:rPr lang="en-US" sz="2400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/>
              </a:r>
              <a:br>
                <a:rPr lang="en-US" sz="2400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802.11</a:t>
              </a:r>
              <a:endParaRPr lang="en-US" sz="2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99467" y="2280750"/>
              <a:ext cx="1471429" cy="774770"/>
              <a:chOff x="6502981" y="1522442"/>
              <a:chExt cx="1808167" cy="1006558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502981" y="2195725"/>
                <a:ext cx="18081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rapezoid 9"/>
              <p:cNvSpPr/>
              <p:nvPr/>
            </p:nvSpPr>
            <p:spPr>
              <a:xfrm>
                <a:off x="6633317" y="1523592"/>
                <a:ext cx="597036" cy="668058"/>
              </a:xfrm>
              <a:prstGeom prst="trapezoi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>
              <a:xfrm>
                <a:off x="7520048" y="1523334"/>
                <a:ext cx="597036" cy="668058"/>
              </a:xfrm>
              <a:prstGeom prst="trapezoi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33316" y="2175083"/>
                <a:ext cx="1377075" cy="353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Frequency</a:t>
                </a:r>
              </a:p>
            </p:txBody>
          </p:sp>
          <p:sp>
            <p:nvSpPr>
              <p:cNvPr id="13" name="Trapezoid 12"/>
              <p:cNvSpPr/>
              <p:nvPr/>
            </p:nvSpPr>
            <p:spPr>
              <a:xfrm>
                <a:off x="7074431" y="1522442"/>
                <a:ext cx="597036" cy="668058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413454" y="2116366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70190" y="2234152"/>
              <a:ext cx="1061069" cy="554393"/>
              <a:chOff x="7174735" y="3891894"/>
              <a:chExt cx="3536834" cy="130089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782226" y="3892620"/>
                <a:ext cx="153784" cy="935052"/>
                <a:chOff x="3097161" y="2110692"/>
                <a:chExt cx="191729" cy="1089053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097161" y="2418040"/>
                  <a:ext cx="191729" cy="78170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  <p:sp>
              <p:nvSpPr>
                <p:cNvPr id="25" name="Isosceles Triangle 10"/>
                <p:cNvSpPr/>
                <p:nvPr/>
              </p:nvSpPr>
              <p:spPr>
                <a:xfrm>
                  <a:off x="3097161" y="2110692"/>
                  <a:ext cx="191729" cy="30800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006867" y="3891894"/>
                <a:ext cx="153784" cy="935052"/>
                <a:chOff x="3097161" y="2110692"/>
                <a:chExt cx="191729" cy="108905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097161" y="2418040"/>
                  <a:ext cx="191729" cy="78170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  <p:sp>
              <p:nvSpPr>
                <p:cNvPr id="23" name="Isosceles Triangle 17"/>
                <p:cNvSpPr/>
                <p:nvPr/>
              </p:nvSpPr>
              <p:spPr>
                <a:xfrm>
                  <a:off x="3097161" y="2110692"/>
                  <a:ext cx="191729" cy="30800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9582838" y="3906645"/>
                <a:ext cx="153784" cy="935052"/>
                <a:chOff x="3097161" y="2110692"/>
                <a:chExt cx="191729" cy="1089053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097161" y="2418040"/>
                  <a:ext cx="191729" cy="78170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3097161" y="2110692"/>
                  <a:ext cx="191729" cy="30800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Roboto Medium" charset="0"/>
                    <a:ea typeface="Roboto Medium" charset="0"/>
                    <a:cs typeface="Roboto Medium" charset="0"/>
                  </a:endParaRPr>
                </a:p>
              </p:txBody>
            </p:sp>
          </p:grpSp>
          <p:pic>
            <p:nvPicPr>
              <p:cNvPr id="19" name="Picture 4" descr="http://www.clker.com/cliparts/q/Z/d/3/w/a/wireless-router-hi.pn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4735" y="4012845"/>
                <a:ext cx="3536834" cy="1179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623823" y="2861282"/>
              <a:ext cx="1927157" cy="27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Roboto Medium" charset="0"/>
                  <a:ea typeface="Roboto Medium" charset="0"/>
                  <a:cs typeface="Roboto Medium" charset="0"/>
                </a:rPr>
                <a:t>Multi-channel AP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85676" y="2113517"/>
              <a:ext cx="1790100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6955" y="2113155"/>
              <a:ext cx="1761608" cy="974700"/>
            </a:xfrm>
            <a:prstGeom prst="rect">
              <a:avLst/>
            </a:prstGeom>
            <a:ln w="25400">
              <a:noFill/>
            </a:ln>
          </p:spPr>
        </p:pic>
        <p:grpSp>
          <p:nvGrpSpPr>
            <p:cNvPr id="29" name="Group 28"/>
            <p:cNvGrpSpPr/>
            <p:nvPr/>
          </p:nvGrpSpPr>
          <p:grpSpPr>
            <a:xfrm>
              <a:off x="3599467" y="4948394"/>
              <a:ext cx="1471429" cy="778429"/>
              <a:chOff x="6502981" y="1517686"/>
              <a:chExt cx="1808167" cy="1011311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6502981" y="2195725"/>
                <a:ext cx="18081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rapezoid 30"/>
              <p:cNvSpPr/>
              <p:nvPr/>
            </p:nvSpPr>
            <p:spPr>
              <a:xfrm>
                <a:off x="7309023" y="1517686"/>
                <a:ext cx="852700" cy="668058"/>
              </a:xfrm>
              <a:prstGeom prst="trapezoi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33316" y="2175081"/>
                <a:ext cx="1377075" cy="3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Frequency</a:t>
                </a:r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6535339" y="1523334"/>
                <a:ext cx="853410" cy="668058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413454" y="4749660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90247" y="5070666"/>
              <a:ext cx="651986" cy="36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LTE/</a:t>
              </a:r>
            </a:p>
            <a:p>
              <a:pPr algn="ctr"/>
              <a:r>
                <a:rPr lang="en-US" sz="1050" dirty="0" smtClean="0"/>
                <a:t>LAA</a:t>
              </a:r>
              <a:endParaRPr lang="en-US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7418" y="5070666"/>
              <a:ext cx="6358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Wi-Fi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4800" y="4724400"/>
              <a:ext cx="1676700" cy="971231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8202" y="4736246"/>
              <a:ext cx="1562022" cy="81382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01254" y="4739746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30875" y="5465537"/>
              <a:ext cx="2097537" cy="27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Roboto Medium" charset="0"/>
                  <a:ea typeface="Roboto Medium" charset="0"/>
                  <a:cs typeface="Roboto Medium" charset="0"/>
                </a:rPr>
                <a:t>Multi-RAT Platform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23439" y="3444957"/>
              <a:ext cx="1787930" cy="97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590247" y="3618784"/>
              <a:ext cx="1471429" cy="776765"/>
              <a:chOff x="6502981" y="1519851"/>
              <a:chExt cx="1808167" cy="100915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6502981" y="2195725"/>
                <a:ext cx="180816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633316" y="2175085"/>
                <a:ext cx="1377075" cy="3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Roboto Medium" charset="0"/>
                    <a:ea typeface="Roboto Medium" charset="0"/>
                    <a:cs typeface="Roboto Medium" charset="0"/>
                  </a:rPr>
                  <a:t>Frequency</a:t>
                </a:r>
              </a:p>
            </p:txBody>
          </p:sp>
          <p:sp>
            <p:nvSpPr>
              <p:cNvPr id="45" name="Trapezoid 44"/>
              <p:cNvSpPr/>
              <p:nvPr/>
            </p:nvSpPr>
            <p:spPr>
              <a:xfrm>
                <a:off x="6943913" y="1519851"/>
                <a:ext cx="853410" cy="668058"/>
              </a:xfrm>
              <a:prstGeom prst="trapezoid">
                <a:avLst/>
              </a:prstGeom>
              <a:gradFill>
                <a:gsLst>
                  <a:gs pos="0">
                    <a:schemeClr val="accent6"/>
                  </a:gs>
                  <a:gs pos="61000">
                    <a:schemeClr val="accent1">
                      <a:lumMod val="45000"/>
                      <a:lumOff val="5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Roboto Medium" charset="0"/>
                  <a:ea typeface="Roboto Medium" charset="0"/>
                  <a:cs typeface="Roboto Medium" charset="0"/>
                </a:endParaRPr>
              </a:p>
            </p:txBody>
          </p:sp>
        </p:grpSp>
        <p:pic>
          <p:nvPicPr>
            <p:cNvPr id="46" name="Picture 45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85682" y="3438129"/>
              <a:ext cx="1799238" cy="974700"/>
            </a:xfrm>
            <a:prstGeom prst="rect">
              <a:avLst/>
            </a:prstGeom>
            <a:ln w="25400">
              <a:noFill/>
            </a:ln>
          </p:spPr>
        </p:pic>
        <p:cxnSp>
          <p:nvCxnSpPr>
            <p:cNvPr id="47" name="Curved Connector 46"/>
            <p:cNvCxnSpPr>
              <a:stCxn id="9" idx="6"/>
            </p:cNvCxnSpPr>
            <p:nvPr/>
          </p:nvCxnSpPr>
          <p:spPr>
            <a:xfrm flipV="1">
              <a:off x="2991427" y="2601982"/>
              <a:ext cx="422027" cy="1326252"/>
            </a:xfrm>
            <a:prstGeom prst="curvedConnector3">
              <a:avLst/>
            </a:prstGeom>
            <a:ln w="19050">
              <a:solidFill>
                <a:srgbClr val="46B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10800000">
              <a:off x="2991427" y="3932491"/>
              <a:ext cx="422027" cy="1343618"/>
            </a:xfrm>
            <a:prstGeom prst="curvedConnector3">
              <a:avLst/>
            </a:prstGeom>
            <a:ln w="19050">
              <a:solidFill>
                <a:srgbClr val="46B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endCxn id="9" idx="6"/>
            </p:cNvCxnSpPr>
            <p:nvPr/>
          </p:nvCxnSpPr>
          <p:spPr>
            <a:xfrm rot="10800000">
              <a:off x="2991427" y="3928235"/>
              <a:ext cx="432012" cy="233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6B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93070" y="3107627"/>
              <a:ext cx="1711261" cy="155031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642400" y="4315010"/>
              <a:ext cx="1927157" cy="27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Roboto Medium" charset="0"/>
                  <a:ea typeface="Roboto Medium" charset="0"/>
                  <a:cs typeface="Roboto Medium" charset="0"/>
                </a:rPr>
                <a:t>Full Duplex Mesh</a:t>
              </a:r>
              <a:endParaRPr lang="en-US" sz="1400" b="1" dirty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444149" y="2488642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5444149" y="3765019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5444149" y="5167540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7664965" y="2488642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7664965" y="3765019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7664965" y="5167540"/>
              <a:ext cx="0" cy="221750"/>
            </a:xfrm>
            <a:prstGeom prst="straightConnector1">
              <a:avLst/>
            </a:prstGeom>
            <a:ln w="15875">
              <a:solidFill>
                <a:srgbClr val="46B248"/>
              </a:solidFill>
              <a:headEnd type="none" w="med" len="med"/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60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Layer II </a:t>
            </a:r>
            <a:r>
              <a:rPr lang="en-US" dirty="0" smtClean="0">
                <a:solidFill>
                  <a:srgbClr val="00B0F0"/>
                </a:solidFill>
              </a:rPr>
              <a:t>“Listen While Talk”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6172199" cy="4113213"/>
          </a:xfrm>
        </p:spPr>
        <p:txBody>
          <a:bodyPr/>
          <a:lstStyle/>
          <a:p>
            <a:r>
              <a:rPr lang="en-US" dirty="0"/>
              <a:t>Collision Detection </a:t>
            </a:r>
            <a:r>
              <a:rPr lang="en-US" dirty="0" smtClean="0"/>
              <a:t>instead of Collison </a:t>
            </a:r>
            <a:r>
              <a:rPr lang="en-US" dirty="0"/>
              <a:t>Avoidance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With Full Duplex, 802.11 radios can detect if there frame is colliding with another radio’s frame in real-time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Reduction in the signaling overhead to communicate the collision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AP can pre-emptively declare collision while it is receiving the energy from both STA</a:t>
            </a:r>
          </a:p>
          <a:p>
            <a:pPr>
              <a:buFont typeface="Arial" charset="0"/>
              <a:buChar char="•"/>
            </a:pPr>
            <a:r>
              <a:rPr lang="en-US" dirty="0"/>
              <a:t>Multi-band transmission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Full duplex enables radios to transmit in adjacent and overlapping frequency band to make better use of the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762573" y="183039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grpSp>
        <p:nvGrpSpPr>
          <p:cNvPr id="8" name="図形グループ 43"/>
          <p:cNvGrpSpPr/>
          <p:nvPr/>
        </p:nvGrpSpPr>
        <p:grpSpPr>
          <a:xfrm>
            <a:off x="7848173" y="3043523"/>
            <a:ext cx="271077" cy="561231"/>
            <a:chOff x="5461304" y="4162452"/>
            <a:chExt cx="271077" cy="561231"/>
          </a:xfrm>
        </p:grpSpPr>
        <p:sp>
          <p:nvSpPr>
            <p:cNvPr id="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0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12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4" name="図形グループ 43"/>
          <p:cNvGrpSpPr/>
          <p:nvPr/>
        </p:nvGrpSpPr>
        <p:grpSpPr>
          <a:xfrm>
            <a:off x="10819973" y="3007519"/>
            <a:ext cx="271077" cy="561231"/>
            <a:chOff x="5461304" y="4162452"/>
            <a:chExt cx="271077" cy="561231"/>
          </a:xfrm>
        </p:grpSpPr>
        <p:sp>
          <p:nvSpPr>
            <p:cNvPr id="15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18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7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8229173" y="2363790"/>
            <a:ext cx="533400" cy="8278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9981773" y="2439990"/>
            <a:ext cx="830462" cy="7884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8294412" y="3273177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8294411" y="3407598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915400" y="3395994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Sense Collison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8804307" y="3974008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grpSp>
        <p:nvGrpSpPr>
          <p:cNvPr id="29" name="図形グループ 43"/>
          <p:cNvGrpSpPr/>
          <p:nvPr/>
        </p:nvGrpSpPr>
        <p:grpSpPr>
          <a:xfrm>
            <a:off x="7889907" y="5187141"/>
            <a:ext cx="271077" cy="561231"/>
            <a:chOff x="5461304" y="4162452"/>
            <a:chExt cx="271077" cy="561231"/>
          </a:xfrm>
        </p:grpSpPr>
        <p:sp>
          <p:nvSpPr>
            <p:cNvPr id="30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31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33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4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32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5" name="図形グループ 43"/>
          <p:cNvGrpSpPr/>
          <p:nvPr/>
        </p:nvGrpSpPr>
        <p:grpSpPr>
          <a:xfrm>
            <a:off x="10861707" y="5151137"/>
            <a:ext cx="271077" cy="561231"/>
            <a:chOff x="5461304" y="4162452"/>
            <a:chExt cx="271077" cy="561231"/>
          </a:xfrm>
        </p:grpSpPr>
        <p:sp>
          <p:nvSpPr>
            <p:cNvPr id="36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37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39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0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38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 flipV="1">
            <a:off x="8270907" y="4507408"/>
            <a:ext cx="533400" cy="8278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10023507" y="4583608"/>
            <a:ext cx="830462" cy="7884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8336146" y="5416795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8336145" y="5551216"/>
            <a:ext cx="23079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957134" y="5539612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Sense Collison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8220576" y="4431995"/>
            <a:ext cx="525816" cy="7977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10193765" y="4580411"/>
            <a:ext cx="746690" cy="7213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 rot="18104927">
            <a:off x="7939151" y="4557701"/>
            <a:ext cx="699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2"/>
                </a:solidFill>
              </a:rPr>
              <a:t>Indicate 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Collision</a:t>
            </a:r>
          </a:p>
        </p:txBody>
      </p:sp>
      <p:sp>
        <p:nvSpPr>
          <p:cNvPr id="56" name="TextBox 55"/>
          <p:cNvSpPr txBox="1"/>
          <p:nvPr/>
        </p:nvSpPr>
        <p:spPr>
          <a:xfrm rot="2644167">
            <a:off x="10369621" y="4567111"/>
            <a:ext cx="699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2"/>
                </a:solidFill>
              </a:rPr>
              <a:t>Indicate 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Collision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19269" y="3604754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24202" y="3568750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68208" y="5756501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73141" y="5720497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STA</a:t>
            </a:r>
          </a:p>
        </p:txBody>
      </p:sp>
    </p:spTree>
    <p:extLst>
      <p:ext uri="{BB962C8B-B14F-4D97-AF65-F5344CB8AC3E}">
        <p14:creationId xmlns:p14="http://schemas.microsoft.com/office/powerpoint/2010/main" val="209997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Legacy-Compatibility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9982199" cy="41132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Legacy-aware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Full duplex has capability </a:t>
            </a:r>
            <a:r>
              <a:rPr lang="en-US" dirty="0" smtClean="0"/>
              <a:t>to hear other nodes while transmitting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Can determine legacy presence and enable coexistence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Better throughput between two full duplex nodes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ower collisions when legacy nodes present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Improved Scheduling with OFDMA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Flexible uplink and downlink scheduling with simultaneous transmit and receive capability at the access point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Legacy-compatible with ax, ac and others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31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3A766-FC6D-4D31-B41E-4BB4C49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F0"/>
                </a:solidFill>
              </a:rPr>
              <a:t>802.11 throughput enhancement with interference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24F65-6516-4654-B93C-76E4F244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59" y="1656518"/>
            <a:ext cx="10361084" cy="4113213"/>
          </a:xfrm>
        </p:spPr>
        <p:txBody>
          <a:bodyPr/>
          <a:lstStyle/>
          <a:p>
            <a:r>
              <a:rPr lang="en-US" sz="2000" dirty="0"/>
              <a:t>Indoor dense environment: Walls and surroundings cause </a:t>
            </a:r>
          </a:p>
          <a:p>
            <a:r>
              <a:rPr lang="en-US" sz="2000" dirty="0"/>
              <a:t>Multi-path fading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434506-A1C9-4A7E-98A9-BBB943F2A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BF401B-4817-4F2E-BEC1-80BFFDE9EB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2BADDADE-DC99-450B-A0AB-114EC15087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8062CD-166F-45ED-8A2F-D3E461E5B428}"/>
              </a:ext>
            </a:extLst>
          </p:cNvPr>
          <p:cNvSpPr txBox="1"/>
          <p:nvPr/>
        </p:nvSpPr>
        <p:spPr>
          <a:xfrm>
            <a:off x="7467600" y="4343400"/>
            <a:ext cx="388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802.11 network model of dense indoor venues like conferences, concerts, sporting events, offices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DC5169-75F5-4A9C-83A0-A7BC1DFDADF5}"/>
              </a:ext>
            </a:extLst>
          </p:cNvPr>
          <p:cNvSpPr/>
          <p:nvPr/>
        </p:nvSpPr>
        <p:spPr>
          <a:xfrm>
            <a:off x="762000" y="5834139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F7F7F"/>
                </a:solidFill>
                <a:latin typeface="Roboto"/>
              </a:rPr>
              <a:t>Assumptions: 5GHz UNI-I, 4x4 MU-MIMO capable AP, 80MHz Channel Bandwidth, ZFBF receiver</a:t>
            </a:r>
            <a:endParaRPr lang="en-US" sz="2000" dirty="0"/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67" y="2804464"/>
            <a:ext cx="5988670" cy="2601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7569" y="3202057"/>
            <a:ext cx="145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With Full Duplex Echo Cancellation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4108" y="4545818"/>
            <a:ext cx="158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Without Full Duplex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Echo Cancellation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3944" t="19530" r="22957" b="22880"/>
          <a:stretch/>
        </p:blipFill>
        <p:spPr>
          <a:xfrm>
            <a:off x="7681135" y="1958201"/>
            <a:ext cx="3103213" cy="212422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806514" y="2037125"/>
            <a:ext cx="610164" cy="447555"/>
            <a:chOff x="8013331" y="3361723"/>
            <a:chExt cx="610164" cy="4475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45465" t="56546" r="42629" b="19432"/>
            <a:stretch/>
          </p:blipFill>
          <p:spPr>
            <a:xfrm>
              <a:off x="8062704" y="3426131"/>
              <a:ext cx="98622" cy="117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37094" t="33978" r="30474" b="34443"/>
            <a:stretch/>
          </p:blipFill>
          <p:spPr>
            <a:xfrm>
              <a:off x="8075599" y="3651990"/>
              <a:ext cx="95250" cy="9525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40300" y="3563057"/>
              <a:ext cx="3137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600" dirty="0">
                  <a:solidFill>
                    <a:schemeClr val="tx1"/>
                  </a:solidFill>
                </a:rPr>
                <a:t>AP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46193" y="3361723"/>
              <a:ext cx="3137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tx1"/>
                  </a:solidFill>
                </a:rPr>
                <a:t>UE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13331" y="3361723"/>
              <a:ext cx="610164" cy="447555"/>
            </a:xfrm>
            <a:prstGeom prst="rect">
              <a:avLst/>
            </a:prstGeom>
            <a:noFill/>
            <a:ln w="63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6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Enabling In-Band Full Duplex Communication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/>
            <a:r>
              <a:rPr lang="en-GB" dirty="0" smtClean="0"/>
              <a:t>Demonstration of Full Duplex System: Video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This </a:t>
            </a:r>
            <a:r>
              <a:rPr lang="en-GB" dirty="0" smtClean="0"/>
              <a:t>presentation is not intended to sell you on a </a:t>
            </a:r>
          </a:p>
          <a:p>
            <a:pPr algn="ctr"/>
            <a:r>
              <a:rPr lang="en-GB" dirty="0" smtClean="0"/>
              <a:t>particular full duplex implementation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A5ED5-9C27-4E65-9ECC-68FE5A27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598033-3C80-4012-939E-5D816E74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9AEFF5-499A-4704-B4FD-C4221D77A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F36DCE-F093-4D90-941E-EE40ED03136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BD05F0-A59B-4E89-9EAC-C425F55E68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71600" y="1600201"/>
            <a:ext cx="8341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Bharadia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, Dinesh, Emily </a:t>
            </a:r>
            <a:r>
              <a:rPr lang="en-US" sz="1600" dirty="0" err="1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McMilin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, and </a:t>
            </a:r>
            <a:r>
              <a:rPr lang="en-US" sz="1600" dirty="0" err="1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Sachin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Katti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. "Full duplex radios." </a:t>
            </a:r>
            <a:r>
              <a:rPr lang="en-US" sz="1600" i="1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ACM SIGCOMM Computer Communication Review</a:t>
            </a:r>
            <a:r>
              <a:rPr lang="en-US" sz="1600" dirty="0">
                <a:solidFill>
                  <a:srgbClr val="222222"/>
                </a:solidFill>
                <a:latin typeface="+mj-lt"/>
                <a:ea typeface="Arial" charset="0"/>
                <a:cs typeface="Arial" charset="0"/>
              </a:rPr>
              <a:t> 43.4 (2013): 375-386.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Duarte, Melissa, and </a:t>
            </a:r>
            <a:r>
              <a:rPr lang="en-US" sz="16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Ashutosh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Sabharwal. "Full-duplex wireless communications using off-the-shelf radios: Feasibility and first results." </a:t>
            </a:r>
            <a:r>
              <a:rPr lang="en-US" sz="1600" i="1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Signals, Systems and Computers (ASILOMAR), 2010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Debaillie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Björn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et al. "Analog/RF solutions enabling compact full-duplex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IEEE Journal on Selected Areas in Communications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 32.9 (2014): 1662-1673.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Chung,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MinKeun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et al. "Prototyping real-time full 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IEEE Communications Magazine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 53.9 (2015): 56-63.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+mj-lt"/>
              </a:rPr>
              <a:t>Barghi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Sanaz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et al. "Characterizing the throughput gain of single cell MIMO wireless systems with full 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Modeling and Optimization in Mobile, Ad Hoc and Wireless Networks (</a:t>
            </a:r>
            <a:r>
              <a:rPr lang="en-US" sz="1600" i="1" dirty="0" err="1">
                <a:solidFill>
                  <a:schemeClr val="tx1"/>
                </a:solidFill>
                <a:latin typeface="+mj-lt"/>
              </a:rPr>
              <a:t>WiOpt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), 2012 10th International Symposium on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IEEE, 2012.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+mj-lt"/>
              </a:rPr>
              <a:t>Korpi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Dani, et al. "Advanced self-interference cancellation and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multiantenna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techniques for full-duplex radios."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Signals, Systems and Computers, 2013 Asilomar Conference on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IEEE, 2013.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Goyal, Sanjay, et al. "A distributed MAC protocol for full duplex radio."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Signals, Systems and Computers, 2013 Asilomar Conference on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IEEE, 2013.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Tong, Zhen, and Martin </a:t>
            </a:r>
            <a:r>
              <a:rPr lang="en-US" sz="1600" dirty="0" err="1">
                <a:solidFill>
                  <a:schemeClr val="tx1"/>
                </a:solidFill>
              </a:rPr>
              <a:t>Haenggi</a:t>
            </a:r>
            <a:r>
              <a:rPr lang="en-US" sz="1600" dirty="0">
                <a:solidFill>
                  <a:schemeClr val="tx1"/>
                </a:solidFill>
              </a:rPr>
              <a:t>. "Throughput analysis for wireless networks with full-duplex radios." </a:t>
            </a:r>
            <a:r>
              <a:rPr lang="en-US" sz="1600" i="1" dirty="0">
                <a:solidFill>
                  <a:schemeClr val="tx1"/>
                </a:solidFill>
              </a:rPr>
              <a:t>Wireless Communications and Networking Conference (WCNC), 2015 IEEE</a:t>
            </a:r>
            <a:r>
              <a:rPr lang="en-US" sz="1600" dirty="0">
                <a:solidFill>
                  <a:schemeClr val="tx1"/>
                </a:solidFill>
              </a:rPr>
              <a:t>. IEEE, 2015.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7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B0F0"/>
                </a:solidFill>
              </a:rPr>
              <a:t>802.11 Full Duplex can enable IEEE 802.11 to keep pace with increased user demand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802.11 Full Duplex will allow simultaneous uplink and downlink on the same spectrum </a:t>
            </a:r>
            <a:r>
              <a:rPr lang="en-GB" b="0" dirty="0" smtClean="0"/>
              <a:t>simultaneously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Maximal use of available spectrum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Benefits of Full Duplex:</a:t>
            </a:r>
            <a:endParaRPr lang="en-GB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Latency</a:t>
            </a:r>
            <a:endParaRPr lang="en-GB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b="0" dirty="0" smtClean="0"/>
              <a:t>Perform control while sending data, cut-through routing, can drastically reduce latency.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Scalability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As number of users increase, self-interference cancellation can improve throughput by an order of </a:t>
            </a:r>
            <a:r>
              <a:rPr lang="en-GB" dirty="0" smtClean="0"/>
              <a:t>magnitude.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Throughput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For multimedia, gaming and symmetric traffic applications, throughput can be the main value proposition.</a:t>
            </a:r>
            <a:endParaRPr lang="en-GB" dirty="0"/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80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317625" y="725488"/>
            <a:ext cx="10361084" cy="1065213"/>
          </a:xfrm>
          <a:ln/>
        </p:spPr>
        <p:txBody>
          <a:bodyPr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Is Full Duplex practical?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790701"/>
            <a:ext cx="10361084" cy="4113213"/>
          </a:xfrm>
          <a:ln/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Wired standards like DOCSIS have already adopted Full Duplex as part of the standard to leverage its </a:t>
            </a:r>
            <a:r>
              <a:rPr lang="en-GB" b="0" dirty="0" smtClean="0"/>
              <a:t>advantages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DOCSIS 3.1 FDX-  Standardizes full duplex over 600 MHz of bandwidth with 4K QAM downstream and 1K QAM upstream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Requires wideband self-interference cancellation and isolation with an ultra-low noise figure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DOCSIS is more difficult due to ultra-long time delays in reflections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 smtClean="0"/>
              <a:t>WiFi</a:t>
            </a:r>
            <a:r>
              <a:rPr lang="en-GB" b="0" dirty="0" smtClean="0"/>
              <a:t> is harder to due rapid channel variations &amp; MIMO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 challenge that requires quick adaptation and schemes that scale well with antennas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37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337DD-E3EA-4E78-8A0A-71CA9DC6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DOCSIS Full Duplex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8A9DA61C-2ED4-44CF-8170-529DAB8DA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539" y="2116137"/>
            <a:ext cx="10694110" cy="20748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269FEC-0D5D-4747-8313-F92A60077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79033E-9995-431A-821A-FD0D8C46BB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6DB3D00-3C41-4815-A9AF-72C3F3688B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29217" y="4035428"/>
            <a:ext cx="10361084" cy="1868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GB" sz="180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kern="0" dirty="0" smtClean="0"/>
              <a:t>Full Duplex DOCSIS  is being tested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kern="0" dirty="0" smtClean="0"/>
              <a:t>Cable Labs interop testing ongoing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kern="0" dirty="0" smtClean="0"/>
              <a:t>Product releases from Q1 2019 onwards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kern="0" dirty="0" err="1" smtClean="0"/>
              <a:t>WiFi</a:t>
            </a:r>
            <a:r>
              <a:rPr lang="en-GB" kern="0" dirty="0" smtClean="0"/>
              <a:t> the next step: A symmetric cable link not as useful without a high-throughput </a:t>
            </a:r>
            <a:r>
              <a:rPr lang="en-GB" kern="0" dirty="0" err="1" smtClean="0"/>
              <a:t>WiFi</a:t>
            </a:r>
            <a:r>
              <a:rPr lang="en-GB" kern="0" dirty="0" smtClean="0"/>
              <a:t> AP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6509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Agenda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What is Full Duplex?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How </a:t>
            </a:r>
            <a:r>
              <a:rPr lang="en-GB" dirty="0"/>
              <a:t>can 802.11 benefit from Full Duplex?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Technical considerations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Possible implementation options for Full Duplex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Adoption of full duplex to DOCSIS standard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CE111-7F00-4A68-87A1-9792FF2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Benefits of Full </a:t>
            </a:r>
            <a:r>
              <a:rPr lang="en-US" dirty="0">
                <a:solidFill>
                  <a:srgbClr val="00B0F0"/>
                </a:solidFill>
              </a:rPr>
              <a:t>Duplex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5E5E2-E3CD-4522-A08D-310061E5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53" y="1751014"/>
            <a:ext cx="10361084" cy="4646614"/>
          </a:xfrm>
        </p:spPr>
        <p:txBody>
          <a:bodyPr/>
          <a:lstStyle/>
          <a:p>
            <a:r>
              <a:rPr lang="en-US" dirty="0" smtClean="0"/>
              <a:t>Most common misconceptions: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useful when symmetric traffic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Even then, gives you just 2x benefit in throughput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 reality</a:t>
            </a:r>
          </a:p>
          <a:p>
            <a:pPr marL="0" indent="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full duplex can mean in-band or adjacent band cancellation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Adjacent band cancellation results in more users supported and fewer collisions for each node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done right, cancel over entire 83 MHz at 2.4 GHz or from 4.9 GHz – 6+ 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Has implications for multi-channel/multi-band systems, relaying, meshing and beyond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D897C-AAA3-4345-AEE6-A114BC16A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1D2A2-84A9-401F-B7B3-021BA8F57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FCEB9F-7F5A-4E3C-823F-F80BE697AF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229" y="2764992"/>
            <a:ext cx="3291418" cy="1885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3316" y="4328174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Adjacent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20" y="2720234"/>
            <a:ext cx="2497717" cy="191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35820" y="44080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In-Band</a:t>
            </a:r>
          </a:p>
        </p:txBody>
      </p:sp>
    </p:spTree>
    <p:extLst>
      <p:ext uri="{BB962C8B-B14F-4D97-AF65-F5344CB8AC3E}">
        <p14:creationId xmlns:p14="http://schemas.microsoft.com/office/powerpoint/2010/main" val="231851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CE111-7F00-4A68-87A1-9792FF2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Benefits of Full </a:t>
            </a:r>
            <a:r>
              <a:rPr lang="en-US" dirty="0">
                <a:solidFill>
                  <a:srgbClr val="00B0F0"/>
                </a:solidFill>
              </a:rPr>
              <a:t>Duplex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5E5E2-E3CD-4522-A08D-310061E5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6044758" cy="4343400"/>
          </a:xfrm>
        </p:spPr>
        <p:txBody>
          <a:bodyPr/>
          <a:lstStyle/>
          <a:p>
            <a:r>
              <a:rPr lang="en-US" dirty="0" smtClean="0"/>
              <a:t>Benefit #1: Channel packing and scalability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Achieved through adjacent channel interference cancellation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Channels 1, 6 and 11 or multiple 5GHz bands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D897C-AAA3-4345-AEE6-A114BC16A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1D2A2-84A9-401F-B7B3-021BA8F57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FCEB9F-7F5A-4E3C-823F-F80BE697AF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pic>
        <p:nvPicPr>
          <p:cNvPr id="8" name="Picture 2" descr="Image result for sta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16" y="3815920"/>
            <a:ext cx="4156108" cy="26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260903" y="2854986"/>
            <a:ext cx="3158378" cy="1300899"/>
            <a:chOff x="7174737" y="3891894"/>
            <a:chExt cx="3536834" cy="1300899"/>
          </a:xfrm>
        </p:grpSpPr>
        <p:grpSp>
          <p:nvGrpSpPr>
            <p:cNvPr id="10" name="Group 9"/>
            <p:cNvGrpSpPr/>
            <p:nvPr/>
          </p:nvGrpSpPr>
          <p:grpSpPr>
            <a:xfrm>
              <a:off x="8782225" y="3892620"/>
              <a:ext cx="153783" cy="935052"/>
              <a:chOff x="3097161" y="2110692"/>
              <a:chExt cx="191729" cy="108905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31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006868" y="3891894"/>
              <a:ext cx="153783" cy="935052"/>
              <a:chOff x="3097161" y="2110692"/>
              <a:chExt cx="191729" cy="108905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29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582839" y="3906645"/>
              <a:ext cx="153783" cy="935052"/>
              <a:chOff x="3097161" y="2110692"/>
              <a:chExt cx="191729" cy="108905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27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4" descr="http://www.clker.com/cliparts/q/Z/d/3/w/a/wireless-router-hi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737" y="4012845"/>
              <a:ext cx="3536834" cy="117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Shape 217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905" b="-1140"/>
          <a:stretch/>
        </p:blipFill>
        <p:spPr>
          <a:xfrm>
            <a:off x="6959159" y="2889154"/>
            <a:ext cx="1765967" cy="17959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/>
        </p:nvCxnSpPr>
        <p:spPr>
          <a:xfrm flipH="1">
            <a:off x="2348406" y="3469206"/>
            <a:ext cx="4766690" cy="139205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12057" y="4155885"/>
            <a:ext cx="2603039" cy="158101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871888" y="3787130"/>
            <a:ext cx="5243208" cy="180549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61159" y="4561015"/>
            <a:ext cx="897200" cy="2616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Channel 1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5557167" y="4130417"/>
            <a:ext cx="936475" cy="2616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Channel 6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557167" y="3705620"/>
            <a:ext cx="936475" cy="2616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Channel 11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785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CE111-7F00-4A68-87A1-9792FF29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405592"/>
            <a:ext cx="10361084" cy="106521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Benefits of Full </a:t>
            </a:r>
            <a:r>
              <a:rPr lang="en-US" dirty="0">
                <a:solidFill>
                  <a:srgbClr val="00B0F0"/>
                </a:solidFill>
              </a:rPr>
              <a:t>Duplex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5E5E2-E3CD-4522-A08D-310061E5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 marL="0" indent="0"/>
            <a:r>
              <a:rPr lang="en-US" dirty="0" smtClean="0"/>
              <a:t>Benefit #2: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In-band or adjacent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ACK/NACK and control while doing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Cut-through routing and low-latency meshing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Benefit #3: Throughput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In-band or adjacent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 symmetric or uplink-heavy applications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Video conferencing, multimedia systems, gaming, </a:t>
            </a:r>
            <a:r>
              <a:rPr lang="en-US" dirty="0" err="1" smtClean="0"/>
              <a:t>IoT</a:t>
            </a:r>
            <a:r>
              <a:rPr lang="en-US" dirty="0" smtClean="0"/>
              <a:t> and many others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DD897C-AAA3-4345-AEE6-A114BC16A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C1D2A2-84A9-401F-B7B3-021BA8F575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 smtClean="0"/>
              <a:t>GenXComm</a:t>
            </a:r>
            <a:r>
              <a:rPr lang="en-GB" dirty="0" smtClean="0"/>
              <a:t>, Inc. - </a:t>
            </a:r>
            <a:r>
              <a:rPr lang="en-GB" dirty="0" err="1" smtClean="0"/>
              <a:t>Sriram</a:t>
            </a:r>
            <a:r>
              <a:rPr lang="en-GB" dirty="0" smtClean="0"/>
              <a:t> </a:t>
            </a:r>
            <a:r>
              <a:rPr lang="en-GB" dirty="0" err="1" smtClean="0"/>
              <a:t>Vishwanath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2FCEB9F-7F5A-4E3C-823F-F80BE697AF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8" name="Left-Right Arrow 7"/>
          <p:cNvSpPr/>
          <p:nvPr/>
        </p:nvSpPr>
        <p:spPr>
          <a:xfrm rot="9142322">
            <a:off x="7372571" y="2289666"/>
            <a:ext cx="768524" cy="1780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33420">
            <a:off x="8578278" y="2210336"/>
            <a:ext cx="728121" cy="21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216397">
            <a:off x="9608503" y="2069748"/>
            <a:ext cx="844885" cy="21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798874" y="2660952"/>
            <a:ext cx="707943" cy="345382"/>
            <a:chOff x="7174737" y="3891894"/>
            <a:chExt cx="3536834" cy="1300899"/>
          </a:xfrm>
        </p:grpSpPr>
        <p:grpSp>
          <p:nvGrpSpPr>
            <p:cNvPr id="63" name="Group 62"/>
            <p:cNvGrpSpPr/>
            <p:nvPr/>
          </p:nvGrpSpPr>
          <p:grpSpPr>
            <a:xfrm>
              <a:off x="8782225" y="3892620"/>
              <a:ext cx="153783" cy="935052"/>
              <a:chOff x="3097161" y="2110692"/>
              <a:chExt cx="191729" cy="1089053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1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8006868" y="3891894"/>
              <a:ext cx="153783" cy="935052"/>
              <a:chOff x="3097161" y="2110692"/>
              <a:chExt cx="191729" cy="1089053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17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582839" y="3906645"/>
              <a:ext cx="153783" cy="935052"/>
              <a:chOff x="3097161" y="2110692"/>
              <a:chExt cx="191729" cy="108905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2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6" name="Picture 4" descr="http://www.clker.com/cliparts/q/Z/d/3/w/a/wireless-router-hi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737" y="4012845"/>
              <a:ext cx="3536834" cy="117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8078463" y="1770060"/>
            <a:ext cx="707943" cy="345382"/>
            <a:chOff x="7174737" y="3891894"/>
            <a:chExt cx="3536834" cy="1300899"/>
          </a:xfrm>
        </p:grpSpPr>
        <p:grpSp>
          <p:nvGrpSpPr>
            <p:cNvPr id="85" name="Group 84"/>
            <p:cNvGrpSpPr/>
            <p:nvPr/>
          </p:nvGrpSpPr>
          <p:grpSpPr>
            <a:xfrm>
              <a:off x="8782225" y="3892620"/>
              <a:ext cx="153783" cy="935052"/>
              <a:chOff x="3097161" y="2110692"/>
              <a:chExt cx="191729" cy="1089053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Isosceles Triangle 1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8006868" y="3891894"/>
              <a:ext cx="153783" cy="935052"/>
              <a:chOff x="3097161" y="2110692"/>
              <a:chExt cx="191729" cy="1089053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17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9582839" y="3906645"/>
              <a:ext cx="153783" cy="935052"/>
              <a:chOff x="3097161" y="2110692"/>
              <a:chExt cx="191729" cy="1089053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Isosceles Triangle 2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8" name="Picture 4" descr="http://www.clker.com/cliparts/q/Z/d/3/w/a/wireless-router-hi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737" y="4012845"/>
              <a:ext cx="3536834" cy="117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9134753" y="2571318"/>
            <a:ext cx="707943" cy="345382"/>
            <a:chOff x="7174737" y="3891894"/>
            <a:chExt cx="3536834" cy="1300899"/>
          </a:xfrm>
        </p:grpSpPr>
        <p:grpSp>
          <p:nvGrpSpPr>
            <p:cNvPr id="96" name="Group 95"/>
            <p:cNvGrpSpPr/>
            <p:nvPr/>
          </p:nvGrpSpPr>
          <p:grpSpPr>
            <a:xfrm>
              <a:off x="8782225" y="3892620"/>
              <a:ext cx="153783" cy="935052"/>
              <a:chOff x="3097161" y="2110692"/>
              <a:chExt cx="191729" cy="1089053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1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8006868" y="3891894"/>
              <a:ext cx="153783" cy="935052"/>
              <a:chOff x="3097161" y="2110692"/>
              <a:chExt cx="191729" cy="1089053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7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582839" y="3906645"/>
              <a:ext cx="153783" cy="935052"/>
              <a:chOff x="3097161" y="2110692"/>
              <a:chExt cx="191729" cy="108905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2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9" name="Picture 4" descr="http://www.clker.com/cliparts/q/Z/d/3/w/a/wireless-router-hi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737" y="4012845"/>
              <a:ext cx="3536834" cy="117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Group 105"/>
          <p:cNvGrpSpPr/>
          <p:nvPr/>
        </p:nvGrpSpPr>
        <p:grpSpPr>
          <a:xfrm>
            <a:off x="10386441" y="1576705"/>
            <a:ext cx="707943" cy="345382"/>
            <a:chOff x="7174737" y="3891894"/>
            <a:chExt cx="3536834" cy="13008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8782225" y="3892620"/>
              <a:ext cx="153783" cy="935052"/>
              <a:chOff x="3097161" y="2110692"/>
              <a:chExt cx="191729" cy="1089053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1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8006868" y="3891894"/>
              <a:ext cx="153783" cy="935052"/>
              <a:chOff x="3097161" y="2110692"/>
              <a:chExt cx="191729" cy="1089053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Isosceles Triangle 17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9582839" y="3906645"/>
              <a:ext cx="153783" cy="935052"/>
              <a:chOff x="3097161" y="2110692"/>
              <a:chExt cx="191729" cy="1089053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097161" y="2418040"/>
                <a:ext cx="191729" cy="7817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Isosceles Triangle 20"/>
              <p:cNvSpPr/>
              <p:nvPr/>
            </p:nvSpPr>
            <p:spPr>
              <a:xfrm>
                <a:off x="3097161" y="2110692"/>
                <a:ext cx="191729" cy="30800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0" name="Picture 4" descr="http://www.clker.com/cliparts/q/Z/d/3/w/a/wireless-router-hi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737" y="4012845"/>
              <a:ext cx="3536834" cy="117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9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DB3F3F1-664B-438F-87D1-084AC1312637}" vid="{829324C9-A977-4D2E-BD3E-EED46428EC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IEEE_template</Template>
  <TotalTime>4060</TotalTime>
  <Words>1299</Words>
  <Application>Microsoft Macintosh PowerPoint</Application>
  <PresentationFormat>Widescreen</PresentationFormat>
  <Paragraphs>284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MS Gothic</vt:lpstr>
      <vt:lpstr>Roboto</vt:lpstr>
      <vt:lpstr>Roboto Medium</vt:lpstr>
      <vt:lpstr>Times New Roman</vt:lpstr>
      <vt:lpstr>Arial</vt:lpstr>
      <vt:lpstr>Office Theme</vt:lpstr>
      <vt:lpstr>Document</vt:lpstr>
      <vt:lpstr>802.11 Full Duplex</vt:lpstr>
      <vt:lpstr>Enabling In-Band Full Duplex Communication</vt:lpstr>
      <vt:lpstr>802.11 Full Duplex can enable IEEE 802.11 to keep pace with increased user demand</vt:lpstr>
      <vt:lpstr>Is Full Duplex practical?</vt:lpstr>
      <vt:lpstr>DOCSIS Full Duplex</vt:lpstr>
      <vt:lpstr>Agenda</vt:lpstr>
      <vt:lpstr>Benefits of Full Duplex</vt:lpstr>
      <vt:lpstr>Benefits of Full Duplex</vt:lpstr>
      <vt:lpstr>Benefits of Full Duplex</vt:lpstr>
      <vt:lpstr>Antenna Spacing based Architectures</vt:lpstr>
      <vt:lpstr>Non-magnetic Circulators based Architectures</vt:lpstr>
      <vt:lpstr>Active Cancellation Architectures</vt:lpstr>
      <vt:lpstr>Active Cancellation Approaches</vt:lpstr>
      <vt:lpstr>Architectural Benefits</vt:lpstr>
      <vt:lpstr>Successful Full Duplex Lab Prototype</vt:lpstr>
      <vt:lpstr>Use case for Full Duplex in 802.11</vt:lpstr>
      <vt:lpstr>Layer II “Listen While Talk”</vt:lpstr>
      <vt:lpstr>Legacy-Compatibility</vt:lpstr>
      <vt:lpstr>802.11 throughput enhancement with interference cancellation</vt:lpstr>
      <vt:lpstr>References</vt:lpstr>
    </vt:vector>
  </TitlesOfParts>
  <Company>Intel Corporation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Asha Talreja</dc:creator>
  <cp:lastModifiedBy>Microsoft Office User</cp:lastModifiedBy>
  <cp:revision>90</cp:revision>
  <cp:lastPrinted>1601-01-01T00:00:00Z</cp:lastPrinted>
  <dcterms:created xsi:type="dcterms:W3CDTF">2018-01-11T22:51:49Z</dcterms:created>
  <dcterms:modified xsi:type="dcterms:W3CDTF">2018-03-06T19:01:09Z</dcterms:modified>
</cp:coreProperties>
</file>