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393" r:id="rId3"/>
    <p:sldId id="324" r:id="rId4"/>
    <p:sldId id="352" r:id="rId5"/>
    <p:sldId id="317" r:id="rId6"/>
    <p:sldId id="318" r:id="rId7"/>
    <p:sldId id="319" r:id="rId8"/>
    <p:sldId id="320" r:id="rId9"/>
    <p:sldId id="321" r:id="rId10"/>
    <p:sldId id="322" r:id="rId11"/>
    <p:sldId id="468" r:id="rId12"/>
    <p:sldId id="440" r:id="rId13"/>
    <p:sldId id="467" r:id="rId14"/>
    <p:sldId id="469" r:id="rId15"/>
    <p:sldId id="472" r:id="rId16"/>
    <p:sldId id="473" r:id="rId17"/>
    <p:sldId id="474" r:id="rId18"/>
    <p:sldId id="475" r:id="rId19"/>
    <p:sldId id="476" r:id="rId20"/>
    <p:sldId id="477" r:id="rId21"/>
    <p:sldId id="479" r:id="rId22"/>
    <p:sldId id="480" r:id="rId23"/>
    <p:sldId id="481" r:id="rId24"/>
    <p:sldId id="482" r:id="rId25"/>
    <p:sldId id="483" r:id="rId26"/>
    <p:sldId id="485" r:id="rId27"/>
    <p:sldId id="484" r:id="rId28"/>
    <p:sldId id="486" r:id="rId29"/>
    <p:sldId id="488" r:id="rId30"/>
    <p:sldId id="489" r:id="rId31"/>
    <p:sldId id="490" r:id="rId32"/>
    <p:sldId id="491" r:id="rId33"/>
    <p:sldId id="478" r:id="rId34"/>
    <p:sldId id="492" r:id="rId35"/>
    <p:sldId id="493" r:id="rId36"/>
    <p:sldId id="471" r:id="rId37"/>
    <p:sldId id="487" r:id="rId38"/>
    <p:sldId id="470"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58" autoAdjust="0"/>
    <p:restoredTop sz="94808"/>
  </p:normalViewPr>
  <p:slideViewPr>
    <p:cSldViewPr>
      <p:cViewPr varScale="1">
        <p:scale>
          <a:sx n="97" d="100"/>
          <a:sy n="97" d="100"/>
        </p:scale>
        <p:origin x="1158"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568" y="-72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802.11-18/0545r4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MU/MAC Ad-hoc </a:t>
            </a:r>
            <a:br>
              <a:rPr lang="en-US" altLang="en-US" sz="2800" dirty="0" smtClean="0"/>
            </a:br>
            <a:r>
              <a:rPr lang="en-US" altLang="en-US" sz="2800" dirty="0" smtClean="0"/>
              <a:t>March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5-9,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845871119"/>
              </p:ext>
            </p:extLst>
          </p:nvPr>
        </p:nvGraphicFramePr>
        <p:xfrm>
          <a:off x="609600" y="2743200"/>
          <a:ext cx="8001000" cy="819626"/>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448786">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2356209"/>
              </p:ext>
            </p:extLst>
          </p:nvPr>
        </p:nvGraphicFramePr>
        <p:xfrm>
          <a:off x="1295400" y="1447775"/>
          <a:ext cx="6477000" cy="4876824"/>
        </p:xfrm>
        <a:graphic>
          <a:graphicData uri="http://schemas.openxmlformats.org/drawingml/2006/table">
            <a:tbl>
              <a:tblPr/>
              <a:tblGrid>
                <a:gridCol w="444137"/>
                <a:gridCol w="444137"/>
                <a:gridCol w="3145971"/>
                <a:gridCol w="1859825"/>
                <a:gridCol w="582930"/>
              </a:tblGrid>
              <a:tr h="78698">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6249">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80644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11-18/0027r4 (  120 CIDs)</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a:t>
            </a:r>
            <a:r>
              <a:rPr lang="en-US" dirty="0" smtClean="0"/>
              <a:t>1 (MAC)</a:t>
            </a:r>
            <a:r>
              <a:rPr lang="en-US" dirty="0"/>
              <a:t/>
            </a:r>
            <a:br>
              <a:rPr lang="en-US" dirty="0"/>
            </a:br>
            <a:r>
              <a:rPr lang="en-US" sz="2000" dirty="0">
                <a:solidFill>
                  <a:schemeClr val="tx1"/>
                </a:solidFill>
              </a:rPr>
              <a:t>(11-18-0027-03-00ax-ack-related-cids-section-27-4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11-18/0380r1 ( 4 CIDs)</a:t>
            </a:r>
          </a:p>
          <a:p>
            <a:pPr lvl="1"/>
            <a:r>
              <a:rPr lang="en-GB" dirty="0"/>
              <a:t>11015, 11860, 13410, 13411 </a:t>
            </a:r>
            <a:endParaRPr lang="en-US" dirty="0"/>
          </a:p>
          <a:p>
            <a:pPr marL="457200" lvl="1" indent="0">
              <a:buNone/>
            </a:pP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a:t>
            </a:r>
            <a:r>
              <a:rPr lang="en-US" dirty="0"/>
              <a:t>2 (MAC)</a:t>
            </a:r>
            <a:r>
              <a:rPr lang="en-US" dirty="0"/>
              <a:t/>
            </a:r>
            <a:br>
              <a:rPr lang="en-US" dirty="0"/>
            </a:br>
            <a:r>
              <a:rPr lang="en-US" sz="2000" dirty="0">
                <a:solidFill>
                  <a:schemeClr val="tx1"/>
                </a:solidFill>
              </a:rPr>
              <a:t>(11-18-0380-00-00ax-lb230-mac-cr-some-cids-in-9-4-2-237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3621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11-18/0423r0 ( 1 CIDs)</a:t>
            </a:r>
          </a:p>
          <a:p>
            <a:pPr lvl="1"/>
            <a:r>
              <a:rPr lang="en-GB" dirty="0"/>
              <a:t>14318</a:t>
            </a: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a:t>
            </a:r>
            <a:r>
              <a:rPr lang="en-US" dirty="0"/>
              <a:t>3 (MAC)</a:t>
            </a:r>
            <a:r>
              <a:rPr lang="en-US" dirty="0"/>
              <a:t/>
            </a:r>
            <a:br>
              <a:rPr lang="en-US" dirty="0"/>
            </a:br>
            <a:r>
              <a:rPr lang="en-US" sz="2000" dirty="0">
                <a:solidFill>
                  <a:schemeClr val="tx1"/>
                </a:solidFill>
              </a:rPr>
              <a:t>(11-18-0423-00-00ax-d2-0-comment-resolution-cid-14318.docx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883197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11-18/078r4 ( 2 CIDs)</a:t>
            </a:r>
          </a:p>
          <a:p>
            <a:pPr lvl="1"/>
            <a:r>
              <a:rPr lang="en-GB" dirty="0"/>
              <a:t>12508, </a:t>
            </a:r>
            <a:r>
              <a:rPr lang="en-GB" dirty="0" smtClean="0"/>
              <a:t>13292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a:t>
            </a:r>
            <a:r>
              <a:rPr lang="en-US" dirty="0"/>
              <a:t>4 (MAC)</a:t>
            </a:r>
            <a:r>
              <a:rPr lang="en-US" dirty="0"/>
              <a:t/>
            </a:r>
            <a:br>
              <a:rPr lang="en-US" dirty="0"/>
            </a:br>
            <a:r>
              <a:rPr lang="en-US" sz="2000" dirty="0">
                <a:solidFill>
                  <a:schemeClr val="tx1"/>
                </a:solidFill>
              </a:rPr>
              <a:t>(11-18-0078-03-00ax-d2-0-comment-resolution-27-6-4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149844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11-18/0455r1 ( </a:t>
            </a:r>
            <a:r>
              <a:rPr lang="en-GB" sz="2800" dirty="0"/>
              <a:t>9</a:t>
            </a:r>
            <a:r>
              <a:rPr lang="en-GB" sz="2800" dirty="0" smtClean="0"/>
              <a:t> CIDs)</a:t>
            </a:r>
          </a:p>
          <a:p>
            <a:pPr lvl="1"/>
            <a:r>
              <a:rPr lang="en-GB" sz="1800" dirty="0"/>
              <a:t>11483, 11789, 11790, 11791, 12087, 13053, 13055, 13188, 14228, </a:t>
            </a:r>
            <a:r>
              <a:rPr lang="en-GB" sz="1800" strike="sngStrike" dirty="0"/>
              <a:t>14326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a:t>
            </a:r>
            <a:r>
              <a:rPr lang="en-US" dirty="0"/>
              <a:t>5 (MAC)</a:t>
            </a:r>
            <a:r>
              <a:rPr lang="en-US" dirty="0"/>
              <a:t/>
            </a:r>
            <a:br>
              <a:rPr lang="en-US" dirty="0"/>
            </a:br>
            <a:r>
              <a:rPr lang="en-US" sz="2000" dirty="0">
                <a:solidFill>
                  <a:schemeClr val="tx1"/>
                </a:solidFill>
              </a:rPr>
              <a:t>(</a:t>
            </a:r>
            <a:r>
              <a:rPr lang="en-US" sz="2000" dirty="0" smtClean="0">
                <a:solidFill>
                  <a:schemeClr val="tx1"/>
                </a:solidFill>
              </a:rPr>
              <a:t>11-18-0455-02-00ax-lb230-cr-txop-duration-based-rts-cts.docx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019631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11-18/0369r5 ( 1 CIDs)</a:t>
            </a:r>
          </a:p>
          <a:p>
            <a:pPr lvl="1"/>
            <a:r>
              <a:rPr lang="en-US" dirty="0" smtClean="0"/>
              <a:t>13975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a:t>
            </a:r>
            <a:r>
              <a:rPr lang="en-US" dirty="0"/>
              <a:t>6 (MAC)</a:t>
            </a:r>
            <a:r>
              <a:rPr lang="en-US" dirty="0"/>
              <a:t/>
            </a:r>
            <a:br>
              <a:rPr lang="en-US" dirty="0"/>
            </a:br>
            <a:r>
              <a:rPr lang="en-US" sz="2000" dirty="0">
                <a:solidFill>
                  <a:schemeClr val="tx1"/>
                </a:solidFill>
              </a:rPr>
              <a:t>(11-18-0369-05-00ax-cr-for-various-cids-in-clause-9.docx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32450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11-18/0363r1 ( 1 CIDs)</a:t>
            </a:r>
          </a:p>
          <a:p>
            <a:pPr lvl="1"/>
            <a:r>
              <a:rPr lang="en-US" dirty="0"/>
              <a:t>13136 </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a:t>
            </a:r>
            <a:r>
              <a:rPr lang="en-US" dirty="0"/>
              <a:t>7 (MAC)</a:t>
            </a:r>
            <a:r>
              <a:rPr lang="en-US" dirty="0"/>
              <a:t/>
            </a:r>
            <a:br>
              <a:rPr lang="en-US" dirty="0"/>
            </a:br>
            <a:r>
              <a:rPr lang="en-US" sz="2000" dirty="0">
                <a:solidFill>
                  <a:schemeClr val="tx1"/>
                </a:solidFill>
              </a:rPr>
              <a:t>(11-18-0363-01-00ax-cr-for-cid-13136.docx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66856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David </a:t>
            </a:r>
            <a:r>
              <a:rPr lang="en-US" altLang="en-US" sz="2000" dirty="0" err="1" smtClean="0">
                <a:latin typeface="Arial" pitchFamily="34" charset="0"/>
              </a:rPr>
              <a:t>Xun</a:t>
            </a:r>
            <a:r>
              <a:rPr lang="en-US" altLang="en-US" sz="2000" dirty="0" smtClean="0">
                <a:latin typeface="Arial" pitchFamily="34" charset="0"/>
              </a:rPr>
              <a:t> Yang (Huawei)</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11-18/0546r0 ( 10 CIDs)</a:t>
            </a:r>
          </a:p>
          <a:p>
            <a:pPr lvl="1"/>
            <a:r>
              <a:rPr lang="en-US" sz="1800" dirty="0" smtClean="0"/>
              <a:t>11096</a:t>
            </a:r>
            <a:r>
              <a:rPr lang="en-US" sz="1800" dirty="0"/>
              <a:t>, 14109, 13281, 13970, 12608, 13972, 12499, 11313, 12504, </a:t>
            </a:r>
            <a:r>
              <a:rPr lang="en-US" sz="1800" dirty="0" smtClean="0"/>
              <a:t>11315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a:t>
            </a:r>
            <a:r>
              <a:rPr lang="en-US" dirty="0"/>
              <a:t>8 (MAC)</a:t>
            </a:r>
            <a:r>
              <a:rPr lang="en-US" dirty="0"/>
              <a:t/>
            </a:r>
            <a:br>
              <a:rPr lang="en-US" dirty="0"/>
            </a:br>
            <a:r>
              <a:rPr lang="en-US" sz="2000" dirty="0">
                <a:solidFill>
                  <a:schemeClr val="tx1"/>
                </a:solidFill>
              </a:rPr>
              <a:t>(11-18-0546-00-00ax-resolutions-to-cids-in-clause-27-5-3-x.docx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2146693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11-18/0429r0 (  3 CIDs)</a:t>
            </a:r>
          </a:p>
          <a:p>
            <a:pPr lvl="1"/>
            <a:r>
              <a:rPr lang="en-GB" sz="1800" dirty="0"/>
              <a:t>11316, 12505, 12506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a:t>
            </a:r>
            <a:r>
              <a:rPr lang="en-US" dirty="0"/>
              <a:t>9 (MAC)</a:t>
            </a:r>
            <a:r>
              <a:rPr lang="en-US" dirty="0"/>
              <a:t/>
            </a:r>
            <a:br>
              <a:rPr lang="en-US" dirty="0"/>
            </a:br>
            <a:r>
              <a:rPr lang="en-US" sz="2000" dirty="0">
                <a:solidFill>
                  <a:schemeClr val="tx1"/>
                </a:solidFill>
              </a:rPr>
              <a:t>(11-18-0429-00-00ax-d2-0-comment-resolution-27-5-3-2-4-remaining-cids.docx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8562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11-18/0557r1 (  1 CIDs)</a:t>
            </a:r>
          </a:p>
          <a:p>
            <a:pPr marL="457200" lvl="1" indent="0">
              <a:buNone/>
            </a:pPr>
            <a:r>
              <a:rPr lang="en-GB" dirty="0" smtClean="0"/>
              <a:t>- 11682</a:t>
            </a:r>
          </a:p>
          <a:p>
            <a:r>
              <a:rPr lang="en-US" sz="3200" dirty="0" smtClean="0"/>
              <a:t>Results: </a:t>
            </a:r>
            <a:r>
              <a:rPr lang="en-US" sz="2800" dirty="0" smtClean="0"/>
              <a:t>Y/N/A</a:t>
            </a:r>
          </a:p>
          <a:p>
            <a:pPr marL="457200" lvl="1" indent="0">
              <a:buNone/>
            </a:pPr>
            <a:r>
              <a:rPr lang="en-US" altLang="zh-CN" dirty="0" smtClean="0"/>
              <a:t>- Passed </a:t>
            </a:r>
            <a:r>
              <a:rPr lang="en-US" altLang="zh-CN" dirty="0"/>
              <a:t>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a:t>
            </a:r>
            <a:r>
              <a:rPr lang="en-US" dirty="0"/>
              <a:t>10 (MAC)</a:t>
            </a:r>
            <a:r>
              <a:rPr lang="en-US" dirty="0"/>
              <a:t/>
            </a:r>
            <a:br>
              <a:rPr lang="en-US" dirty="0"/>
            </a:br>
            <a:r>
              <a:rPr lang="en-US" sz="2000" dirty="0">
                <a:solidFill>
                  <a:schemeClr val="tx1"/>
                </a:solidFill>
              </a:rPr>
              <a:t>(11-18-0557-00-00ax-cr-cid-11682.docx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370045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11-18/0338r2 (  1 CIDs)</a:t>
            </a:r>
          </a:p>
          <a:p>
            <a:pPr marL="457200" lvl="1" indent="0">
              <a:buNone/>
            </a:pPr>
            <a:r>
              <a:rPr lang="en-GB" dirty="0" smtClean="0"/>
              <a:t>- 13836</a:t>
            </a:r>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a:t>
            </a:r>
            <a:r>
              <a:rPr lang="en-US" dirty="0"/>
              <a:t>11 (MAC)</a:t>
            </a:r>
            <a:r>
              <a:rPr lang="en-US" dirty="0"/>
              <a:t/>
            </a:r>
            <a:br>
              <a:rPr lang="en-US" dirty="0"/>
            </a:br>
            <a:r>
              <a:rPr lang="en-US" sz="2000" dirty="0">
                <a:solidFill>
                  <a:schemeClr val="tx1"/>
                </a:solidFill>
              </a:rPr>
              <a:t>(11-18-0338-02-00ax-lb230-mac-cr-27-16-1.docx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05761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11-18/0371r2 (  9 CIDs)</a:t>
            </a:r>
          </a:p>
          <a:p>
            <a:pPr marL="457200" lvl="1" indent="0">
              <a:buNone/>
            </a:pPr>
            <a:r>
              <a:rPr lang="en-GB" dirty="0" smtClean="0"/>
              <a:t>- </a:t>
            </a:r>
            <a:r>
              <a:rPr lang="en-GB" altLang="zh-CN" dirty="0"/>
              <a:t>12228, 12531, 11041, 11350, 11351, 11352, 11853, 12538, 13792 (9 CIDs)</a:t>
            </a:r>
            <a:endParaRPr lang="en-GB" dirty="0" smtClean="0"/>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a:t>
            </a:r>
            <a:r>
              <a:rPr lang="en-US" dirty="0"/>
              <a:t>12 (MAC)</a:t>
            </a:r>
            <a:r>
              <a:rPr lang="en-US" dirty="0"/>
              <a:t/>
            </a:r>
            <a:br>
              <a:rPr lang="en-US" dirty="0"/>
            </a:br>
            <a:r>
              <a:rPr lang="en-US" sz="2000" dirty="0">
                <a:solidFill>
                  <a:schemeClr val="tx1"/>
                </a:solidFill>
              </a:rPr>
              <a:t>(11-18-0371-01-00ax-lb230-mac-cr-27-7-4.docx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596520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11-18/0379r2 (  1 CIDs)</a:t>
            </a:r>
          </a:p>
          <a:p>
            <a:pPr marL="457200" lvl="1" indent="0">
              <a:buNone/>
            </a:pPr>
            <a:r>
              <a:rPr lang="en-GB" dirty="0" smtClean="0"/>
              <a:t>- </a:t>
            </a:r>
            <a:r>
              <a:rPr lang="en-GB" altLang="zh-CN" dirty="0"/>
              <a:t> 12383</a:t>
            </a:r>
            <a:r>
              <a:rPr lang="en-GB" altLang="zh-CN" dirty="0" smtClean="0"/>
              <a:t> (1 </a:t>
            </a:r>
            <a:r>
              <a:rPr lang="en-GB" altLang="zh-CN" dirty="0"/>
              <a:t>CIDs)</a:t>
            </a:r>
            <a:endParaRPr lang="en-GB" dirty="0" smtClean="0"/>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a:t>
            </a:r>
            <a:r>
              <a:rPr lang="en-US" dirty="0"/>
              <a:t>13 (MAC)</a:t>
            </a:r>
            <a:r>
              <a:rPr lang="en-US" dirty="0"/>
              <a:t/>
            </a:r>
            <a:br>
              <a:rPr lang="en-US" dirty="0"/>
            </a:br>
            <a:r>
              <a:rPr lang="en-US" sz="2000" dirty="0">
                <a:solidFill>
                  <a:schemeClr val="tx1"/>
                </a:solidFill>
              </a:rPr>
              <a:t>(11-18-0379-02-00ax-lb230-mac-cr-9-3-3-x.docx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289211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14</a:t>
            </a:r>
            <a:r>
              <a:rPr lang="zh-CN" altLang="en-US" dirty="0" smtClean="0"/>
              <a:t>’</a:t>
            </a:r>
            <a:r>
              <a:rPr lang="en-US" dirty="0"/>
              <a:t> (MAC)</a:t>
            </a:r>
            <a:r>
              <a:rPr lang="en-US" altLang="zh-CN" dirty="0"/>
              <a:t/>
            </a:r>
            <a:br>
              <a:rPr lang="en-US" altLang="zh-CN" dirty="0"/>
            </a:br>
            <a:r>
              <a:rPr lang="en-US" altLang="zh-CN" dirty="0" smtClean="0">
                <a:solidFill>
                  <a:schemeClr val="tx1"/>
                </a:solidFill>
              </a:rPr>
              <a:t>(</a:t>
            </a:r>
            <a:r>
              <a:rPr lang="en-US" altLang="zh-CN" sz="2000" dirty="0">
                <a:solidFill>
                  <a:schemeClr val="tx1"/>
                </a:solidFill>
              </a:rPr>
              <a:t>11-18-0161-02-00ax-cr-cid-13754.docx</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Which option do you prefer?</a:t>
            </a:r>
          </a:p>
          <a:p>
            <a:pPr lvl="1"/>
            <a:r>
              <a:rPr lang="en-GB" altLang="zh-CN" dirty="0"/>
              <a:t>Option </a:t>
            </a:r>
            <a:r>
              <a:rPr lang="en-GB" altLang="zh-CN" dirty="0" smtClean="0"/>
              <a:t>1:</a:t>
            </a:r>
            <a:r>
              <a:rPr lang="en-US" altLang="zh-CN" dirty="0"/>
              <a:t> </a:t>
            </a:r>
            <a:r>
              <a:rPr lang="en-GB" altLang="zh-CN" dirty="0" smtClean="0"/>
              <a:t>Using </a:t>
            </a:r>
            <a:r>
              <a:rPr lang="en-GB" altLang="zh-CN" dirty="0"/>
              <a:t>all zero to indicate this </a:t>
            </a:r>
            <a:r>
              <a:rPr lang="en-US" altLang="zh-CN" dirty="0" smtClean="0"/>
              <a:t>A</a:t>
            </a:r>
            <a:r>
              <a:rPr lang="en-GB" altLang="zh-CN" dirty="0" smtClean="0"/>
              <a:t>-control </a:t>
            </a:r>
            <a:r>
              <a:rPr lang="en-GB" altLang="zh-CN" dirty="0"/>
              <a:t>that can be </a:t>
            </a:r>
            <a:r>
              <a:rPr lang="en-GB" altLang="zh-CN" dirty="0" smtClean="0"/>
              <a:t>ignored and change the length field to </a:t>
            </a:r>
            <a:r>
              <a:rPr lang="en-US" altLang="zh-CN" dirty="0" smtClean="0"/>
              <a:t>minus 1</a:t>
            </a:r>
            <a:r>
              <a:rPr lang="en-GB" altLang="zh-CN" dirty="0" smtClean="0"/>
              <a:t>. (11)</a:t>
            </a:r>
            <a:endParaRPr lang="zh-CN" altLang="zh-CN" dirty="0"/>
          </a:p>
          <a:p>
            <a:pPr lvl="1"/>
            <a:r>
              <a:rPr lang="en-GB" altLang="zh-CN" dirty="0"/>
              <a:t>Option </a:t>
            </a:r>
            <a:r>
              <a:rPr lang="en-GB" altLang="zh-CN" dirty="0" smtClean="0"/>
              <a:t>2:</a:t>
            </a:r>
            <a:r>
              <a:rPr lang="en-US" altLang="zh-CN" dirty="0"/>
              <a:t> </a:t>
            </a:r>
            <a:r>
              <a:rPr lang="en-GB" altLang="zh-CN" dirty="0" smtClean="0"/>
              <a:t>Using </a:t>
            </a:r>
            <a:r>
              <a:rPr lang="en-GB" altLang="zh-CN" dirty="0"/>
              <a:t>all ones to indicate this </a:t>
            </a:r>
            <a:r>
              <a:rPr lang="en-US" altLang="zh-CN" dirty="0" smtClean="0"/>
              <a:t>A-</a:t>
            </a:r>
            <a:r>
              <a:rPr lang="en-GB" altLang="zh-CN" dirty="0" smtClean="0"/>
              <a:t>control </a:t>
            </a:r>
            <a:r>
              <a:rPr lang="en-GB" altLang="zh-CN" dirty="0"/>
              <a:t>that can be ignored</a:t>
            </a:r>
            <a:r>
              <a:rPr lang="en-GB" altLang="zh-CN" dirty="0" smtClean="0"/>
              <a:t>. (2)</a:t>
            </a:r>
            <a:endParaRPr lang="zh-CN" altLang="zh-CN" dirty="0"/>
          </a:p>
          <a:p>
            <a:pPr lvl="1"/>
            <a:r>
              <a:rPr lang="en-US" altLang="zh-CN" dirty="0" smtClean="0"/>
              <a:t>Option 3: No change (8)</a:t>
            </a:r>
            <a:endParaRPr lang="zh-CN" altLang="zh-CN" dirty="0"/>
          </a:p>
          <a:p>
            <a:pPr lvl="1"/>
            <a:r>
              <a:rPr lang="en-US" altLang="zh-CN" dirty="0" smtClean="0"/>
              <a:t>Option 4: Using one value for the reserved value, which is 15. (6)</a:t>
            </a:r>
          </a:p>
          <a:p>
            <a:pPr lvl="1"/>
            <a:endParaRPr lang="en-US" altLang="zh-CN" dirty="0"/>
          </a:p>
        </p:txBody>
      </p:sp>
      <p:sp>
        <p:nvSpPr>
          <p:cNvPr id="5" name="页脚占位符 4"/>
          <p:cNvSpPr>
            <a:spLocks noGrp="1"/>
          </p:cNvSpPr>
          <p:nvPr>
            <p:ph type="ftr" sz="quarter" idx="11"/>
          </p:nvPr>
        </p:nvSpPr>
        <p:spPr/>
        <p:txBody>
          <a:bodyPr/>
          <a:lstStyle/>
          <a:p>
            <a:pPr>
              <a:defRPr/>
            </a:pPr>
            <a:r>
              <a:rPr lang="en-US" smtClean="0"/>
              <a:t>Eric Wong (Apple)</a:t>
            </a:r>
            <a:endParaRPr lang="en-US" dirty="0"/>
          </a:p>
        </p:txBody>
      </p:sp>
      <p:sp>
        <p:nvSpPr>
          <p:cNvPr id="6" name="灯片编号占位符 5"/>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25382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(option 1) to following </a:t>
            </a:r>
            <a:r>
              <a:rPr lang="pt-BR" sz="2800" dirty="0" smtClean="0"/>
              <a:t>CIDs </a:t>
            </a:r>
            <a:r>
              <a:rPr lang="en-GB" sz="2800" dirty="0" smtClean="0"/>
              <a:t>in doc 11-18/0161r3 (  1 CIDs)</a:t>
            </a:r>
          </a:p>
          <a:p>
            <a:pPr marL="457200" lvl="1" indent="0">
              <a:buNone/>
            </a:pPr>
            <a:r>
              <a:rPr lang="en-GB" dirty="0" smtClean="0"/>
              <a:t>- </a:t>
            </a:r>
            <a:r>
              <a:rPr lang="en-GB" altLang="zh-CN" dirty="0" smtClean="0"/>
              <a:t>13754 (1 </a:t>
            </a:r>
            <a:r>
              <a:rPr lang="en-GB" altLang="zh-CN" dirty="0"/>
              <a:t>CIDs)</a:t>
            </a:r>
            <a:endParaRPr lang="en-GB" dirty="0" smtClean="0"/>
          </a:p>
          <a:p>
            <a:r>
              <a:rPr lang="en-US" sz="3200" dirty="0" smtClean="0"/>
              <a:t>Results: </a:t>
            </a:r>
            <a:r>
              <a:rPr lang="en-US" sz="2800" dirty="0" smtClean="0"/>
              <a:t>Y/N/A</a:t>
            </a:r>
            <a:r>
              <a:rPr lang="zh-CN" altLang="en-US" sz="2800" dirty="0" smtClean="0"/>
              <a:t>： </a:t>
            </a:r>
            <a:r>
              <a:rPr lang="en-US" altLang="zh-CN" dirty="0"/>
              <a:t>11: 6: 9</a:t>
            </a:r>
          </a:p>
          <a:p>
            <a:pPr lvl="1"/>
            <a:r>
              <a:rPr lang="en-US" altLang="zh-CN" dirty="0" err="1" smtClean="0"/>
              <a:t>Strawpoll</a:t>
            </a:r>
            <a:r>
              <a:rPr lang="en-US" altLang="zh-CN" dirty="0" smtClean="0"/>
              <a:t> fails</a:t>
            </a: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a:t>
            </a:r>
            <a:r>
              <a:rPr lang="en-US" dirty="0"/>
              <a:t>14 (MAC)</a:t>
            </a:r>
            <a:r>
              <a:rPr lang="en-US" dirty="0"/>
              <a:t/>
            </a:r>
            <a:br>
              <a:rPr lang="en-US" dirty="0"/>
            </a:br>
            <a:r>
              <a:rPr lang="en-US" sz="2000" dirty="0">
                <a:solidFill>
                  <a:schemeClr val="tx1"/>
                </a:solidFill>
              </a:rPr>
              <a:t>(11-18-0161-02-00ax-cr-cid-13754.docx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7384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11-18/0075r1 ( 5 CIDs)</a:t>
            </a:r>
          </a:p>
          <a:p>
            <a:pPr marL="457200" lvl="1" indent="0">
              <a:buNone/>
            </a:pPr>
            <a:r>
              <a:rPr lang="en-GB" dirty="0" smtClean="0"/>
              <a:t>- </a:t>
            </a:r>
            <a:r>
              <a:rPr lang="en-GB" sz="1800" strike="sngStrike" dirty="0"/>
              <a:t>11030</a:t>
            </a:r>
            <a:r>
              <a:rPr lang="en-GB" sz="1800" dirty="0"/>
              <a:t>, 11100, </a:t>
            </a:r>
            <a:r>
              <a:rPr lang="en-GB" sz="1800" strike="sngStrike" dirty="0"/>
              <a:t>11312, 11313,</a:t>
            </a:r>
            <a:r>
              <a:rPr lang="en-GB" sz="1800" dirty="0"/>
              <a:t> 11697, 12591, </a:t>
            </a:r>
            <a:r>
              <a:rPr lang="en-GB" sz="1800" strike="sngStrike" dirty="0"/>
              <a:t>13194, 13195</a:t>
            </a:r>
            <a:r>
              <a:rPr lang="en-GB" sz="1800" dirty="0"/>
              <a:t>, 13828, </a:t>
            </a:r>
            <a:r>
              <a:rPr lang="en-GB" sz="1800" dirty="0" smtClean="0"/>
              <a:t>13971</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a:t>
            </a:r>
            <a:r>
              <a:rPr lang="en-US" dirty="0"/>
              <a:t>15 (MAC)</a:t>
            </a:r>
            <a:r>
              <a:rPr lang="en-US" dirty="0"/>
              <a:t/>
            </a:r>
            <a:br>
              <a:rPr lang="en-US" dirty="0"/>
            </a:br>
            <a:r>
              <a:rPr lang="en-US" sz="2000" dirty="0">
                <a:solidFill>
                  <a:schemeClr val="tx1"/>
                </a:solidFill>
              </a:rPr>
              <a:t>(11-18-0075-00-00ax-d2-0-comment-resolution-27-5-3-2-2</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9459743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11-18/0075r3 ( 5 CIDs)</a:t>
            </a:r>
          </a:p>
          <a:p>
            <a:pPr marL="457200" lvl="1" indent="0">
              <a:buNone/>
            </a:pPr>
            <a:r>
              <a:rPr lang="en-GB" dirty="0" smtClean="0"/>
              <a:t>- </a:t>
            </a:r>
            <a:r>
              <a:rPr lang="en-GB" sz="1800" dirty="0" smtClean="0"/>
              <a:t>11030, </a:t>
            </a:r>
            <a:r>
              <a:rPr lang="en-GB" sz="1800" dirty="0"/>
              <a:t>11312</a:t>
            </a:r>
            <a:r>
              <a:rPr lang="en-GB" sz="1800" dirty="0" smtClean="0"/>
              <a:t>, </a:t>
            </a:r>
            <a:r>
              <a:rPr lang="en-GB" sz="1800" dirty="0"/>
              <a:t>13194</a:t>
            </a:r>
            <a:r>
              <a:rPr lang="en-GB" sz="1800"/>
              <a:t>, </a:t>
            </a:r>
            <a:r>
              <a:rPr lang="en-GB" sz="1800" smtClean="0"/>
              <a:t>13195</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a:t>
            </a:r>
            <a:r>
              <a:rPr lang="en-US" dirty="0"/>
              <a:t>16 (MAC)</a:t>
            </a:r>
            <a:r>
              <a:rPr lang="en-US" dirty="0"/>
              <a:t/>
            </a:r>
            <a:br>
              <a:rPr lang="en-US" dirty="0"/>
            </a:br>
            <a:r>
              <a:rPr lang="en-US" sz="2000" dirty="0">
                <a:solidFill>
                  <a:schemeClr val="tx1"/>
                </a:solidFill>
              </a:rPr>
              <a:t>(</a:t>
            </a:r>
            <a:r>
              <a:rPr lang="en-US" sz="2000" dirty="0" smtClean="0">
                <a:solidFill>
                  <a:schemeClr val="tx1"/>
                </a:solidFill>
              </a:rPr>
              <a:t>11-18-0075-3-00ax-d2-0-comment-resolution-27-5-3-2-2</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43638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MAC/MU ad hoc sessions this week</a:t>
            </a:r>
            <a:endParaRPr lang="en-US" altLang="en-US" sz="1600" dirty="0" smtClean="0"/>
          </a:p>
          <a:p>
            <a:pPr lvl="1"/>
            <a:r>
              <a:rPr lang="en-US" altLang="en-US" sz="1600" dirty="0" smtClean="0"/>
              <a:t>Tuesday AM1,  AM2, PM2 (MU), EVE</a:t>
            </a:r>
          </a:p>
          <a:p>
            <a:pPr lvl="1"/>
            <a:r>
              <a:rPr lang="en-US" altLang="en-US" sz="1600" dirty="0" smtClean="0"/>
              <a:t>Wednesday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a:t>
            </a:r>
            <a:r>
              <a:rPr lang="en-GB" sz="2800" dirty="0" smtClean="0"/>
              <a:t>11-18/0446r2 </a:t>
            </a:r>
            <a:r>
              <a:rPr lang="en-GB" sz="2800" dirty="0" smtClean="0"/>
              <a:t>( </a:t>
            </a:r>
            <a:r>
              <a:rPr lang="en-GB" sz="2800" dirty="0" smtClean="0"/>
              <a:t>2 </a:t>
            </a:r>
            <a:r>
              <a:rPr lang="en-GB" sz="2800" dirty="0" smtClean="0"/>
              <a:t>CIDs)</a:t>
            </a:r>
          </a:p>
          <a:p>
            <a:pPr marL="457200" lvl="1" indent="0">
              <a:buNone/>
            </a:pPr>
            <a:r>
              <a:rPr lang="en-GB" dirty="0" smtClean="0"/>
              <a:t>- </a:t>
            </a:r>
            <a:r>
              <a:rPr lang="en-GB" sz="1800" dirty="0"/>
              <a:t>12699, </a:t>
            </a:r>
            <a:r>
              <a:rPr lang="en-GB" sz="1800" dirty="0" smtClean="0"/>
              <a:t>13220</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a:t>
            </a:r>
            <a:r>
              <a:rPr lang="en-US" dirty="0"/>
              <a:t>17 (MAC)</a:t>
            </a:r>
            <a:r>
              <a:rPr lang="en-US" dirty="0"/>
              <a:t/>
            </a:r>
            <a:br>
              <a:rPr lang="en-US" dirty="0"/>
            </a:br>
            <a:r>
              <a:rPr lang="en-US" sz="2000" dirty="0">
                <a:solidFill>
                  <a:schemeClr val="tx1"/>
                </a:solidFill>
              </a:rPr>
              <a:t>(</a:t>
            </a:r>
            <a:r>
              <a:rPr lang="en-US" sz="2000" dirty="0" smtClean="0">
                <a:solidFill>
                  <a:schemeClr val="tx1"/>
                </a:solidFill>
              </a:rPr>
              <a:t>11-18-0446-02-00ax-su-cqi-feedback-discussuion.docx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8086213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a:t>
            </a:r>
            <a:r>
              <a:rPr lang="en-GB" sz="2800" dirty="0" smtClean="0"/>
              <a:t>11-18/0512r3 </a:t>
            </a:r>
            <a:r>
              <a:rPr lang="en-GB" sz="2800" dirty="0" smtClean="0"/>
              <a:t>( </a:t>
            </a:r>
            <a:r>
              <a:rPr lang="en-GB" sz="2800" dirty="0" smtClean="0"/>
              <a:t>1 </a:t>
            </a:r>
            <a:r>
              <a:rPr lang="en-GB" sz="2800" dirty="0" smtClean="0"/>
              <a:t>CIDs)</a:t>
            </a:r>
          </a:p>
          <a:p>
            <a:pPr marL="457200" lvl="1" indent="0">
              <a:buNone/>
            </a:pPr>
            <a:r>
              <a:rPr lang="en-GB" dirty="0" smtClean="0"/>
              <a:t>- </a:t>
            </a:r>
            <a:r>
              <a:rPr lang="en-GB" sz="1800" dirty="0" smtClean="0"/>
              <a:t>14207</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a:t>
            </a:r>
            <a:r>
              <a:rPr lang="en-US" dirty="0" smtClean="0"/>
              <a:t>18 (MU)</a:t>
            </a:r>
            <a:r>
              <a:rPr lang="en-US" dirty="0"/>
              <a:t/>
            </a:r>
            <a:br>
              <a:rPr lang="en-US" dirty="0"/>
            </a:br>
            <a:r>
              <a:rPr lang="en-US" sz="2000" dirty="0">
                <a:solidFill>
                  <a:schemeClr val="tx1"/>
                </a:solidFill>
              </a:rPr>
              <a:t>(</a:t>
            </a:r>
            <a:r>
              <a:rPr lang="en-US" sz="2000" dirty="0" smtClean="0">
                <a:solidFill>
                  <a:schemeClr val="tx1"/>
                </a:solidFill>
              </a:rPr>
              <a:t>11-18-0512-03-00ax-cr-for-cid-14207.docx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5441510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a:t>
            </a:r>
            <a:r>
              <a:rPr lang="en-GB" sz="2800" dirty="0" smtClean="0"/>
              <a:t>11-18/0012r3 </a:t>
            </a:r>
            <a:r>
              <a:rPr lang="en-GB" sz="2800" dirty="0" smtClean="0"/>
              <a:t>( </a:t>
            </a:r>
            <a:r>
              <a:rPr lang="en-GB" sz="2800" dirty="0" smtClean="0"/>
              <a:t>29</a:t>
            </a:r>
            <a:r>
              <a:rPr lang="en-GB" sz="2800" dirty="0" smtClean="0"/>
              <a:t> </a:t>
            </a:r>
            <a:r>
              <a:rPr lang="en-GB" sz="2800" dirty="0" smtClean="0"/>
              <a:t>CIDs)</a:t>
            </a:r>
          </a:p>
          <a:p>
            <a:pPr marL="457200" lvl="1" indent="0">
              <a:buNone/>
            </a:pPr>
            <a:r>
              <a:rPr lang="pt-BR" sz="1800" dirty="0" smtClean="0"/>
              <a:t>11261</a:t>
            </a:r>
            <a:r>
              <a:rPr lang="pt-BR" sz="1800" dirty="0"/>
              <a:t>, 11495, 11504, 11563, 11687, 11689, 11690, 11902, 12003, 12061, </a:t>
            </a:r>
          </a:p>
          <a:p>
            <a:pPr marL="457200" lvl="1" indent="0">
              <a:buNone/>
            </a:pPr>
            <a:r>
              <a:rPr lang="pt-BR" sz="1800" dirty="0"/>
              <a:t>12532, 12533, 12553, 12554, 12627, 12649, 12650, 12656, 12865, 13639, </a:t>
            </a:r>
          </a:p>
          <a:p>
            <a:pPr marL="457200" lvl="1" indent="0">
              <a:buNone/>
            </a:pPr>
            <a:r>
              <a:rPr lang="pt-BR" sz="1800" dirty="0"/>
              <a:t>13947, 13948, 14123, 14329, 14124, </a:t>
            </a:r>
            <a:r>
              <a:rPr lang="pt-BR" sz="1800" dirty="0" smtClean="0"/>
              <a:t>14126, </a:t>
            </a:r>
            <a:r>
              <a:rPr lang="pt-BR" sz="1800" dirty="0"/>
              <a:t>12099, 12100, 13640</a:t>
            </a:r>
            <a:endParaRPr lang="en-GB" sz="1800" dirty="0"/>
          </a:p>
          <a:p>
            <a:pPr marL="457200" lvl="1" indent="0">
              <a:buNone/>
            </a:pPr>
            <a:endParaRPr lang="pt-BR" sz="1800" dirty="0"/>
          </a:p>
          <a:p>
            <a:r>
              <a:rPr lang="en-US" sz="3200" dirty="0" smtClean="0"/>
              <a:t>Results</a:t>
            </a:r>
            <a:r>
              <a:rPr lang="en-US" sz="3200" dirty="0" smtClean="0"/>
              <a:t>: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t>Straw Poll #</a:t>
            </a:r>
            <a:r>
              <a:rPr lang="en-US" dirty="0"/>
              <a:t>19 (MAC)</a:t>
            </a:r>
            <a:r>
              <a:rPr lang="en-US" dirty="0"/>
              <a:t/>
            </a:r>
            <a:br>
              <a:rPr lang="en-US" dirty="0"/>
            </a:br>
            <a:r>
              <a:rPr lang="en-US" sz="2000" dirty="0">
                <a:solidFill>
                  <a:schemeClr val="tx1"/>
                </a:solidFill>
              </a:rPr>
              <a:t>(</a:t>
            </a:r>
            <a:r>
              <a:rPr lang="en-US" sz="2000" dirty="0" smtClean="0">
                <a:solidFill>
                  <a:schemeClr val="tx1"/>
                </a:solidFill>
              </a:rPr>
              <a:t>11-18-0012-03-00ax-lb230-mac-cr-27-15-2.docx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7605110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11-18/0149r3 </a:t>
            </a:r>
            <a:r>
              <a:rPr lang="en-GB" sz="2800" dirty="0" smtClean="0"/>
              <a:t>( </a:t>
            </a:r>
            <a:r>
              <a:rPr lang="en-GB" sz="2800" dirty="0" smtClean="0"/>
              <a:t>27</a:t>
            </a:r>
            <a:r>
              <a:rPr lang="en-GB" sz="2800" dirty="0" smtClean="0"/>
              <a:t> </a:t>
            </a:r>
            <a:r>
              <a:rPr lang="en-GB" sz="2800" dirty="0" smtClean="0"/>
              <a:t>CIDs)</a:t>
            </a:r>
          </a:p>
          <a:p>
            <a:pPr lvl="1"/>
            <a:r>
              <a:rPr lang="en-GB" sz="1800" dirty="0"/>
              <a:t>11894, 12388, 13863, 12380, 13540, </a:t>
            </a:r>
            <a:r>
              <a:rPr lang="en-GB" sz="1800" dirty="0" smtClean="0"/>
              <a:t>11542</a:t>
            </a:r>
            <a:r>
              <a:rPr lang="en-GB" sz="1800" dirty="0" smtClean="0"/>
              <a:t>,</a:t>
            </a:r>
            <a:r>
              <a:rPr lang="en-GB" sz="1800" dirty="0" smtClean="0">
                <a:solidFill>
                  <a:srgbClr val="FF0000"/>
                </a:solidFill>
              </a:rPr>
              <a:t> </a:t>
            </a:r>
            <a:r>
              <a:rPr lang="en-GB" sz="1800" dirty="0" smtClean="0"/>
              <a:t>14197</a:t>
            </a:r>
            <a:r>
              <a:rPr lang="en-GB" sz="1800" dirty="0"/>
              <a:t>, 13646, 11886, 11471, </a:t>
            </a:r>
            <a:r>
              <a:rPr lang="en-GB" sz="1800" dirty="0" smtClean="0"/>
              <a:t>14268, </a:t>
            </a:r>
            <a:r>
              <a:rPr lang="en-GB" sz="1800" dirty="0"/>
              <a:t>13199, </a:t>
            </a:r>
            <a:r>
              <a:rPr lang="en-GB" sz="1800" dirty="0" smtClean="0"/>
              <a:t>14130, </a:t>
            </a:r>
            <a:r>
              <a:rPr lang="en-GB" sz="1800" dirty="0"/>
              <a:t>12298, 13412, 13547, 14198, 12297, 13768, 12296, 11552, 12063, 11553, 14270, 11554, 11555, </a:t>
            </a:r>
            <a:r>
              <a:rPr lang="en-GB" sz="1800" dirty="0" smtClean="0"/>
              <a:t>14132</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33</a:t>
            </a:fld>
            <a:endParaRPr lang="en-US"/>
          </a:p>
        </p:txBody>
      </p:sp>
      <p:sp>
        <p:nvSpPr>
          <p:cNvPr id="5" name="Title 4"/>
          <p:cNvSpPr>
            <a:spLocks noGrp="1"/>
          </p:cNvSpPr>
          <p:nvPr>
            <p:ph type="title"/>
          </p:nvPr>
        </p:nvSpPr>
        <p:spPr/>
        <p:txBody>
          <a:bodyPr/>
          <a:lstStyle/>
          <a:p>
            <a:r>
              <a:rPr lang="en-US" dirty="0" smtClean="0"/>
              <a:t>Straw Poll </a:t>
            </a:r>
            <a:r>
              <a:rPr lang="en-US" dirty="0"/>
              <a:t>#20 (MAC)</a:t>
            </a:r>
            <a:r>
              <a:rPr lang="en-US" dirty="0"/>
              <a:t/>
            </a:r>
            <a:br>
              <a:rPr lang="en-US" dirty="0"/>
            </a:br>
            <a:r>
              <a:rPr lang="en-US" sz="2000" dirty="0">
                <a:solidFill>
                  <a:schemeClr val="tx1"/>
                </a:solidFill>
              </a:rPr>
              <a:t>(</a:t>
            </a:r>
            <a:r>
              <a:rPr lang="en-US" sz="2000" dirty="0" smtClean="0">
                <a:solidFill>
                  <a:schemeClr val="tx1"/>
                </a:solidFill>
              </a:rPr>
              <a:t>11-18-0149-03-00ax-cr-for-27-5-6.docx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6120275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11-18/0527r2 </a:t>
            </a:r>
            <a:r>
              <a:rPr lang="en-GB" sz="2800" dirty="0" smtClean="0"/>
              <a:t>( </a:t>
            </a:r>
            <a:r>
              <a:rPr lang="en-GB" sz="2800" dirty="0" smtClean="0"/>
              <a:t>15 </a:t>
            </a:r>
            <a:r>
              <a:rPr lang="en-GB" sz="2800" dirty="0" smtClean="0"/>
              <a:t>CIDs)</a:t>
            </a:r>
          </a:p>
          <a:p>
            <a:pPr lvl="1"/>
            <a:r>
              <a:rPr lang="en-GB" sz="1800" dirty="0"/>
              <a:t>12511, 12668, 13203, 13204, 13205, 13206, 13209, 13210, 13212, 13213, 13214, 13215, 13216, 13217, </a:t>
            </a:r>
            <a:r>
              <a:rPr lang="en-GB" sz="1800" dirty="0" smtClean="0"/>
              <a:t>14271</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34</a:t>
            </a:fld>
            <a:endParaRPr lang="en-US"/>
          </a:p>
        </p:txBody>
      </p:sp>
      <p:sp>
        <p:nvSpPr>
          <p:cNvPr id="5" name="Title 4"/>
          <p:cNvSpPr>
            <a:spLocks noGrp="1"/>
          </p:cNvSpPr>
          <p:nvPr>
            <p:ph type="title"/>
          </p:nvPr>
        </p:nvSpPr>
        <p:spPr/>
        <p:txBody>
          <a:bodyPr/>
          <a:lstStyle/>
          <a:p>
            <a:r>
              <a:rPr lang="en-US" dirty="0" smtClean="0"/>
              <a:t>Straw Poll </a:t>
            </a:r>
            <a:r>
              <a:rPr lang="en-US" dirty="0"/>
              <a:t>#21 (MAC)</a:t>
            </a:r>
            <a:r>
              <a:rPr lang="en-US" dirty="0"/>
              <a:t/>
            </a:r>
            <a:br>
              <a:rPr lang="en-US" dirty="0"/>
            </a:br>
            <a:r>
              <a:rPr lang="en-US" sz="2000" dirty="0">
                <a:solidFill>
                  <a:schemeClr val="tx1"/>
                </a:solidFill>
              </a:rPr>
              <a:t>(</a:t>
            </a:r>
            <a:r>
              <a:rPr lang="en-US" sz="2000" dirty="0" smtClean="0">
                <a:solidFill>
                  <a:schemeClr val="tx1"/>
                </a:solidFill>
              </a:rPr>
              <a:t>11-18-0527-02-00ax-revisit-cr-on-27-6-2.docx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169548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11-18/0312r1 </a:t>
            </a:r>
            <a:r>
              <a:rPr lang="en-GB" sz="2800" dirty="0" smtClean="0"/>
              <a:t>( </a:t>
            </a:r>
            <a:r>
              <a:rPr lang="en-GB" sz="2800" dirty="0" smtClean="0"/>
              <a:t>33</a:t>
            </a:r>
            <a:r>
              <a:rPr lang="en-GB" sz="2800" dirty="0" smtClean="0"/>
              <a:t> </a:t>
            </a:r>
            <a:r>
              <a:rPr lang="en-GB" sz="2800" dirty="0" smtClean="0"/>
              <a:t>CIDs)</a:t>
            </a:r>
          </a:p>
          <a:p>
            <a:pPr lvl="1"/>
            <a:r>
              <a:rPr lang="en-GB" sz="1600" dirty="0"/>
              <a:t>11432, 11433, 11766, 11767, 11768, 12513, 12515, 12516, 12697, 12698, </a:t>
            </a:r>
            <a:endParaRPr lang="en-US" sz="1600" dirty="0"/>
          </a:p>
          <a:p>
            <a:pPr lvl="1"/>
            <a:r>
              <a:rPr lang="en-GB" sz="1600" dirty="0"/>
              <a:t>12699, 12779, 13218, 13219, 13220, 13222, 13223, 13224, 13225, 13226, </a:t>
            </a:r>
            <a:endParaRPr lang="en-US" sz="1600" dirty="0"/>
          </a:p>
          <a:p>
            <a:pPr lvl="1"/>
            <a:r>
              <a:rPr lang="en-GB" sz="1600" dirty="0"/>
              <a:t>13227, 13228, 13287, 13288, 13289, 13290, 13291, 13550, 13553, 13556, </a:t>
            </a:r>
            <a:endParaRPr lang="en-US" sz="1600" dirty="0"/>
          </a:p>
          <a:p>
            <a:pPr lvl="1"/>
            <a:r>
              <a:rPr lang="en-GB" sz="1600" dirty="0"/>
              <a:t>13712, 13776, 14274 (33 CIDs)</a:t>
            </a:r>
            <a:endParaRPr lang="en-US" sz="1600" dirty="0"/>
          </a:p>
          <a:p>
            <a:r>
              <a:rPr lang="en-US" sz="3200" dirty="0" smtClean="0"/>
              <a:t>Results</a:t>
            </a:r>
            <a:r>
              <a:rPr lang="en-US" sz="3200" dirty="0" smtClean="0"/>
              <a:t>: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35</a:t>
            </a:fld>
            <a:endParaRPr lang="en-US"/>
          </a:p>
        </p:txBody>
      </p:sp>
      <p:sp>
        <p:nvSpPr>
          <p:cNvPr id="5" name="Title 4"/>
          <p:cNvSpPr>
            <a:spLocks noGrp="1"/>
          </p:cNvSpPr>
          <p:nvPr>
            <p:ph type="title"/>
          </p:nvPr>
        </p:nvSpPr>
        <p:spPr/>
        <p:txBody>
          <a:bodyPr/>
          <a:lstStyle/>
          <a:p>
            <a:r>
              <a:rPr lang="en-US" dirty="0" smtClean="0"/>
              <a:t>Straw Poll </a:t>
            </a:r>
            <a:r>
              <a:rPr lang="en-US" dirty="0"/>
              <a:t>#</a:t>
            </a:r>
            <a:r>
              <a:rPr lang="en-US" dirty="0" smtClean="0"/>
              <a:t>22 </a:t>
            </a:r>
            <a:r>
              <a:rPr lang="en-US" dirty="0"/>
              <a:t>(MAC)</a:t>
            </a:r>
            <a:r>
              <a:rPr lang="en-US" dirty="0"/>
              <a:t/>
            </a:r>
            <a:br>
              <a:rPr lang="en-US" dirty="0"/>
            </a:br>
            <a:r>
              <a:rPr lang="en-US" sz="2000" dirty="0">
                <a:solidFill>
                  <a:schemeClr val="tx1"/>
                </a:solidFill>
              </a:rPr>
              <a:t>(11-18-0312-01-00ax-lb230-mac-cr-27-6-3.docx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825300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36</a:t>
            </a:fld>
            <a:endParaRPr lang="en-US"/>
          </a:p>
        </p:txBody>
      </p:sp>
      <p:sp>
        <p:nvSpPr>
          <p:cNvPr id="5" name="Title 4"/>
          <p:cNvSpPr>
            <a:spLocks noGrp="1"/>
          </p:cNvSpPr>
          <p:nvPr>
            <p:ph type="title"/>
          </p:nvPr>
        </p:nvSpPr>
        <p:spPr/>
        <p:txBody>
          <a:bodyPr/>
          <a:lstStyle/>
          <a:p>
            <a:r>
              <a:rPr lang="en-US" dirty="0" smtClean="0"/>
              <a:t>Back up</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440833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11-18/05580 ( 14 CIDs)</a:t>
            </a:r>
          </a:p>
          <a:p>
            <a:pPr marL="457200" lvl="1" indent="0">
              <a:buNone/>
            </a:pPr>
            <a:r>
              <a:rPr lang="en-GB" dirty="0" smtClean="0"/>
              <a:t>- </a:t>
            </a:r>
            <a:r>
              <a:rPr lang="en-US" sz="1800" dirty="0" smtClean="0"/>
              <a:t>11488, 11735, 11737, 11792, 12132, 12133, 12180, 12262, 12264, 12456, 12459, 12809, 14095, 12177</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37</a:t>
            </a:fld>
            <a:endParaRPr lang="en-US"/>
          </a:p>
        </p:txBody>
      </p:sp>
      <p:sp>
        <p:nvSpPr>
          <p:cNvPr id="5" name="Title 4"/>
          <p:cNvSpPr>
            <a:spLocks noGrp="1"/>
          </p:cNvSpPr>
          <p:nvPr>
            <p:ph type="title"/>
          </p:nvPr>
        </p:nvSpPr>
        <p:spPr/>
        <p:txBody>
          <a:bodyPr/>
          <a:lstStyle/>
          <a:p>
            <a:r>
              <a:rPr lang="en-US" dirty="0" smtClean="0"/>
              <a:t>Straw Poll #16</a:t>
            </a:r>
            <a:r>
              <a:rPr lang="en-US" dirty="0"/>
              <a:t/>
            </a:r>
            <a:br>
              <a:rPr lang="en-US" dirty="0"/>
            </a:br>
            <a:r>
              <a:rPr lang="en-US" sz="2000" dirty="0">
                <a:solidFill>
                  <a:schemeClr val="tx1"/>
                </a:solidFill>
              </a:rPr>
              <a:t>(11-18-0558-00-00ax-comment-resolution-for-27-2-2-part-1.docx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42383625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GB" sz="2800" dirty="0" smtClean="0"/>
              <a:t>Move to accept the changes presented in doc 18-200r2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38</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a:solidFill>
                  <a:schemeClr val="tx1"/>
                </a:solidFill>
              </a:rPr>
              <a:t>(11-18-0200-02-00ax-decouple-channel-width-capabilities-between-vht-and-he-modes</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737494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dirty="0" smtClean="0"/>
              <a:t>	</a:t>
            </a:r>
            <a:r>
              <a:rPr lang="en-US" altLang="en-US" sz="1400" b="0" dirty="0" smtClean="0"/>
              <a:t>The IEEE-SA strongly recommends that at each WG meeting the chair or a designee:</a:t>
            </a:r>
            <a:endParaRPr lang="en-US" altLang="en-US" sz="1400" dirty="0" smtClean="0"/>
          </a:p>
          <a:p>
            <a:pPr lvl="1">
              <a:lnSpc>
                <a:spcPct val="80000"/>
              </a:lnSpc>
            </a:pPr>
            <a:r>
              <a:rPr lang="en-US" altLang="en-US" sz="1400" b="1" dirty="0" smtClean="0"/>
              <a:t>Show slides #1 through #4 of this presentation</a:t>
            </a:r>
          </a:p>
          <a:p>
            <a:pPr lvl="1">
              <a:lnSpc>
                <a:spcPct val="80000"/>
              </a:lnSpc>
            </a:pPr>
            <a:r>
              <a:rPr lang="en-US" altLang="en-US" sz="1400" b="1" dirty="0" smtClean="0"/>
              <a:t>Advise the WG attendees that:</a:t>
            </a:r>
            <a:r>
              <a:rPr lang="en-US" altLang="en-US" sz="1400" dirty="0" smtClean="0"/>
              <a:t> </a:t>
            </a:r>
          </a:p>
          <a:p>
            <a:pPr lvl="2">
              <a:lnSpc>
                <a:spcPct val="80000"/>
              </a:lnSpc>
            </a:pPr>
            <a:r>
              <a:rPr lang="en-US" altLang="en-US" sz="1400" dirty="0" smtClean="0"/>
              <a:t>The IEEE</a:t>
            </a:r>
            <a:r>
              <a:rPr lang="ja-JP" altLang="en-US" sz="1400" dirty="0" smtClean="0"/>
              <a:t>’</a:t>
            </a:r>
            <a:r>
              <a:rPr lang="en-US" altLang="ja-JP" sz="1400" dirty="0" smtClean="0"/>
              <a:t>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pPr>
            <a:r>
              <a:rPr lang="en-US" altLang="en-US" sz="1400" dirty="0" smtClean="0"/>
              <a:t>Early identification of patent claims which may be essential for the use of standards under development is strongly encouraged; </a:t>
            </a:r>
          </a:p>
          <a:p>
            <a:pPr lvl="2">
              <a:lnSpc>
                <a:spcPct val="80000"/>
              </a:lnSpc>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pPr>
            <a:r>
              <a:rPr lang="en-US" altLang="en-US" sz="1400" b="1" dirty="0" smtClean="0"/>
              <a:t>Instruct the WG Secretary to record in the minutes of the relevant WG meeting:</a:t>
            </a:r>
            <a:r>
              <a:rPr lang="en-US" altLang="en-US" sz="700" dirty="0" smtClean="0"/>
              <a:t> </a:t>
            </a:r>
          </a:p>
          <a:p>
            <a:pPr lvl="2">
              <a:lnSpc>
                <a:spcPct val="80000"/>
              </a:lnSpc>
            </a:pPr>
            <a:r>
              <a:rPr lang="en-US" altLang="en-US" sz="1400" dirty="0" smtClean="0"/>
              <a:t>That the foregoing information was provided and that slides 1 through 4 (and this slide 0, if applicable) were shown; </a:t>
            </a:r>
          </a:p>
          <a:p>
            <a:pPr lvl="2">
              <a:lnSpc>
                <a:spcPct val="80000"/>
              </a:lnSpc>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smtClean="0"/>
          </a:p>
          <a:p>
            <a:pPr lvl="1">
              <a:lnSpc>
                <a:spcPct val="80000"/>
              </a:lnSpc>
              <a:spcBef>
                <a:spcPct val="5000"/>
              </a:spcBef>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12 and 12a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Tx/>
              <a:buNone/>
            </a:pPr>
            <a:endParaRPr lang="en-US" altLang="en-US" sz="1200" dirty="0" smtClean="0"/>
          </a:p>
          <a:p>
            <a:pPr lvl="1">
              <a:lnSpc>
                <a:spcPct val="80000"/>
              </a:lnSpc>
              <a:spcBef>
                <a:spcPct val="5000"/>
              </a:spcBef>
              <a:buFontTx/>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04800"/>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30751</TotalTime>
  <Words>3197</Words>
  <Application>Microsoft Office PowerPoint</Application>
  <PresentationFormat>On-screen Show (4:3)</PresentationFormat>
  <Paragraphs>690</Paragraphs>
  <Slides>38</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Monotype Sorts</vt:lpstr>
      <vt:lpstr>MS PGothic</vt:lpstr>
      <vt:lpstr>MS PGothic</vt:lpstr>
      <vt:lpstr>Arial</vt:lpstr>
      <vt:lpstr>Arial Black</vt:lpstr>
      <vt:lpstr>Calibri</vt:lpstr>
      <vt:lpstr>Helvetica</vt:lpstr>
      <vt:lpstr>Times New Roman</vt:lpstr>
      <vt:lpstr>802-11-Submission</vt:lpstr>
      <vt:lpstr>TGax MU/MAC Ad-hoc  March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MAC/MU Submissions</vt:lpstr>
      <vt:lpstr>Ad Hoc Groups Operation (2/2) Governing document is 15/075r0</vt:lpstr>
      <vt:lpstr>Straw Poll #1 (MAC) (11-18-0027-03-00ax-ack-related-cids-section-27-4)</vt:lpstr>
      <vt:lpstr>Straw Poll #2 (MAC) (11-18-0380-00-00ax-lb230-mac-cr-some-cids-in-9-4-2-237)</vt:lpstr>
      <vt:lpstr>Straw Poll #3 (MAC) (11-18-0423-00-00ax-d2-0-comment-resolution-cid-14318.docx)</vt:lpstr>
      <vt:lpstr>Straw Poll #4 (MAC) (11-18-0078-03-00ax-d2-0-comment-resolution-27-6-4)</vt:lpstr>
      <vt:lpstr>Straw Poll #5 (MAC) (11-18-0455-02-00ax-lb230-cr-txop-duration-based-rts-cts.docx)</vt:lpstr>
      <vt:lpstr>Straw Poll #6 (MAC) (11-18-0369-05-00ax-cr-for-various-cids-in-clause-9.docx)</vt:lpstr>
      <vt:lpstr>Straw Poll #7 (MAC) (11-18-0363-01-00ax-cr-for-cid-13136.docx)</vt:lpstr>
      <vt:lpstr>Straw Poll #8 (MAC) (11-18-0546-00-00ax-resolutions-to-cids-in-clause-27-5-3-x.docx)</vt:lpstr>
      <vt:lpstr>Straw Poll #9 (MAC) (11-18-0429-00-00ax-d2-0-comment-resolution-27-5-3-2-4-remaining-cids.docx)</vt:lpstr>
      <vt:lpstr>Straw Poll #10 (MAC) (11-18-0557-00-00ax-cr-cid-11682.docx)</vt:lpstr>
      <vt:lpstr>Straw Poll #11 (MAC) (11-18-0338-02-00ax-lb230-mac-cr-27-16-1.docx)</vt:lpstr>
      <vt:lpstr>Straw Poll #12 (MAC) (11-18-0371-01-00ax-lb230-mac-cr-27-7-4.docx)</vt:lpstr>
      <vt:lpstr>Straw Poll #13 (MAC) (11-18-0379-02-00ax-lb230-mac-cr-9-3-3-x.docx)</vt:lpstr>
      <vt:lpstr>Straw Poll #14’ (MAC) (11-18-0161-02-00ax-cr-cid-13754.docx)</vt:lpstr>
      <vt:lpstr>Straw Poll #14 (MAC) (11-18-0161-02-00ax-cr-cid-13754.docx)</vt:lpstr>
      <vt:lpstr>Straw Poll #15 (MAC) (11-18-0075-00-00ax-d2-0-comment-resolution-27-5-3-2-2)</vt:lpstr>
      <vt:lpstr>Straw Poll #16 (MAC) (11-18-0075-3-00ax-d2-0-comment-resolution-27-5-3-2-2)</vt:lpstr>
      <vt:lpstr>Straw Poll #17 (MAC) (11-18-0446-02-00ax-su-cqi-feedback-discussuion.docx)</vt:lpstr>
      <vt:lpstr>Straw Poll #18 (MU) (11-18-0512-03-00ax-cr-for-cid-14207.docx)</vt:lpstr>
      <vt:lpstr>Straw Poll #19 (MAC) (11-18-0012-03-00ax-lb230-mac-cr-27-15-2.docx)</vt:lpstr>
      <vt:lpstr>Straw Poll #20 (MAC) (11-18-0149-03-00ax-cr-for-27-5-6.docx)</vt:lpstr>
      <vt:lpstr>Straw Poll #21 (MAC) (11-18-0527-02-00ax-revisit-cr-on-27-6-2.docx)</vt:lpstr>
      <vt:lpstr>Straw Poll #22 (MAC) (11-18-0312-01-00ax-lb230-mac-cr-27-6-3.docx)</vt:lpstr>
      <vt:lpstr>Back up</vt:lpstr>
      <vt:lpstr>Straw Poll #16 (11-18-0558-00-00ax-comment-resolution-for-27-2-2-part-1.docx)</vt:lpstr>
      <vt:lpstr>Straw Poll #3 (11-18-0200-02-00ax-decouple-channel-width-capabilities-between-vht-and-he-modes)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2136</cp:revision>
  <cp:lastPrinted>1998-02-10T13:28:06Z</cp:lastPrinted>
  <dcterms:created xsi:type="dcterms:W3CDTF">2007-04-17T18:10:23Z</dcterms:created>
  <dcterms:modified xsi:type="dcterms:W3CDTF">2018-03-08T00:02:07Z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