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393" r:id="rId3"/>
    <p:sldId id="324" r:id="rId4"/>
    <p:sldId id="352" r:id="rId5"/>
    <p:sldId id="317" r:id="rId6"/>
    <p:sldId id="318" r:id="rId7"/>
    <p:sldId id="319" r:id="rId8"/>
    <p:sldId id="320" r:id="rId9"/>
    <p:sldId id="321" r:id="rId10"/>
    <p:sldId id="322" r:id="rId11"/>
    <p:sldId id="468" r:id="rId12"/>
    <p:sldId id="440" r:id="rId13"/>
    <p:sldId id="467" r:id="rId14"/>
    <p:sldId id="469" r:id="rId15"/>
    <p:sldId id="472" r:id="rId16"/>
    <p:sldId id="473" r:id="rId17"/>
    <p:sldId id="474" r:id="rId18"/>
    <p:sldId id="475" r:id="rId19"/>
    <p:sldId id="476" r:id="rId20"/>
    <p:sldId id="477" r:id="rId21"/>
    <p:sldId id="479" r:id="rId22"/>
    <p:sldId id="480" r:id="rId23"/>
    <p:sldId id="481" r:id="rId24"/>
    <p:sldId id="482" r:id="rId25"/>
    <p:sldId id="483" r:id="rId26"/>
    <p:sldId id="485" r:id="rId27"/>
    <p:sldId id="484" r:id="rId28"/>
    <p:sldId id="486" r:id="rId29"/>
    <p:sldId id="488" r:id="rId30"/>
    <p:sldId id="471" r:id="rId31"/>
    <p:sldId id="487" r:id="rId32"/>
    <p:sldId id="470" r:id="rId33"/>
    <p:sldId id="478" r:id="rId3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58" autoAdjust="0"/>
    <p:restoredTop sz="94808"/>
  </p:normalViewPr>
  <p:slideViewPr>
    <p:cSldViewPr>
      <p:cViewPr varScale="1">
        <p:scale>
          <a:sx n="97" d="100"/>
          <a:sy n="97" d="100"/>
        </p:scale>
        <p:origin x="1158" y="9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2936" y="-560"/>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5592705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86225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637537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11776440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6138936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9161780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0771939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5" name="Rectangle 5"/>
          <p:cNvSpPr>
            <a:spLocks noGrp="1" noChangeArrowheads="1"/>
          </p:cNvSpPr>
          <p:nvPr>
            <p:ph type="ftr" sz="quarter" idx="11"/>
          </p:nvPr>
        </p:nvSpPr>
        <p:spPr>
          <a:xfrm>
            <a:off x="6676619" y="6475413"/>
            <a:ext cx="1867306" cy="184666"/>
          </a:xfrm>
          <a:ln/>
        </p:spPr>
        <p:txBody>
          <a:bodyPr/>
          <a:lstStyle>
            <a:lvl1pPr>
              <a:defRPr/>
            </a:lvl1pPr>
          </a:lstStyle>
          <a:p>
            <a:pPr>
              <a:defRPr/>
            </a:pPr>
            <a:r>
              <a:rPr lang="en-US" dirty="0" smtClean="0"/>
              <a:t>Chao-Chun Wang (</a:t>
            </a:r>
            <a:r>
              <a:rPr lang="en-US" dirty="0" err="1" smtClean="0"/>
              <a:t>MediaTek</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579600" cy="276999"/>
          </a:xfrm>
          <a:ln/>
        </p:spPr>
        <p:txBody>
          <a:bodyPr/>
          <a:lstStyle>
            <a:lvl1pPr>
              <a:defRPr/>
            </a:lvl1pPr>
          </a:lstStyle>
          <a:p>
            <a:pPr>
              <a:defRPr/>
            </a:pPr>
            <a:r>
              <a:rPr lang="en-US" dirty="0" smtClean="0"/>
              <a:t>September 2017</a:t>
            </a:r>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Eric Wong (Apple)</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March 2018</a:t>
            </a:r>
            <a:endParaRPr lang="en-US" dirty="0"/>
          </a:p>
        </p:txBody>
      </p:sp>
      <p:sp>
        <p:nvSpPr>
          <p:cNvPr id="1029" name="Rectangle 5"/>
          <p:cNvSpPr>
            <a:spLocks noGrp="1" noChangeArrowheads="1"/>
          </p:cNvSpPr>
          <p:nvPr>
            <p:ph type="ftr" sz="quarter" idx="3"/>
          </p:nvPr>
        </p:nvSpPr>
        <p:spPr bwMode="auto">
          <a:xfrm>
            <a:off x="6712333" y="6475413"/>
            <a:ext cx="183159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Chao-</a:t>
            </a:r>
            <a:r>
              <a:rPr lang="en-US" dirty="0" err="1" smtClean="0"/>
              <a:t>ChunWang</a:t>
            </a:r>
            <a:r>
              <a:rPr lang="en-US" dirty="0" smtClean="0"/>
              <a:t> (</a:t>
            </a:r>
            <a:r>
              <a:rPr lang="en-US" dirty="0" err="1" smtClean="0"/>
              <a:t>MediaTek</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dirty="0"/>
              <a:t>doc.: IEEE </a:t>
            </a:r>
            <a:r>
              <a:rPr lang="en-US" sz="1800" b="1" dirty="0" smtClean="0"/>
              <a:t>802.11-18/0545r3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hyperlink" Target="mailto:jrosdahl@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sz="2800" dirty="0" err="1" smtClean="0"/>
              <a:t>TGax</a:t>
            </a:r>
            <a:r>
              <a:rPr lang="en-US" altLang="en-US" sz="2800" dirty="0" smtClean="0"/>
              <a:t> MU/MAC Ad-hoc </a:t>
            </a:r>
            <a:br>
              <a:rPr lang="en-US" altLang="en-US" sz="2800" dirty="0" smtClean="0"/>
            </a:br>
            <a:r>
              <a:rPr lang="en-US" altLang="en-US" sz="2800" dirty="0" smtClean="0"/>
              <a:t>March 2018 Meeting Agenda</a:t>
            </a:r>
          </a:p>
        </p:txBody>
      </p:sp>
      <p:sp>
        <p:nvSpPr>
          <p:cNvPr id="1031" name="Rectangle 6"/>
          <p:cNvSpPr>
            <a:spLocks noGrp="1" noChangeArrowheads="1"/>
          </p:cNvSpPr>
          <p:nvPr>
            <p:ph type="body" idx="1"/>
          </p:nvPr>
        </p:nvSpPr>
        <p:spPr>
          <a:xfrm>
            <a:off x="696913" y="1752600"/>
            <a:ext cx="7758112" cy="381000"/>
          </a:xfrm>
          <a:noFill/>
        </p:spPr>
        <p:txBody>
          <a:bodyPr/>
          <a:lstStyle/>
          <a:p>
            <a:pPr algn="ctr">
              <a:buFontTx/>
              <a:buNone/>
            </a:pPr>
            <a:r>
              <a:rPr lang="en-US" altLang="en-US" sz="1800" dirty="0" smtClean="0"/>
              <a:t>Date:</a:t>
            </a:r>
            <a:r>
              <a:rPr lang="en-US" altLang="en-US" sz="1800" b="0" dirty="0" smtClean="0"/>
              <a:t> March 5-9, 2017</a:t>
            </a:r>
          </a:p>
        </p:txBody>
      </p:sp>
      <p:sp>
        <p:nvSpPr>
          <p:cNvPr id="1032" name="Rectangle 12"/>
          <p:cNvSpPr>
            <a:spLocks noChangeArrowheads="1"/>
          </p:cNvSpPr>
          <p:nvPr/>
        </p:nvSpPr>
        <p:spPr bwMode="auto">
          <a:xfrm>
            <a:off x="841375" y="2399506"/>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1600" b="1" dirty="0"/>
              <a:t>Authors:</a:t>
            </a:r>
            <a:endParaRPr lang="en-US" altLang="en-US" sz="1600" dirty="0"/>
          </a:p>
        </p:txBody>
      </p:sp>
      <p:graphicFrame>
        <p:nvGraphicFramePr>
          <p:cNvPr id="3" name="Table 2"/>
          <p:cNvGraphicFramePr>
            <a:graphicFrameLocks noGrp="1"/>
          </p:cNvGraphicFramePr>
          <p:nvPr>
            <p:extLst>
              <p:ext uri="{D42A27DB-BD31-4B8C-83A1-F6EECF244321}">
                <p14:modId xmlns:p14="http://schemas.microsoft.com/office/powerpoint/2010/main" val="2845871119"/>
              </p:ext>
            </p:extLst>
          </p:nvPr>
        </p:nvGraphicFramePr>
        <p:xfrm>
          <a:off x="609600" y="2743200"/>
          <a:ext cx="8001000" cy="819626"/>
        </p:xfrm>
        <a:graphic>
          <a:graphicData uri="http://schemas.openxmlformats.org/drawingml/2006/table">
            <a:tbl>
              <a:tblPr firstRow="1" bandRow="1">
                <a:tableStyleId>{C4B1156A-380E-4F78-BDF5-A606A8083BF9}</a:tableStyleId>
              </a:tblPr>
              <a:tblGrid>
                <a:gridCol w="1718085"/>
                <a:gridCol w="1164102"/>
                <a:gridCol w="1463793"/>
                <a:gridCol w="864410"/>
                <a:gridCol w="2790610"/>
              </a:tblGrid>
              <a:tr h="448786">
                <a:tc>
                  <a:txBody>
                    <a:bodyPr/>
                    <a:lstStyle/>
                    <a:p>
                      <a:pPr algn="ctr"/>
                      <a:r>
                        <a:rPr lang="en-US" sz="1600" dirty="0" smtClean="0"/>
                        <a:t>Name</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noFill/>
                  </a:tcPr>
                </a:tc>
                <a:tc>
                  <a:txBody>
                    <a:bodyPr/>
                    <a:lstStyle/>
                    <a:p>
                      <a:pPr algn="ctr"/>
                      <a:r>
                        <a:rPr lang="en-US" sz="1600" dirty="0" smtClean="0"/>
                        <a:t>Company</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Address</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Phone</a:t>
                      </a:r>
                      <a:endParaRPr lang="en-US" sz="1600" dirty="0">
                        <a:solidFill>
                          <a:schemeClr val="tx1"/>
                        </a:solidFill>
                      </a:endParaRPr>
                    </a:p>
                  </a:txBody>
                  <a:tcPr anchor="ctr">
                    <a:lnT w="12700" cap="flat" cmpd="sng" algn="ctr">
                      <a:solidFill>
                        <a:schemeClr val="tx1"/>
                      </a:solidFill>
                      <a:prstDash val="solid"/>
                      <a:round/>
                      <a:headEnd type="none" w="med" len="med"/>
                      <a:tailEnd type="none" w="med" len="med"/>
                    </a:lnT>
                    <a:noFill/>
                  </a:tcPr>
                </a:tc>
                <a:tc>
                  <a:txBody>
                    <a:bodyPr/>
                    <a:lstStyle/>
                    <a:p>
                      <a:pPr algn="ctr"/>
                      <a:r>
                        <a:rPr lang="en-US" sz="1600" dirty="0" smtClean="0"/>
                        <a:t>E-mail</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noFill/>
                  </a:tcPr>
                </a:tc>
              </a:tr>
              <a:tr h="370840">
                <a:tc>
                  <a:txBody>
                    <a:bodyPr/>
                    <a:lstStyle/>
                    <a:p>
                      <a:pPr algn="ctr">
                        <a:lnSpc>
                          <a:spcPct val="100000"/>
                        </a:lnSpc>
                        <a:spcBef>
                          <a:spcPts val="1200"/>
                        </a:spcBef>
                        <a:spcAft>
                          <a:spcPts val="1200"/>
                        </a:spcAft>
                      </a:pPr>
                      <a:r>
                        <a:rPr lang="en-US" sz="1600" dirty="0" smtClean="0"/>
                        <a:t>Chao-Chun</a:t>
                      </a:r>
                      <a:r>
                        <a:rPr lang="en-US" sz="1600" baseline="0" dirty="0" smtClean="0"/>
                        <a:t> Wang</a:t>
                      </a:r>
                      <a:endParaRPr lang="en-US" sz="1600" dirty="0">
                        <a:solidFill>
                          <a:schemeClr val="tx1"/>
                        </a:solidFill>
                      </a:endParaRPr>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MediaTek</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smtClean="0">
                          <a:solidFill>
                            <a:schemeClr val="tx1"/>
                          </a:solidFill>
                        </a:rPr>
                        <a:t>San Jose, Ca</a:t>
                      </a: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endParaRPr lang="en-US" sz="1600" dirty="0">
                        <a:solidFill>
                          <a:schemeClr val="tx1"/>
                        </a:solidFill>
                      </a:endParaRPr>
                    </a:p>
                  </a:txBody>
                  <a:tcPr anchor="ctr">
                    <a:lnB w="12700" cap="flat" cmpd="sng" algn="ctr">
                      <a:solidFill>
                        <a:schemeClr val="tx1"/>
                      </a:solidFill>
                      <a:prstDash val="solid"/>
                      <a:round/>
                      <a:headEnd type="none" w="med" len="med"/>
                      <a:tailEnd type="none" w="med" len="med"/>
                    </a:lnB>
                    <a:noFill/>
                  </a:tcPr>
                </a:tc>
                <a:tc>
                  <a:txBody>
                    <a:bodyPr/>
                    <a:lstStyle/>
                    <a:p>
                      <a:pPr algn="ctr">
                        <a:lnSpc>
                          <a:spcPct val="100000"/>
                        </a:lnSpc>
                        <a:spcBef>
                          <a:spcPts val="1200"/>
                        </a:spcBef>
                        <a:spcAft>
                          <a:spcPts val="1200"/>
                        </a:spcAft>
                      </a:pPr>
                      <a:r>
                        <a:rPr lang="en-US" sz="1600" dirty="0" err="1" smtClean="0"/>
                        <a:t>chaochun.wang@mediatek.com</a:t>
                      </a:r>
                      <a:endParaRPr lang="en-US" sz="1600" dirty="0">
                        <a:solidFill>
                          <a:schemeClr val="tx1"/>
                        </a:solidFill>
                      </a:endParaRPr>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noFill/>
                  </a:tcPr>
                </a:tc>
              </a:tr>
            </a:tbl>
          </a:graphicData>
        </a:graphic>
      </p:graphicFrame>
      <p:sp>
        <p:nvSpPr>
          <p:cNvPr id="9"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8"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MAC/MU Submissions</a:t>
            </a:r>
            <a:endParaRPr lang="en-US" dirty="0"/>
          </a:p>
        </p:txBody>
      </p:sp>
      <p:sp>
        <p:nvSpPr>
          <p:cNvPr id="6" name="Date Placeholder 5"/>
          <p:cNvSpPr>
            <a:spLocks noGrp="1"/>
          </p:cNvSpPr>
          <p:nvPr>
            <p:ph type="dt" idx="10"/>
          </p:nvPr>
        </p:nvSpPr>
        <p:spPr/>
        <p:txBody>
          <a:bodyPr/>
          <a:lstStyle/>
          <a:p>
            <a:r>
              <a:rPr lang="en-US" smtClean="0"/>
              <a:t>March 2018</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432356209"/>
              </p:ext>
            </p:extLst>
          </p:nvPr>
        </p:nvGraphicFramePr>
        <p:xfrm>
          <a:off x="1295400" y="1447775"/>
          <a:ext cx="6477000" cy="4876824"/>
        </p:xfrm>
        <a:graphic>
          <a:graphicData uri="http://schemas.openxmlformats.org/drawingml/2006/table">
            <a:tbl>
              <a:tblPr/>
              <a:tblGrid>
                <a:gridCol w="444137"/>
                <a:gridCol w="444137"/>
                <a:gridCol w="3145971"/>
                <a:gridCol w="1859825"/>
                <a:gridCol w="582930"/>
              </a:tblGrid>
              <a:tr h="78698">
                <a:tc>
                  <a:txBody>
                    <a:bodyPr/>
                    <a:lstStyle/>
                    <a:p>
                      <a:pPr algn="l" fontAlgn="b"/>
                      <a:r>
                        <a:rPr lang="en-US" sz="400" b="1" i="0" u="none" strike="noStrike">
                          <a:solidFill>
                            <a:srgbClr val="FFFFFF"/>
                          </a:solidFill>
                          <a:effectLst/>
                          <a:latin typeface="Calibri" panose="020F0502020204030204" pitchFamily="34" charset="0"/>
                        </a:rPr>
                        <a:t>2017</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1859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Resolution for CID 11742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1" i="0" u="none" strike="noStrike">
                          <a:solidFill>
                            <a:srgbClr val="FFFFFF"/>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2017</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1860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Resolution for CID 11002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t"/>
                      <a:r>
                        <a:rPr lang="en-US" sz="400" b="0" i="0" u="none" strike="noStrike">
                          <a:solidFill>
                            <a:srgbClr val="000000"/>
                          </a:solidFill>
                          <a:effectLst/>
                          <a:latin typeface="Calibri" panose="020F0502020204030204" pitchFamily="34" charset="0"/>
                        </a:rPr>
                        <a:t>2017</a:t>
                      </a:r>
                    </a:p>
                  </a:txBody>
                  <a:tcPr marL="3317" marR="3317" marT="3317" marB="0">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t"/>
                      <a:r>
                        <a:rPr lang="en-US" sz="400" b="0" i="0" u="none" strike="noStrike">
                          <a:solidFill>
                            <a:srgbClr val="000000"/>
                          </a:solidFill>
                          <a:effectLst/>
                          <a:latin typeface="Calibri" panose="020F0502020204030204" pitchFamily="34" charset="0"/>
                        </a:rPr>
                        <a:t>1887</a:t>
                      </a:r>
                    </a:p>
                  </a:txBody>
                  <a:tcPr marL="3317" marR="3317" marT="33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fr-FR" sz="400" b="0" i="0" u="none" strike="noStrike">
                          <a:solidFill>
                            <a:srgbClr val="000000"/>
                          </a:solidFill>
                          <a:effectLst/>
                          <a:latin typeface="Calibri" panose="020F0502020204030204" pitchFamily="34" charset="0"/>
                        </a:rPr>
                        <a:t>11ax D2.0 Comment Resolution 27.5.3.2.4 10.22.2.7</a:t>
                      </a:r>
                    </a:p>
                  </a:txBody>
                  <a:tcPr marL="3317" marR="3317" marT="33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400" b="0" i="0" u="none" strike="noStrike">
                          <a:solidFill>
                            <a:srgbClr val="000000"/>
                          </a:solidFill>
                          <a:effectLst/>
                          <a:latin typeface="Calibri" panose="020F0502020204030204" pitchFamily="34" charset="0"/>
                        </a:rPr>
                        <a:t>Liwen Chu (Marvell)</a:t>
                      </a:r>
                    </a:p>
                  </a:txBody>
                  <a:tcPr marL="3317" marR="3317" marT="3317" marB="0">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t"/>
                      <a:r>
                        <a:rPr lang="en-US" sz="400" b="0" i="0" u="none" strike="noStrike">
                          <a:solidFill>
                            <a:srgbClr val="000000"/>
                          </a:solidFill>
                          <a:effectLst/>
                          <a:latin typeface="Calibri" panose="020F0502020204030204" pitchFamily="34" charset="0"/>
                        </a:rPr>
                        <a:t>MU</a:t>
                      </a:r>
                    </a:p>
                  </a:txBody>
                  <a:tcPr marL="3317" marR="3317" marT="3317" marB="0">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LB230-MAC-CR-27.15.2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Default-UORA-Parameters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Matthew Fischer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ER-DL-protection-sequence</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Matthew Fischer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LB230-MAC-CR-27.7 and 27.7.1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55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CID 14324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56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CID 14328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6249">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75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27.5.3.2.2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77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 27.4.2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78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27.6.4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82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 CR for BSS Load Slides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Frank Hsu (MediaTek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83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LB230 CR for BSS Load Text</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Frank Hsu (MediaTek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88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CID 14349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149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CR for 27.5.6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laurent cariou (Intel)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161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CID 13754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180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on BSS Load Information in subclause 9.4.2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181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 CR on BSS Load Information in subclause 9.4.2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185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CID 11001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200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Decouple Channel Width Capabilities Between VHT and HE Modes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Huizhao Wang (Quantenna)</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MAV</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218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Fragment Flushing BlockAckReq</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Matthew Fischer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241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MAC-CR-Misc CIDs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157395">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312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LB230-MAC-CR-27.6.3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337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LB230-MAC-CR-10.43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338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LB230-MAC-CR-27.16.1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343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LB230-MAC-CID_13744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Random Access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361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nn-NO" sz="400" b="0" i="0" u="none" strike="noStrike">
                          <a:solidFill>
                            <a:srgbClr val="000000"/>
                          </a:solidFill>
                          <a:effectLst/>
                          <a:latin typeface="Calibri" panose="020F0502020204030204" pitchFamily="34" charset="0"/>
                        </a:rPr>
                        <a:t>Visio file for Fig 10-1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CIDs in 10.2.6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157395">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363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CR for CID 13136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364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CR doc for CID 11001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BSS Color</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157395">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Trigger frame format (9.3.1.23)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367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27.5.3.3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368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Multiple BSSID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369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CR for various CIDs in Clause 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Abhishek Patil (Qualcomm)</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370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LB230-MAC-CR-27.7.5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371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LB230-MAC-CR-27.7.4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372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LB230-MAC-CR-9.4.2.200_part 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373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LB230-MAC-CR-27.7.3.4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r" fontAlgn="b"/>
                      <a:r>
                        <a:rPr lang="en-US" sz="400" b="0" i="0" u="none" strike="noStrike">
                          <a:solidFill>
                            <a:srgbClr val="000000"/>
                          </a:solidFill>
                          <a:effectLst/>
                          <a:latin typeface="Calibri" panose="020F0502020204030204" pitchFamily="34" charset="0"/>
                        </a:rPr>
                        <a:t>379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LB230-MAC-CR-9.3.3.x</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C00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380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LB230-MAC-CR-Some CIDs in 9.4.2.237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Alfred Asterjadhi (Qualcomm Inc.)</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388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Comment resolution for CID 13084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stephane Baron (Canon)</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390</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CIDs related to Random Access for unassociated STAs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Stephane Baron (Canon)</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comment-resolution-CID 14318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424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resolution-CID 11327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9.7.1</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426</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 9.7.3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27.10.2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428</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D2.0 comment resolution 27.10.3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429</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D2.0 Comment Resolution 27.5.3.2.4 remaining CIDs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Liwen Chu (Marvell)</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432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fr-FR" sz="400" b="0" i="0" u="none" strike="noStrike">
                          <a:solidFill>
                            <a:srgbClr val="000000"/>
                          </a:solidFill>
                          <a:effectLst/>
                          <a:latin typeface="Calibri" panose="020F0502020204030204" pitchFamily="34" charset="0"/>
                        </a:rPr>
                        <a:t>LB230 CR on Fragmentation Part 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433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fr-FR" sz="400" b="0" i="0" u="none" strike="noStrike">
                          <a:solidFill>
                            <a:srgbClr val="000000"/>
                          </a:solidFill>
                          <a:effectLst/>
                          <a:latin typeface="Calibri" panose="020F0502020204030204" pitchFamily="34" charset="0"/>
                        </a:rPr>
                        <a:t>LB230 CR on Fragmentation Part 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Ming Gan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443</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9.4.2.24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Chao-Chun Wang (MediaTek)</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r" fontAlgn="b"/>
                      <a:r>
                        <a:rPr lang="en-US" sz="400" b="0" i="0" u="none" strike="noStrike">
                          <a:solidFill>
                            <a:srgbClr val="000000"/>
                          </a:solidFill>
                          <a:effectLst/>
                          <a:latin typeface="Calibri" panose="020F0502020204030204" pitchFamily="34" charset="0"/>
                        </a:rPr>
                        <a:t>444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CR for 27.16..4</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Chao-Chun Wang (MediaTek)</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92D050"/>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445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it-IT" sz="400" b="0" i="0" u="none" strike="noStrike">
                          <a:solidFill>
                            <a:srgbClr val="000000"/>
                          </a:solidFill>
                          <a:effectLst/>
                          <a:latin typeface="Calibri" panose="020F0502020204030204" pitchFamily="34" charset="0"/>
                        </a:rPr>
                        <a:t>ACK non QoS data frame in TB PPDU</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Zhou Lan (Broadcom Ltd.)</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r" fontAlgn="b"/>
                      <a:r>
                        <a:rPr lang="en-US" sz="400" b="0" i="0" u="none" strike="noStrike">
                          <a:solidFill>
                            <a:srgbClr val="000000"/>
                          </a:solidFill>
                          <a:effectLst/>
                          <a:latin typeface="Calibri" panose="020F0502020204030204" pitchFamily="34" charset="0"/>
                        </a:rPr>
                        <a:t>455</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lb230-cr-txop-duration-based-rts-cts</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Yongho Seok (MediaTek)</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DDEBF7"/>
                    </a:solidFill>
                  </a:tcPr>
                </a:tc>
                <a:tc>
                  <a:txBody>
                    <a:bodyPr/>
                    <a:lstStyle/>
                    <a:p>
                      <a:pPr algn="l" fontAlgn="b"/>
                      <a:r>
                        <a:rPr lang="en-US" sz="400" b="0" i="0" u="none" strike="noStrike">
                          <a:solidFill>
                            <a:srgbClr val="000000"/>
                          </a:solidFill>
                          <a:effectLst/>
                          <a:latin typeface="Calibri" panose="020F0502020204030204" pitchFamily="34" charset="0"/>
                        </a:rPr>
                        <a:t>MAC</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r h="78698">
                <a:tc>
                  <a:txBody>
                    <a:bodyPr/>
                    <a:lstStyle/>
                    <a:p>
                      <a:pPr algn="r" fontAlgn="b"/>
                      <a:r>
                        <a:rPr lang="en-US" sz="400" b="0" i="0" u="none" strike="noStrike">
                          <a:solidFill>
                            <a:srgbClr val="000000"/>
                          </a:solidFill>
                          <a:effectLst/>
                          <a:latin typeface="Calibri" panose="020F0502020204030204" pitchFamily="34" charset="0"/>
                        </a:rPr>
                        <a:t>2018</a:t>
                      </a:r>
                    </a:p>
                  </a:txBody>
                  <a:tcPr marL="3317" marR="3317" marT="3317" marB="0" anchor="b">
                    <a:lnL w="6350" cap="flat" cmpd="sng" algn="ctr">
                      <a:solidFill>
                        <a:srgbClr val="9BC2E6"/>
                      </a:solidFill>
                      <a:prstDash val="solid"/>
                      <a:round/>
                      <a:headEnd type="none" w="med" len="med"/>
                      <a:tailEnd type="none" w="med" len="med"/>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r" fontAlgn="b"/>
                      <a:r>
                        <a:rPr lang="en-US" sz="400" b="0" i="0" u="none" strike="noStrike">
                          <a:solidFill>
                            <a:srgbClr val="000000"/>
                          </a:solidFill>
                          <a:effectLst/>
                          <a:latin typeface="Calibri" panose="020F0502020204030204" pitchFamily="34" charset="0"/>
                        </a:rPr>
                        <a:t>512</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CR for CID 14207</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a:solidFill>
                            <a:srgbClr val="000000"/>
                          </a:solidFill>
                          <a:effectLst/>
                          <a:latin typeface="Calibri" panose="020F0502020204030204" pitchFamily="34" charset="0"/>
                        </a:rPr>
                        <a:t>Yunbo Li (Huawei)</a:t>
                      </a:r>
                    </a:p>
                  </a:txBody>
                  <a:tcPr marL="3317" marR="3317" marT="3317" marB="0" anchor="b">
                    <a:lnL>
                      <a:noFill/>
                    </a:lnL>
                    <a:lnR>
                      <a:noFill/>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tcPr>
                </a:tc>
                <a:tc>
                  <a:txBody>
                    <a:bodyPr/>
                    <a:lstStyle/>
                    <a:p>
                      <a:pPr algn="l" fontAlgn="b"/>
                      <a:r>
                        <a:rPr lang="en-US" sz="400" b="0" i="0" u="none" strike="noStrike" dirty="0">
                          <a:solidFill>
                            <a:srgbClr val="000000"/>
                          </a:solidFill>
                          <a:effectLst/>
                          <a:latin typeface="Calibri" panose="020F0502020204030204" pitchFamily="34" charset="0"/>
                        </a:rPr>
                        <a:t>MU</a:t>
                      </a:r>
                    </a:p>
                  </a:txBody>
                  <a:tcPr marL="3317" marR="3317" marT="3317" marB="0" anchor="b">
                    <a:lnL>
                      <a:noFill/>
                    </a:lnL>
                    <a:lnR w="6350" cap="flat" cmpd="sng" algn="ctr">
                      <a:solidFill>
                        <a:srgbClr val="9BC2E6"/>
                      </a:solidFill>
                      <a:prstDash val="solid"/>
                      <a:round/>
                      <a:headEnd type="none" w="med" len="med"/>
                      <a:tailEnd type="none" w="med" len="med"/>
                    </a:lnR>
                    <a:lnT w="6350" cap="flat" cmpd="sng" algn="ctr">
                      <a:solidFill>
                        <a:srgbClr val="9BC2E6"/>
                      </a:solidFill>
                      <a:prstDash val="solid"/>
                      <a:round/>
                      <a:headEnd type="none" w="med" len="med"/>
                      <a:tailEnd type="none" w="med" len="med"/>
                    </a:lnT>
                    <a:lnB w="6350" cap="flat" cmpd="sng" algn="ctr">
                      <a:solidFill>
                        <a:srgbClr val="9BC2E6"/>
                      </a:solidFill>
                      <a:prstDash val="solid"/>
                      <a:round/>
                      <a:headEnd type="none" w="med" len="med"/>
                      <a:tailEnd type="none" w="med" len="med"/>
                    </a:lnB>
                    <a:solidFill>
                      <a:srgbClr val="FFFFFF"/>
                    </a:solidFill>
                  </a:tcPr>
                </a:tc>
              </a:tr>
            </a:tbl>
          </a:graphicData>
        </a:graphic>
      </p:graphicFrame>
    </p:spTree>
    <p:extLst>
      <p:ext uri="{BB962C8B-B14F-4D97-AF65-F5344CB8AC3E}">
        <p14:creationId xmlns:p14="http://schemas.microsoft.com/office/powerpoint/2010/main" val="14806447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11-18/0027r4 (  120 CIDs)</a:t>
            </a:r>
          </a:p>
          <a:p>
            <a:pPr lvl="1"/>
            <a:r>
              <a:rPr lang="en-GB" sz="1400" dirty="0"/>
              <a:t>11092, 11740, 11757, 11758, 11759, 11760, 11761, 11762, 11763, 11810</a:t>
            </a:r>
            <a:endParaRPr lang="en-US" sz="1400" dirty="0"/>
          </a:p>
          <a:p>
            <a:pPr lvl="1"/>
            <a:r>
              <a:rPr lang="en-GB" sz="1400" dirty="0"/>
              <a:t>12143, 12486, 12487, 12488, 12489, 12630, 12631, 12826, 12827, 12828</a:t>
            </a:r>
            <a:endParaRPr lang="en-US" sz="1400" dirty="0"/>
          </a:p>
          <a:p>
            <a:pPr lvl="1"/>
            <a:r>
              <a:rPr lang="en-GB" sz="1400" dirty="0"/>
              <a:t>12829, 12831, 12832, 12887, 12888, 12889, 12891, 12892, 12893, 12894</a:t>
            </a:r>
            <a:endParaRPr lang="en-US" sz="1400" dirty="0"/>
          </a:p>
          <a:p>
            <a:pPr lvl="1"/>
            <a:r>
              <a:rPr lang="en-GB" sz="1400" dirty="0"/>
              <a:t>12895, 12896, 12897, 12898, 12899, 12900, 12902, 12904, 12905, 12906</a:t>
            </a:r>
            <a:endParaRPr lang="en-US" sz="1400" dirty="0"/>
          </a:p>
          <a:p>
            <a:pPr lvl="1"/>
            <a:r>
              <a:rPr lang="en-GB" sz="1400" dirty="0"/>
              <a:t>12907, 12908, 12909, 12911, 13517, 13518, 13519, 13520, 13734, 13735</a:t>
            </a:r>
            <a:endParaRPr lang="en-US" sz="1400" dirty="0"/>
          </a:p>
          <a:p>
            <a:pPr lvl="1"/>
            <a:r>
              <a:rPr lang="en-GB" sz="1400" dirty="0"/>
              <a:t>13736, 13737, 13738, 13739, 13740, 13741, 13742, 13743, 11086, 11089</a:t>
            </a:r>
            <a:endParaRPr lang="en-US" sz="1400" dirty="0"/>
          </a:p>
          <a:p>
            <a:pPr lvl="1"/>
            <a:r>
              <a:rPr lang="en-GB" sz="1400" dirty="0"/>
              <a:t>11091, 11754, 11755, 11756, 11807, 12015, 12285, 12478, 12479, 12481</a:t>
            </a:r>
            <a:endParaRPr lang="en-US" sz="1400" dirty="0"/>
          </a:p>
          <a:p>
            <a:pPr lvl="1"/>
            <a:r>
              <a:rPr lang="en-GB" sz="1400" dirty="0"/>
              <a:t>12482, 12483, 12484, 12485, 12491, 12636, 12721, 12739, 12745, 12750</a:t>
            </a:r>
            <a:endParaRPr lang="en-US" sz="1400" dirty="0"/>
          </a:p>
          <a:p>
            <a:pPr lvl="1"/>
            <a:r>
              <a:rPr lang="en-GB" sz="1400" dirty="0"/>
              <a:t>12820, 12821, 12822, 12823, 12847, 12866, 12867, 12910, 12912, 12913, </a:t>
            </a:r>
            <a:endParaRPr lang="en-US" sz="1400" dirty="0"/>
          </a:p>
          <a:p>
            <a:pPr lvl="1"/>
            <a:r>
              <a:rPr lang="en-GB" sz="1400" dirty="0"/>
              <a:t>12914, 13022, 13023, 13036, 13150, 13189, 13252, 13254, 13255, 13256</a:t>
            </a:r>
            <a:endParaRPr lang="en-US" sz="1400" dirty="0"/>
          </a:p>
          <a:p>
            <a:pPr lvl="1"/>
            <a:r>
              <a:rPr lang="en-GB" sz="1400" dirty="0"/>
              <a:t>13257, 13258, 13260, 13262, 13263, 13264, 13265, 13266, 13269, 13270</a:t>
            </a:r>
            <a:endParaRPr lang="en-US" sz="1400" dirty="0"/>
          </a:p>
          <a:p>
            <a:pPr lvl="1"/>
            <a:r>
              <a:rPr lang="en-GB" sz="1400" dirty="0"/>
              <a:t>13272, 13276, 13278, 13279, 13515, 13516, 13521, 13663, 13664, </a:t>
            </a:r>
            <a:r>
              <a:rPr lang="en-GB" sz="1400" dirty="0" smtClean="0"/>
              <a:t>13665</a:t>
            </a:r>
            <a:endParaRPr lang="en-US" sz="2800"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13</a:t>
            </a:fld>
            <a:endParaRPr lang="en-US"/>
          </a:p>
        </p:txBody>
      </p:sp>
      <p:sp>
        <p:nvSpPr>
          <p:cNvPr id="5" name="Title 4"/>
          <p:cNvSpPr>
            <a:spLocks noGrp="1"/>
          </p:cNvSpPr>
          <p:nvPr>
            <p:ph type="title"/>
          </p:nvPr>
        </p:nvSpPr>
        <p:spPr/>
        <p:txBody>
          <a:bodyPr/>
          <a:lstStyle/>
          <a:p>
            <a:r>
              <a:rPr lang="en-US" dirty="0" smtClean="0"/>
              <a:t>Straw Poll #1</a:t>
            </a:r>
            <a:r>
              <a:rPr lang="en-US" dirty="0"/>
              <a:t/>
            </a:r>
            <a:br>
              <a:rPr lang="en-US" dirty="0"/>
            </a:br>
            <a:r>
              <a:rPr lang="en-US" sz="2000" dirty="0">
                <a:solidFill>
                  <a:schemeClr val="tx1"/>
                </a:solidFill>
              </a:rPr>
              <a:t>(11-18-0027-03-00ax-ack-related-cids-section-27-4</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82734617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11-18/0380r1 ( 4 CIDs)</a:t>
            </a:r>
          </a:p>
          <a:p>
            <a:pPr lvl="1"/>
            <a:r>
              <a:rPr lang="en-GB" dirty="0"/>
              <a:t>11015, 11860, 13410, 13411 </a:t>
            </a:r>
            <a:endParaRPr lang="en-US" dirty="0"/>
          </a:p>
          <a:p>
            <a:pPr marL="457200" lvl="1" indent="0">
              <a:buNone/>
            </a:pPr>
            <a:endParaRPr lang="en-GB"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14</a:t>
            </a:fld>
            <a:endParaRPr lang="en-US"/>
          </a:p>
        </p:txBody>
      </p:sp>
      <p:sp>
        <p:nvSpPr>
          <p:cNvPr id="5" name="Title 4"/>
          <p:cNvSpPr>
            <a:spLocks noGrp="1"/>
          </p:cNvSpPr>
          <p:nvPr>
            <p:ph type="title"/>
          </p:nvPr>
        </p:nvSpPr>
        <p:spPr/>
        <p:txBody>
          <a:bodyPr/>
          <a:lstStyle/>
          <a:p>
            <a:r>
              <a:rPr lang="en-US" dirty="0" smtClean="0"/>
              <a:t>Straw Poll #2</a:t>
            </a:r>
            <a:r>
              <a:rPr lang="en-US" dirty="0"/>
              <a:t/>
            </a:r>
            <a:br>
              <a:rPr lang="en-US" dirty="0"/>
            </a:br>
            <a:r>
              <a:rPr lang="en-US" sz="2000" dirty="0">
                <a:solidFill>
                  <a:schemeClr val="tx1"/>
                </a:solidFill>
              </a:rPr>
              <a:t>(11-18-0380-00-00ax-lb230-mac-cr-some-cids-in-9-4-2-237</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314362172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11-18/0423r0 ( 1 CIDs)</a:t>
            </a:r>
          </a:p>
          <a:p>
            <a:pPr lvl="1"/>
            <a:r>
              <a:rPr lang="en-GB" dirty="0"/>
              <a:t>14318</a:t>
            </a:r>
            <a:endParaRPr lang="en-GB"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15</a:t>
            </a:fld>
            <a:endParaRPr lang="en-US"/>
          </a:p>
        </p:txBody>
      </p:sp>
      <p:sp>
        <p:nvSpPr>
          <p:cNvPr id="5" name="Title 4"/>
          <p:cNvSpPr>
            <a:spLocks noGrp="1"/>
          </p:cNvSpPr>
          <p:nvPr>
            <p:ph type="title"/>
          </p:nvPr>
        </p:nvSpPr>
        <p:spPr/>
        <p:txBody>
          <a:bodyPr/>
          <a:lstStyle/>
          <a:p>
            <a:r>
              <a:rPr lang="en-US" dirty="0" smtClean="0"/>
              <a:t>Straw Poll #3</a:t>
            </a:r>
            <a:r>
              <a:rPr lang="en-US" dirty="0"/>
              <a:t/>
            </a:r>
            <a:br>
              <a:rPr lang="en-US" dirty="0"/>
            </a:br>
            <a:r>
              <a:rPr lang="en-US" sz="2000" dirty="0">
                <a:solidFill>
                  <a:schemeClr val="tx1"/>
                </a:solidFill>
              </a:rPr>
              <a:t>(11-18-0423-00-00ax-d2-0-comment-resolution-cid-14318.docx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28831975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11-18/078r4 ( 2 CIDs)</a:t>
            </a:r>
          </a:p>
          <a:p>
            <a:pPr lvl="1"/>
            <a:r>
              <a:rPr lang="en-GB" dirty="0"/>
              <a:t>12508, </a:t>
            </a:r>
            <a:r>
              <a:rPr lang="en-GB" dirty="0" smtClean="0"/>
              <a:t>13292</a:t>
            </a:r>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16</a:t>
            </a:fld>
            <a:endParaRPr lang="en-US"/>
          </a:p>
        </p:txBody>
      </p:sp>
      <p:sp>
        <p:nvSpPr>
          <p:cNvPr id="5" name="Title 4"/>
          <p:cNvSpPr>
            <a:spLocks noGrp="1"/>
          </p:cNvSpPr>
          <p:nvPr>
            <p:ph type="title"/>
          </p:nvPr>
        </p:nvSpPr>
        <p:spPr/>
        <p:txBody>
          <a:bodyPr/>
          <a:lstStyle/>
          <a:p>
            <a:r>
              <a:rPr lang="en-US" dirty="0" smtClean="0"/>
              <a:t>Straw Poll #4</a:t>
            </a:r>
            <a:r>
              <a:rPr lang="en-US" dirty="0"/>
              <a:t/>
            </a:r>
            <a:br>
              <a:rPr lang="en-US" dirty="0"/>
            </a:br>
            <a:r>
              <a:rPr lang="en-US" sz="2000" dirty="0">
                <a:solidFill>
                  <a:schemeClr val="tx1"/>
                </a:solidFill>
              </a:rPr>
              <a:t>(11-18-0078-03-00ax-d2-0-comment-resolution-27-6-4</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1498445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11-18/0455r1 ( </a:t>
            </a:r>
            <a:r>
              <a:rPr lang="en-GB" sz="2800" dirty="0"/>
              <a:t>9</a:t>
            </a:r>
            <a:r>
              <a:rPr lang="en-GB" sz="2800" dirty="0" smtClean="0"/>
              <a:t> CIDs)</a:t>
            </a:r>
          </a:p>
          <a:p>
            <a:pPr lvl="1"/>
            <a:r>
              <a:rPr lang="en-GB" sz="1800" dirty="0"/>
              <a:t>11483, 11789, 11790, 11791, 12087, 13053, 13055, 13188, 14228, </a:t>
            </a:r>
            <a:r>
              <a:rPr lang="en-GB" sz="1800" strike="sngStrike" dirty="0"/>
              <a:t>14326</a:t>
            </a:r>
            <a:endParaRPr lang="en-GB" strike="sngStrike"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17</a:t>
            </a:fld>
            <a:endParaRPr lang="en-US"/>
          </a:p>
        </p:txBody>
      </p:sp>
      <p:sp>
        <p:nvSpPr>
          <p:cNvPr id="5" name="Title 4"/>
          <p:cNvSpPr>
            <a:spLocks noGrp="1"/>
          </p:cNvSpPr>
          <p:nvPr>
            <p:ph type="title"/>
          </p:nvPr>
        </p:nvSpPr>
        <p:spPr/>
        <p:txBody>
          <a:bodyPr/>
          <a:lstStyle/>
          <a:p>
            <a:r>
              <a:rPr lang="en-US" dirty="0" smtClean="0"/>
              <a:t>Straw Poll #5</a:t>
            </a:r>
            <a:r>
              <a:rPr lang="en-US" dirty="0"/>
              <a:t/>
            </a:r>
            <a:br>
              <a:rPr lang="en-US" dirty="0"/>
            </a:br>
            <a:r>
              <a:rPr lang="en-US" sz="2000" dirty="0">
                <a:solidFill>
                  <a:schemeClr val="tx1"/>
                </a:solidFill>
              </a:rPr>
              <a:t>(</a:t>
            </a:r>
            <a:r>
              <a:rPr lang="en-US" sz="2000" dirty="0" smtClean="0">
                <a:solidFill>
                  <a:schemeClr val="tx1"/>
                </a:solidFill>
              </a:rPr>
              <a:t>11-18-0455-02-00ax-lb230-cr-txop-duration-based-rts-cts.docx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23019631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11-18/0369r5 ( 1 CIDs)</a:t>
            </a:r>
          </a:p>
          <a:p>
            <a:pPr lvl="1"/>
            <a:r>
              <a:rPr lang="en-US" dirty="0" smtClean="0"/>
              <a:t>13975</a:t>
            </a:r>
            <a:endParaRPr lang="en-GB" strike="sngStrike"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18</a:t>
            </a:fld>
            <a:endParaRPr lang="en-US"/>
          </a:p>
        </p:txBody>
      </p:sp>
      <p:sp>
        <p:nvSpPr>
          <p:cNvPr id="5" name="Title 4"/>
          <p:cNvSpPr>
            <a:spLocks noGrp="1"/>
          </p:cNvSpPr>
          <p:nvPr>
            <p:ph type="title"/>
          </p:nvPr>
        </p:nvSpPr>
        <p:spPr/>
        <p:txBody>
          <a:bodyPr/>
          <a:lstStyle/>
          <a:p>
            <a:r>
              <a:rPr lang="en-US" dirty="0" smtClean="0"/>
              <a:t>Straw Poll #6</a:t>
            </a:r>
            <a:r>
              <a:rPr lang="en-US" dirty="0"/>
              <a:t/>
            </a:r>
            <a:br>
              <a:rPr lang="en-US" dirty="0"/>
            </a:br>
            <a:r>
              <a:rPr lang="en-US" sz="2000" dirty="0">
                <a:solidFill>
                  <a:schemeClr val="tx1"/>
                </a:solidFill>
              </a:rPr>
              <a:t>(11-18-0369-05-00ax-cr-for-various-cids-in-clause-9.docx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3324507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11-18/0363r1 ( 1 CIDs)</a:t>
            </a:r>
          </a:p>
          <a:p>
            <a:pPr lvl="1"/>
            <a:r>
              <a:rPr lang="en-US" dirty="0"/>
              <a:t>13136 </a:t>
            </a:r>
            <a:endParaRPr lang="en-GB" strike="sngStrike"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19</a:t>
            </a:fld>
            <a:endParaRPr lang="en-US"/>
          </a:p>
        </p:txBody>
      </p:sp>
      <p:sp>
        <p:nvSpPr>
          <p:cNvPr id="5" name="Title 4"/>
          <p:cNvSpPr>
            <a:spLocks noGrp="1"/>
          </p:cNvSpPr>
          <p:nvPr>
            <p:ph type="title"/>
          </p:nvPr>
        </p:nvSpPr>
        <p:spPr/>
        <p:txBody>
          <a:bodyPr/>
          <a:lstStyle/>
          <a:p>
            <a:r>
              <a:rPr lang="en-US" dirty="0" smtClean="0"/>
              <a:t>Straw Poll #7</a:t>
            </a:r>
            <a:r>
              <a:rPr lang="en-US" dirty="0"/>
              <a:t/>
            </a:r>
            <a:br>
              <a:rPr lang="en-US" dirty="0"/>
            </a:br>
            <a:r>
              <a:rPr lang="en-US" sz="2000" dirty="0">
                <a:solidFill>
                  <a:schemeClr val="tx1"/>
                </a:solidFill>
              </a:rPr>
              <a:t>(11-18-0363-01-00ax-cr-for-cid-13136.docx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23668562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MAC/MU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Chao-Chun Wang (</a:t>
            </a:r>
            <a:r>
              <a:rPr lang="en-US" altLang="en-US" sz="2000" dirty="0" err="1" smtClean="0">
                <a:latin typeface="Arial" pitchFamily="34" charset="0"/>
              </a:rPr>
              <a:t>MediaTek</a:t>
            </a:r>
            <a:r>
              <a:rPr lang="en-US" altLang="en-US" sz="2000" dirty="0" smtClean="0">
                <a:latin typeface="Arial" pitchFamily="34" charset="0"/>
              </a:rPr>
              <a:t>)</a:t>
            </a:r>
          </a:p>
          <a:p>
            <a:pPr algn="ctr">
              <a:lnSpc>
                <a:spcPct val="90000"/>
              </a:lnSpc>
              <a:buFontTx/>
              <a:buNone/>
            </a:pPr>
            <a:r>
              <a:rPr lang="en-US" altLang="en-US" sz="2000" dirty="0" smtClean="0">
                <a:latin typeface="Arial" pitchFamily="34" charset="0"/>
              </a:rPr>
              <a:t>David </a:t>
            </a:r>
            <a:r>
              <a:rPr lang="en-US" altLang="en-US" sz="2000" dirty="0" err="1" smtClean="0">
                <a:latin typeface="Arial" pitchFamily="34" charset="0"/>
              </a:rPr>
              <a:t>Xun</a:t>
            </a:r>
            <a:r>
              <a:rPr lang="en-US" altLang="en-US" sz="2000" dirty="0" smtClean="0">
                <a:latin typeface="Arial" pitchFamily="34" charset="0"/>
              </a:rPr>
              <a:t> Yang (Huawei)</a:t>
            </a:r>
          </a:p>
          <a:p>
            <a:pPr algn="ctr">
              <a:lnSpc>
                <a:spcPct val="90000"/>
              </a:lnSpc>
              <a:buFontTx/>
              <a:buNone/>
            </a:pPr>
            <a:endParaRPr lang="en-US" altLang="en-US" sz="2000" dirty="0" smtClean="0">
              <a:latin typeface="Arial" pitchFamily="34" charset="0"/>
            </a:endParaRP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11-18/0546r0 ( 10 CIDs)</a:t>
            </a:r>
          </a:p>
          <a:p>
            <a:pPr lvl="1"/>
            <a:r>
              <a:rPr lang="en-US" sz="1800" dirty="0" smtClean="0"/>
              <a:t>11096</a:t>
            </a:r>
            <a:r>
              <a:rPr lang="en-US" sz="1800" dirty="0"/>
              <a:t>, 14109, 13281, 13970, 12608, 13972, 12499, 11313, 12504, </a:t>
            </a:r>
            <a:r>
              <a:rPr lang="en-US" sz="1800" dirty="0" smtClean="0"/>
              <a:t>11315</a:t>
            </a:r>
            <a:endParaRPr lang="en-GB" strike="sngStrike"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20</a:t>
            </a:fld>
            <a:endParaRPr lang="en-US"/>
          </a:p>
        </p:txBody>
      </p:sp>
      <p:sp>
        <p:nvSpPr>
          <p:cNvPr id="5" name="Title 4"/>
          <p:cNvSpPr>
            <a:spLocks noGrp="1"/>
          </p:cNvSpPr>
          <p:nvPr>
            <p:ph type="title"/>
          </p:nvPr>
        </p:nvSpPr>
        <p:spPr/>
        <p:txBody>
          <a:bodyPr/>
          <a:lstStyle/>
          <a:p>
            <a:r>
              <a:rPr lang="en-US" dirty="0" smtClean="0"/>
              <a:t>Straw Poll #8</a:t>
            </a:r>
            <a:r>
              <a:rPr lang="en-US" dirty="0"/>
              <a:t/>
            </a:r>
            <a:br>
              <a:rPr lang="en-US" dirty="0"/>
            </a:br>
            <a:r>
              <a:rPr lang="en-US" sz="2000" dirty="0">
                <a:solidFill>
                  <a:schemeClr val="tx1"/>
                </a:solidFill>
              </a:rPr>
              <a:t>(11-18-0546-00-00ax-resolutions-to-cids-in-clause-27-5-3-x.docx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21466935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11-18/0429r0 (  3 CIDs)</a:t>
            </a:r>
          </a:p>
          <a:p>
            <a:pPr lvl="1"/>
            <a:r>
              <a:rPr lang="en-GB" sz="1800" dirty="0"/>
              <a:t>11316, 12505, 12506</a:t>
            </a:r>
            <a:endParaRPr lang="en-GB" strike="sngStrike"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21</a:t>
            </a:fld>
            <a:endParaRPr lang="en-US"/>
          </a:p>
        </p:txBody>
      </p:sp>
      <p:sp>
        <p:nvSpPr>
          <p:cNvPr id="5" name="Title 4"/>
          <p:cNvSpPr>
            <a:spLocks noGrp="1"/>
          </p:cNvSpPr>
          <p:nvPr>
            <p:ph type="title"/>
          </p:nvPr>
        </p:nvSpPr>
        <p:spPr/>
        <p:txBody>
          <a:bodyPr/>
          <a:lstStyle/>
          <a:p>
            <a:r>
              <a:rPr lang="en-US" dirty="0" smtClean="0"/>
              <a:t>Straw Poll #9</a:t>
            </a:r>
            <a:r>
              <a:rPr lang="en-US" dirty="0"/>
              <a:t/>
            </a:r>
            <a:br>
              <a:rPr lang="en-US" dirty="0"/>
            </a:br>
            <a:r>
              <a:rPr lang="en-US" sz="2000" dirty="0">
                <a:solidFill>
                  <a:schemeClr val="tx1"/>
                </a:solidFill>
              </a:rPr>
              <a:t>(11-18-0429-00-00ax-d2-0-comment-resolution-27-5-3-2-4-remaining-cids.docx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31485624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11-18/0557r1 (  1 CIDs)</a:t>
            </a:r>
          </a:p>
          <a:p>
            <a:pPr marL="457200" lvl="1" indent="0">
              <a:buNone/>
            </a:pPr>
            <a:r>
              <a:rPr lang="en-GB" dirty="0" smtClean="0"/>
              <a:t>- 11682</a:t>
            </a:r>
          </a:p>
          <a:p>
            <a:r>
              <a:rPr lang="en-US" sz="3200" dirty="0" smtClean="0"/>
              <a:t>Results: </a:t>
            </a:r>
            <a:r>
              <a:rPr lang="en-US" sz="2800" dirty="0" smtClean="0"/>
              <a:t>Y/N/A</a:t>
            </a:r>
          </a:p>
          <a:p>
            <a:pPr marL="457200" lvl="1" indent="0">
              <a:buNone/>
            </a:pPr>
            <a:r>
              <a:rPr lang="en-US" altLang="zh-CN" dirty="0" smtClean="0"/>
              <a:t>- Passed </a:t>
            </a:r>
            <a:r>
              <a:rPr lang="en-US" altLang="zh-CN" dirty="0"/>
              <a:t>by unanimous consent</a:t>
            </a:r>
          </a:p>
          <a:p>
            <a:pPr marL="457200" lvl="1" indent="0">
              <a:buNone/>
            </a:pPr>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22</a:t>
            </a:fld>
            <a:endParaRPr lang="en-US"/>
          </a:p>
        </p:txBody>
      </p:sp>
      <p:sp>
        <p:nvSpPr>
          <p:cNvPr id="5" name="Title 4"/>
          <p:cNvSpPr>
            <a:spLocks noGrp="1"/>
          </p:cNvSpPr>
          <p:nvPr>
            <p:ph type="title"/>
          </p:nvPr>
        </p:nvSpPr>
        <p:spPr/>
        <p:txBody>
          <a:bodyPr/>
          <a:lstStyle/>
          <a:p>
            <a:r>
              <a:rPr lang="en-US" dirty="0" smtClean="0"/>
              <a:t>Straw Poll #10</a:t>
            </a:r>
            <a:r>
              <a:rPr lang="en-US" dirty="0"/>
              <a:t/>
            </a:r>
            <a:br>
              <a:rPr lang="en-US" dirty="0"/>
            </a:br>
            <a:r>
              <a:rPr lang="en-US" sz="2000" dirty="0">
                <a:solidFill>
                  <a:schemeClr val="tx1"/>
                </a:solidFill>
              </a:rPr>
              <a:t>(11-18-0557-00-00ax-cr-cid-11682.docx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337004524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11-18/0338r2 (  1 CIDs)</a:t>
            </a:r>
          </a:p>
          <a:p>
            <a:pPr marL="457200" lvl="1" indent="0">
              <a:buNone/>
            </a:pPr>
            <a:r>
              <a:rPr lang="en-GB" dirty="0" smtClean="0"/>
              <a:t>- 13836</a:t>
            </a:r>
          </a:p>
          <a:p>
            <a:r>
              <a:rPr lang="en-US" sz="3200" dirty="0" smtClean="0"/>
              <a:t>Results: </a:t>
            </a:r>
            <a:r>
              <a:rPr lang="en-US" sz="2800" dirty="0" smtClean="0"/>
              <a:t>Y/N/A</a:t>
            </a:r>
          </a:p>
          <a:p>
            <a:pPr marL="457200" lvl="1" indent="0">
              <a:buNone/>
            </a:pPr>
            <a:r>
              <a:rPr lang="en-US" altLang="zh-CN" dirty="0" smtClean="0"/>
              <a:t>- </a:t>
            </a:r>
            <a:r>
              <a:rPr lang="en-US" altLang="zh-CN" dirty="0"/>
              <a:t>Passed by unanimous consent</a:t>
            </a:r>
          </a:p>
          <a:p>
            <a:pPr marL="457200" lvl="1" indent="0">
              <a:buNone/>
            </a:pPr>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23</a:t>
            </a:fld>
            <a:endParaRPr lang="en-US"/>
          </a:p>
        </p:txBody>
      </p:sp>
      <p:sp>
        <p:nvSpPr>
          <p:cNvPr id="5" name="Title 4"/>
          <p:cNvSpPr>
            <a:spLocks noGrp="1"/>
          </p:cNvSpPr>
          <p:nvPr>
            <p:ph type="title"/>
          </p:nvPr>
        </p:nvSpPr>
        <p:spPr/>
        <p:txBody>
          <a:bodyPr/>
          <a:lstStyle/>
          <a:p>
            <a:r>
              <a:rPr lang="en-US" dirty="0" smtClean="0"/>
              <a:t>Straw Poll #11</a:t>
            </a:r>
            <a:r>
              <a:rPr lang="en-US" dirty="0"/>
              <a:t/>
            </a:r>
            <a:br>
              <a:rPr lang="en-US" dirty="0"/>
            </a:br>
            <a:r>
              <a:rPr lang="en-US" sz="2000" dirty="0">
                <a:solidFill>
                  <a:schemeClr val="tx1"/>
                </a:solidFill>
              </a:rPr>
              <a:t>(11-18-0338-02-00ax-lb230-mac-cr-27-16-1.docx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057614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11-18/0371r2 (  9 CIDs)</a:t>
            </a:r>
          </a:p>
          <a:p>
            <a:pPr marL="457200" lvl="1" indent="0">
              <a:buNone/>
            </a:pPr>
            <a:r>
              <a:rPr lang="en-GB" dirty="0" smtClean="0"/>
              <a:t>- </a:t>
            </a:r>
            <a:r>
              <a:rPr lang="en-GB" altLang="zh-CN" dirty="0"/>
              <a:t>12228, 12531, 11041, 11350, 11351, 11352, 11853, 12538, 13792 (9 CIDs)</a:t>
            </a:r>
            <a:endParaRPr lang="en-GB" dirty="0" smtClean="0"/>
          </a:p>
          <a:p>
            <a:r>
              <a:rPr lang="en-US" sz="3200" dirty="0" smtClean="0"/>
              <a:t>Results: </a:t>
            </a:r>
            <a:r>
              <a:rPr lang="en-US" sz="2800" dirty="0" smtClean="0"/>
              <a:t>Y/N/A</a:t>
            </a:r>
          </a:p>
          <a:p>
            <a:pPr marL="457200" lvl="1" indent="0">
              <a:buNone/>
            </a:pPr>
            <a:r>
              <a:rPr lang="en-US" altLang="zh-CN" dirty="0" smtClean="0"/>
              <a:t>- </a:t>
            </a:r>
            <a:r>
              <a:rPr lang="en-US" altLang="zh-CN" dirty="0"/>
              <a:t>Passed by unanimous consent</a:t>
            </a:r>
          </a:p>
          <a:p>
            <a:pPr marL="457200" lvl="1" indent="0">
              <a:buNone/>
            </a:pPr>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24</a:t>
            </a:fld>
            <a:endParaRPr lang="en-US"/>
          </a:p>
        </p:txBody>
      </p:sp>
      <p:sp>
        <p:nvSpPr>
          <p:cNvPr id="5" name="Title 4"/>
          <p:cNvSpPr>
            <a:spLocks noGrp="1"/>
          </p:cNvSpPr>
          <p:nvPr>
            <p:ph type="title"/>
          </p:nvPr>
        </p:nvSpPr>
        <p:spPr/>
        <p:txBody>
          <a:bodyPr/>
          <a:lstStyle/>
          <a:p>
            <a:r>
              <a:rPr lang="en-US" dirty="0" smtClean="0"/>
              <a:t>Straw Poll #12</a:t>
            </a:r>
            <a:r>
              <a:rPr lang="en-US" dirty="0"/>
              <a:t/>
            </a:r>
            <a:br>
              <a:rPr lang="en-US" dirty="0"/>
            </a:br>
            <a:r>
              <a:rPr lang="en-US" sz="2000" dirty="0">
                <a:solidFill>
                  <a:schemeClr val="tx1"/>
                </a:solidFill>
              </a:rPr>
              <a:t>(11-18-0371-01-00ax-lb230-mac-cr-27-7-4.docx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59652017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11-18/0379r2 (  1 CIDs)</a:t>
            </a:r>
          </a:p>
          <a:p>
            <a:pPr marL="457200" lvl="1" indent="0">
              <a:buNone/>
            </a:pPr>
            <a:r>
              <a:rPr lang="en-GB" dirty="0" smtClean="0"/>
              <a:t>- </a:t>
            </a:r>
            <a:r>
              <a:rPr lang="en-GB" altLang="zh-CN" dirty="0"/>
              <a:t> 12383</a:t>
            </a:r>
            <a:r>
              <a:rPr lang="en-GB" altLang="zh-CN" dirty="0" smtClean="0"/>
              <a:t> (1 </a:t>
            </a:r>
            <a:r>
              <a:rPr lang="en-GB" altLang="zh-CN" dirty="0"/>
              <a:t>CIDs)</a:t>
            </a:r>
            <a:endParaRPr lang="en-GB" dirty="0" smtClean="0"/>
          </a:p>
          <a:p>
            <a:r>
              <a:rPr lang="en-US" sz="3200" dirty="0" smtClean="0"/>
              <a:t>Results: </a:t>
            </a:r>
            <a:r>
              <a:rPr lang="en-US" sz="2800" dirty="0" smtClean="0"/>
              <a:t>Y/N/A</a:t>
            </a:r>
          </a:p>
          <a:p>
            <a:pPr marL="457200" lvl="1" indent="0">
              <a:buNone/>
            </a:pPr>
            <a:r>
              <a:rPr lang="en-US" altLang="zh-CN" dirty="0" smtClean="0"/>
              <a:t>- </a:t>
            </a:r>
            <a:r>
              <a:rPr lang="en-US" altLang="zh-CN" dirty="0"/>
              <a:t>Passed by unanimous consent</a:t>
            </a:r>
          </a:p>
          <a:p>
            <a:pPr marL="457200" lvl="1" indent="0">
              <a:buNone/>
            </a:pPr>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25</a:t>
            </a:fld>
            <a:endParaRPr lang="en-US"/>
          </a:p>
        </p:txBody>
      </p:sp>
      <p:sp>
        <p:nvSpPr>
          <p:cNvPr id="5" name="Title 4"/>
          <p:cNvSpPr>
            <a:spLocks noGrp="1"/>
          </p:cNvSpPr>
          <p:nvPr>
            <p:ph type="title"/>
          </p:nvPr>
        </p:nvSpPr>
        <p:spPr/>
        <p:txBody>
          <a:bodyPr/>
          <a:lstStyle/>
          <a:p>
            <a:r>
              <a:rPr lang="en-US" dirty="0" smtClean="0"/>
              <a:t>Straw Poll #13</a:t>
            </a:r>
            <a:r>
              <a:rPr lang="en-US" dirty="0"/>
              <a:t/>
            </a:r>
            <a:br>
              <a:rPr lang="en-US" dirty="0"/>
            </a:br>
            <a:r>
              <a:rPr lang="en-US" sz="2000" dirty="0">
                <a:solidFill>
                  <a:schemeClr val="tx1"/>
                </a:solidFill>
              </a:rPr>
              <a:t>(11-18-0379-02-00ax-lb230-mac-cr-9-3-3-x.docx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2892111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Straw Poll #</a:t>
            </a:r>
            <a:r>
              <a:rPr lang="en-US" altLang="zh-CN" dirty="0" smtClean="0"/>
              <a:t>14</a:t>
            </a:r>
            <a:r>
              <a:rPr lang="zh-CN" altLang="en-US" dirty="0" smtClean="0"/>
              <a:t>’</a:t>
            </a:r>
            <a:r>
              <a:rPr lang="en-US" altLang="zh-CN" dirty="0"/>
              <a:t/>
            </a:r>
            <a:br>
              <a:rPr lang="en-US" altLang="zh-CN" dirty="0"/>
            </a:br>
            <a:r>
              <a:rPr lang="en-US" altLang="zh-CN" dirty="0" smtClean="0">
                <a:solidFill>
                  <a:schemeClr val="tx1"/>
                </a:solidFill>
              </a:rPr>
              <a:t>(</a:t>
            </a:r>
            <a:r>
              <a:rPr lang="en-US" altLang="zh-CN" sz="2000" dirty="0">
                <a:solidFill>
                  <a:schemeClr val="tx1"/>
                </a:solidFill>
              </a:rPr>
              <a:t>11-18-0161-02-00ax-cr-cid-13754.docx</a:t>
            </a:r>
            <a:r>
              <a:rPr lang="en-US" altLang="zh-CN" dirty="0" smtClean="0"/>
              <a:t>)</a:t>
            </a:r>
            <a:endParaRPr lang="zh-CN" altLang="en-US" dirty="0"/>
          </a:p>
        </p:txBody>
      </p:sp>
      <p:sp>
        <p:nvSpPr>
          <p:cNvPr id="3" name="内容占位符 2"/>
          <p:cNvSpPr>
            <a:spLocks noGrp="1"/>
          </p:cNvSpPr>
          <p:nvPr>
            <p:ph idx="1"/>
          </p:nvPr>
        </p:nvSpPr>
        <p:spPr/>
        <p:txBody>
          <a:bodyPr/>
          <a:lstStyle/>
          <a:p>
            <a:r>
              <a:rPr lang="en-US" altLang="zh-CN" dirty="0" smtClean="0"/>
              <a:t>Which option do you prefer?</a:t>
            </a:r>
          </a:p>
          <a:p>
            <a:pPr lvl="1"/>
            <a:r>
              <a:rPr lang="en-GB" altLang="zh-CN" dirty="0"/>
              <a:t>Option </a:t>
            </a:r>
            <a:r>
              <a:rPr lang="en-GB" altLang="zh-CN" dirty="0" smtClean="0"/>
              <a:t>1:</a:t>
            </a:r>
            <a:r>
              <a:rPr lang="en-US" altLang="zh-CN" dirty="0"/>
              <a:t> </a:t>
            </a:r>
            <a:r>
              <a:rPr lang="en-GB" altLang="zh-CN" dirty="0" smtClean="0"/>
              <a:t>Using </a:t>
            </a:r>
            <a:r>
              <a:rPr lang="en-GB" altLang="zh-CN" dirty="0"/>
              <a:t>all zero to indicate this </a:t>
            </a:r>
            <a:r>
              <a:rPr lang="en-US" altLang="zh-CN" dirty="0" smtClean="0"/>
              <a:t>A</a:t>
            </a:r>
            <a:r>
              <a:rPr lang="en-GB" altLang="zh-CN" dirty="0" smtClean="0"/>
              <a:t>-control </a:t>
            </a:r>
            <a:r>
              <a:rPr lang="en-GB" altLang="zh-CN" dirty="0"/>
              <a:t>that can be </a:t>
            </a:r>
            <a:r>
              <a:rPr lang="en-GB" altLang="zh-CN" dirty="0" smtClean="0"/>
              <a:t>ignored and change the length field to </a:t>
            </a:r>
            <a:r>
              <a:rPr lang="en-US" altLang="zh-CN" dirty="0" smtClean="0"/>
              <a:t>minus 1</a:t>
            </a:r>
            <a:r>
              <a:rPr lang="en-GB" altLang="zh-CN" dirty="0" smtClean="0"/>
              <a:t>. (11)</a:t>
            </a:r>
            <a:endParaRPr lang="zh-CN" altLang="zh-CN" dirty="0"/>
          </a:p>
          <a:p>
            <a:pPr lvl="1"/>
            <a:r>
              <a:rPr lang="en-GB" altLang="zh-CN" dirty="0"/>
              <a:t>Option </a:t>
            </a:r>
            <a:r>
              <a:rPr lang="en-GB" altLang="zh-CN" dirty="0" smtClean="0"/>
              <a:t>2:</a:t>
            </a:r>
            <a:r>
              <a:rPr lang="en-US" altLang="zh-CN" dirty="0"/>
              <a:t> </a:t>
            </a:r>
            <a:r>
              <a:rPr lang="en-GB" altLang="zh-CN" dirty="0" smtClean="0"/>
              <a:t>Using </a:t>
            </a:r>
            <a:r>
              <a:rPr lang="en-GB" altLang="zh-CN" dirty="0"/>
              <a:t>all ones to indicate this </a:t>
            </a:r>
            <a:r>
              <a:rPr lang="en-US" altLang="zh-CN" dirty="0" smtClean="0"/>
              <a:t>A-</a:t>
            </a:r>
            <a:r>
              <a:rPr lang="en-GB" altLang="zh-CN" dirty="0" smtClean="0"/>
              <a:t>control </a:t>
            </a:r>
            <a:r>
              <a:rPr lang="en-GB" altLang="zh-CN" dirty="0"/>
              <a:t>that can be ignored</a:t>
            </a:r>
            <a:r>
              <a:rPr lang="en-GB" altLang="zh-CN" dirty="0" smtClean="0"/>
              <a:t>. (2)</a:t>
            </a:r>
            <a:endParaRPr lang="zh-CN" altLang="zh-CN" dirty="0"/>
          </a:p>
          <a:p>
            <a:pPr lvl="1"/>
            <a:r>
              <a:rPr lang="en-US" altLang="zh-CN" dirty="0" smtClean="0"/>
              <a:t>Option 3: No change (8)</a:t>
            </a:r>
            <a:endParaRPr lang="zh-CN" altLang="zh-CN" dirty="0"/>
          </a:p>
          <a:p>
            <a:pPr lvl="1"/>
            <a:r>
              <a:rPr lang="en-US" altLang="zh-CN" dirty="0" smtClean="0"/>
              <a:t>Option 4: Using one value for the reserved value, which is 15. (6)</a:t>
            </a:r>
          </a:p>
          <a:p>
            <a:pPr lvl="1"/>
            <a:endParaRPr lang="en-US" altLang="zh-CN" dirty="0"/>
          </a:p>
        </p:txBody>
      </p:sp>
      <p:sp>
        <p:nvSpPr>
          <p:cNvPr id="5" name="页脚占位符 4"/>
          <p:cNvSpPr>
            <a:spLocks noGrp="1"/>
          </p:cNvSpPr>
          <p:nvPr>
            <p:ph type="ftr" sz="quarter" idx="11"/>
          </p:nvPr>
        </p:nvSpPr>
        <p:spPr/>
        <p:txBody>
          <a:bodyPr/>
          <a:lstStyle/>
          <a:p>
            <a:pPr>
              <a:defRPr/>
            </a:pPr>
            <a:r>
              <a:rPr lang="en-US" smtClean="0"/>
              <a:t>Eric Wong (Apple)</a:t>
            </a:r>
            <a:endParaRPr lang="en-US" dirty="0"/>
          </a:p>
        </p:txBody>
      </p:sp>
      <p:sp>
        <p:nvSpPr>
          <p:cNvPr id="6" name="灯片编号占位符 5"/>
          <p:cNvSpPr>
            <a:spLocks noGrp="1"/>
          </p:cNvSpPr>
          <p:nvPr>
            <p:ph type="sldNum" sz="quarter" idx="12"/>
          </p:nvPr>
        </p:nvSpPr>
        <p:spPr/>
        <p:txBody>
          <a:bodyPr/>
          <a:lstStyle/>
          <a:p>
            <a:r>
              <a:rPr lang="en-US" altLang="en-US" smtClean="0"/>
              <a:t>Slide </a:t>
            </a:r>
            <a:fld id="{8B9CC4A4-AD29-475B-8067-76907FC008B3}" type="slidenum">
              <a:rPr lang="en-US" altLang="en-US" smtClean="0"/>
              <a:pPr/>
              <a:t>26</a:t>
            </a:fld>
            <a:endParaRPr lang="en-US" altLang="en-US"/>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3253823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(option 1) to following </a:t>
            </a:r>
            <a:r>
              <a:rPr lang="pt-BR" sz="2800" dirty="0" smtClean="0"/>
              <a:t>CIDs </a:t>
            </a:r>
            <a:r>
              <a:rPr lang="en-GB" sz="2800" dirty="0" smtClean="0"/>
              <a:t>in doc 11-18/0161r3 (  1 CIDs)</a:t>
            </a:r>
          </a:p>
          <a:p>
            <a:pPr marL="457200" lvl="1" indent="0">
              <a:buNone/>
            </a:pPr>
            <a:r>
              <a:rPr lang="en-GB" dirty="0" smtClean="0"/>
              <a:t>- </a:t>
            </a:r>
            <a:r>
              <a:rPr lang="en-GB" altLang="zh-CN" dirty="0" smtClean="0"/>
              <a:t>13754 (1 </a:t>
            </a:r>
            <a:r>
              <a:rPr lang="en-GB" altLang="zh-CN" dirty="0"/>
              <a:t>CIDs)</a:t>
            </a:r>
            <a:endParaRPr lang="en-GB" dirty="0" smtClean="0"/>
          </a:p>
          <a:p>
            <a:r>
              <a:rPr lang="en-US" sz="3200" dirty="0" smtClean="0"/>
              <a:t>Results: </a:t>
            </a:r>
            <a:r>
              <a:rPr lang="en-US" sz="2800" dirty="0" smtClean="0"/>
              <a:t>Y/N/A</a:t>
            </a:r>
            <a:r>
              <a:rPr lang="zh-CN" altLang="en-US" sz="2800" dirty="0" smtClean="0"/>
              <a:t>： </a:t>
            </a:r>
            <a:r>
              <a:rPr lang="en-US" altLang="zh-CN" dirty="0"/>
              <a:t>11: 6: 9</a:t>
            </a:r>
          </a:p>
          <a:p>
            <a:pPr lvl="1"/>
            <a:r>
              <a:rPr lang="en-US" altLang="zh-CN" dirty="0" err="1" smtClean="0"/>
              <a:t>Strawpoll</a:t>
            </a:r>
            <a:r>
              <a:rPr lang="en-US" altLang="zh-CN" dirty="0" smtClean="0"/>
              <a:t> fails</a:t>
            </a:r>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27</a:t>
            </a:fld>
            <a:endParaRPr lang="en-US"/>
          </a:p>
        </p:txBody>
      </p:sp>
      <p:sp>
        <p:nvSpPr>
          <p:cNvPr id="5" name="Title 4"/>
          <p:cNvSpPr>
            <a:spLocks noGrp="1"/>
          </p:cNvSpPr>
          <p:nvPr>
            <p:ph type="title"/>
          </p:nvPr>
        </p:nvSpPr>
        <p:spPr/>
        <p:txBody>
          <a:bodyPr/>
          <a:lstStyle/>
          <a:p>
            <a:r>
              <a:rPr lang="en-US" dirty="0" smtClean="0"/>
              <a:t>Straw Poll #14</a:t>
            </a:r>
            <a:r>
              <a:rPr lang="en-US" dirty="0"/>
              <a:t/>
            </a:r>
            <a:br>
              <a:rPr lang="en-US" dirty="0"/>
            </a:br>
            <a:r>
              <a:rPr lang="en-US" sz="2000" dirty="0">
                <a:solidFill>
                  <a:schemeClr val="tx1"/>
                </a:solidFill>
              </a:rPr>
              <a:t>(11-18-0161-02-00ax-cr-cid-13754.docx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2738461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a:t>Move to accept resolutions to following </a:t>
            </a:r>
            <a:r>
              <a:rPr lang="pt-BR" sz="2800" dirty="0"/>
              <a:t>CIDs </a:t>
            </a:r>
            <a:r>
              <a:rPr lang="en-GB" sz="2800" dirty="0" smtClean="0"/>
              <a:t>in doc </a:t>
            </a:r>
            <a:r>
              <a:rPr lang="en-GB" sz="2800" dirty="0" smtClean="0"/>
              <a:t>11-18/0075r1 </a:t>
            </a:r>
            <a:r>
              <a:rPr lang="en-GB" sz="2800" dirty="0" smtClean="0"/>
              <a:t>( </a:t>
            </a:r>
            <a:r>
              <a:rPr lang="en-GB" sz="2800" dirty="0" smtClean="0"/>
              <a:t>5 </a:t>
            </a:r>
            <a:r>
              <a:rPr lang="en-GB" sz="2800" dirty="0" smtClean="0"/>
              <a:t>CIDs</a:t>
            </a:r>
            <a:r>
              <a:rPr lang="en-GB" sz="2800" dirty="0" smtClean="0"/>
              <a:t>)</a:t>
            </a:r>
          </a:p>
          <a:p>
            <a:pPr marL="457200" lvl="1" indent="0">
              <a:buNone/>
            </a:pPr>
            <a:r>
              <a:rPr lang="en-GB" dirty="0" smtClean="0"/>
              <a:t>- </a:t>
            </a:r>
            <a:r>
              <a:rPr lang="en-GB" sz="1800" strike="sngStrike" dirty="0"/>
              <a:t>11030</a:t>
            </a:r>
            <a:r>
              <a:rPr lang="en-GB" sz="1800" dirty="0"/>
              <a:t>, 11100, </a:t>
            </a:r>
            <a:r>
              <a:rPr lang="en-GB" sz="1800" strike="sngStrike" dirty="0"/>
              <a:t>11312, 11313,</a:t>
            </a:r>
            <a:r>
              <a:rPr lang="en-GB" sz="1800" dirty="0"/>
              <a:t> 11697, 12591, </a:t>
            </a:r>
            <a:r>
              <a:rPr lang="en-GB" sz="1800" strike="sngStrike" dirty="0"/>
              <a:t>13194, 13195</a:t>
            </a:r>
            <a:r>
              <a:rPr lang="en-GB" sz="1800" dirty="0"/>
              <a:t>, 13828, </a:t>
            </a:r>
            <a:r>
              <a:rPr lang="en-GB" sz="1800" dirty="0" smtClean="0"/>
              <a:t>13971</a:t>
            </a:r>
            <a:endParaRPr lang="en-GB" dirty="0" smtClean="0"/>
          </a:p>
          <a:p>
            <a:r>
              <a:rPr lang="en-US" sz="3200" dirty="0" smtClean="0"/>
              <a:t>Results: </a:t>
            </a:r>
            <a:r>
              <a:rPr lang="en-US" sz="2800" dirty="0" smtClean="0"/>
              <a:t>Y/N/A</a:t>
            </a:r>
            <a:endParaRPr lang="en-US" altLang="zh-CN" dirty="0"/>
          </a:p>
          <a:p>
            <a:pPr lvl="1"/>
            <a:r>
              <a:rPr lang="en-US" altLang="zh-CN" dirty="0" smtClean="0"/>
              <a:t>Passed </a:t>
            </a:r>
            <a:r>
              <a:rPr lang="en-US" altLang="zh-CN" dirty="0"/>
              <a:t>by unanimous consent</a:t>
            </a:r>
          </a:p>
          <a:p>
            <a:pPr lvl="1"/>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28</a:t>
            </a:fld>
            <a:endParaRPr lang="en-US"/>
          </a:p>
        </p:txBody>
      </p:sp>
      <p:sp>
        <p:nvSpPr>
          <p:cNvPr id="5" name="Title 4"/>
          <p:cNvSpPr>
            <a:spLocks noGrp="1"/>
          </p:cNvSpPr>
          <p:nvPr>
            <p:ph type="title"/>
          </p:nvPr>
        </p:nvSpPr>
        <p:spPr/>
        <p:txBody>
          <a:bodyPr/>
          <a:lstStyle/>
          <a:p>
            <a:r>
              <a:rPr lang="en-US" dirty="0" smtClean="0"/>
              <a:t>Straw Poll #</a:t>
            </a:r>
            <a:r>
              <a:rPr lang="en-US" dirty="0" smtClean="0"/>
              <a:t>15</a:t>
            </a:r>
            <a:r>
              <a:rPr lang="en-US" dirty="0"/>
              <a:t/>
            </a:r>
            <a:br>
              <a:rPr lang="en-US" dirty="0"/>
            </a:br>
            <a:r>
              <a:rPr lang="en-US" sz="2000" dirty="0">
                <a:solidFill>
                  <a:schemeClr val="tx1"/>
                </a:solidFill>
              </a:rPr>
              <a:t>(11-18-0075-00-00ax-d2-0-comment-resolution-27-5-3-2-2</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94597433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a:t>Move to accept resolutions to following </a:t>
            </a:r>
            <a:r>
              <a:rPr lang="pt-BR" sz="2800" dirty="0"/>
              <a:t>CIDs </a:t>
            </a:r>
            <a:r>
              <a:rPr lang="en-GB" sz="2800" dirty="0" smtClean="0"/>
              <a:t>in doc </a:t>
            </a:r>
            <a:r>
              <a:rPr lang="en-GB" sz="2800" dirty="0" smtClean="0"/>
              <a:t>11-18/0075r3 </a:t>
            </a:r>
            <a:r>
              <a:rPr lang="en-GB" sz="2800" dirty="0" smtClean="0"/>
              <a:t>( </a:t>
            </a:r>
            <a:r>
              <a:rPr lang="en-GB" sz="2800" dirty="0" smtClean="0"/>
              <a:t>5 </a:t>
            </a:r>
            <a:r>
              <a:rPr lang="en-GB" sz="2800" dirty="0" smtClean="0"/>
              <a:t>CIDs</a:t>
            </a:r>
            <a:r>
              <a:rPr lang="en-GB" sz="2800" dirty="0" smtClean="0"/>
              <a:t>)</a:t>
            </a:r>
          </a:p>
          <a:p>
            <a:pPr marL="457200" lvl="1" indent="0">
              <a:buNone/>
            </a:pPr>
            <a:r>
              <a:rPr lang="en-GB" dirty="0" smtClean="0"/>
              <a:t>- </a:t>
            </a:r>
            <a:r>
              <a:rPr lang="en-GB" sz="1800" dirty="0" smtClean="0"/>
              <a:t>11030, </a:t>
            </a:r>
            <a:r>
              <a:rPr lang="en-GB" sz="1800" dirty="0"/>
              <a:t>11312</a:t>
            </a:r>
            <a:r>
              <a:rPr lang="en-GB" sz="1800" dirty="0" smtClean="0"/>
              <a:t>, </a:t>
            </a:r>
            <a:r>
              <a:rPr lang="en-GB" sz="1800" dirty="0"/>
              <a:t>13194</a:t>
            </a:r>
            <a:r>
              <a:rPr lang="en-GB" sz="1800"/>
              <a:t>, </a:t>
            </a:r>
            <a:r>
              <a:rPr lang="en-GB" sz="1800" smtClean="0"/>
              <a:t>13195</a:t>
            </a:r>
            <a:endParaRPr lang="en-GB" dirty="0" smtClean="0"/>
          </a:p>
          <a:p>
            <a:r>
              <a:rPr lang="en-US" sz="3200" dirty="0" smtClean="0"/>
              <a:t>Results: </a:t>
            </a:r>
            <a:r>
              <a:rPr lang="en-US" sz="2800" dirty="0" smtClean="0"/>
              <a:t>Y/N/A</a:t>
            </a:r>
            <a:endParaRPr lang="en-US" altLang="zh-CN" dirty="0"/>
          </a:p>
          <a:p>
            <a:pPr lvl="1"/>
            <a:r>
              <a:rPr lang="en-US" altLang="zh-CN" dirty="0" smtClean="0"/>
              <a:t>Passed </a:t>
            </a:r>
            <a:r>
              <a:rPr lang="en-US" altLang="zh-CN" dirty="0"/>
              <a:t>by unanimous consent</a:t>
            </a:r>
          </a:p>
          <a:p>
            <a:pPr lvl="1"/>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29</a:t>
            </a:fld>
            <a:endParaRPr lang="en-US"/>
          </a:p>
        </p:txBody>
      </p:sp>
      <p:sp>
        <p:nvSpPr>
          <p:cNvPr id="5" name="Title 4"/>
          <p:cNvSpPr>
            <a:spLocks noGrp="1"/>
          </p:cNvSpPr>
          <p:nvPr>
            <p:ph type="title"/>
          </p:nvPr>
        </p:nvSpPr>
        <p:spPr/>
        <p:txBody>
          <a:bodyPr/>
          <a:lstStyle/>
          <a:p>
            <a:r>
              <a:rPr lang="en-US" dirty="0" smtClean="0"/>
              <a:t>Straw Poll #</a:t>
            </a:r>
            <a:r>
              <a:rPr lang="en-US" dirty="0" smtClean="0"/>
              <a:t>16</a:t>
            </a:r>
            <a:r>
              <a:rPr lang="en-US" dirty="0"/>
              <a:t/>
            </a:r>
            <a:br>
              <a:rPr lang="en-US" dirty="0"/>
            </a:br>
            <a:r>
              <a:rPr lang="en-US" sz="2000" dirty="0">
                <a:solidFill>
                  <a:schemeClr val="tx1"/>
                </a:solidFill>
              </a:rPr>
              <a:t>(</a:t>
            </a:r>
            <a:r>
              <a:rPr lang="en-US" sz="2000" dirty="0" smtClean="0">
                <a:solidFill>
                  <a:schemeClr val="tx1"/>
                </a:solidFill>
              </a:rPr>
              <a:t>11-18-0075-3-00ax-d2-0-comment-resolution-27-5-3-2-2</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4363894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600200"/>
            <a:ext cx="7772400" cy="4800600"/>
          </a:xfrm>
        </p:spPr>
        <p:txBody>
          <a:bodyPr/>
          <a:lstStyle/>
          <a:p>
            <a:r>
              <a:rPr lang="en-US" altLang="en-US" sz="1800" dirty="0" smtClean="0"/>
              <a:t>Call </a:t>
            </a:r>
            <a:r>
              <a:rPr lang="en-US" altLang="en-US" sz="1800" dirty="0"/>
              <a:t>meeting to order </a:t>
            </a:r>
          </a:p>
          <a:p>
            <a:r>
              <a:rPr lang="en-US" altLang="en-US" sz="1800" dirty="0"/>
              <a:t>Patent policy, etc. (Call for Potentially Essential Patents)</a:t>
            </a:r>
          </a:p>
          <a:p>
            <a:r>
              <a:rPr lang="en-US" altLang="en-US" sz="1800" dirty="0"/>
              <a:t>Call for submissions</a:t>
            </a:r>
          </a:p>
          <a:p>
            <a:r>
              <a:rPr lang="en-US" altLang="en-US" sz="1800" dirty="0"/>
              <a:t>Set and approve agenda</a:t>
            </a:r>
          </a:p>
          <a:p>
            <a:r>
              <a:rPr lang="en-US" altLang="en-US" sz="1800" dirty="0" smtClean="0"/>
              <a:t>Note ad hoc rules </a:t>
            </a:r>
            <a:endParaRPr lang="en-US" altLang="en-US" sz="1800" dirty="0"/>
          </a:p>
          <a:p>
            <a:pPr lvl="1"/>
            <a:r>
              <a:rPr lang="en-US" altLang="en-US" sz="1600" dirty="0" smtClean="0"/>
              <a:t>Slides 13-14</a:t>
            </a:r>
          </a:p>
          <a:p>
            <a:r>
              <a:rPr lang="en-US" altLang="en-US" sz="1800" dirty="0" smtClean="0"/>
              <a:t>Note total 5 MAC/MU ad hoc sessions this week</a:t>
            </a:r>
            <a:endParaRPr lang="en-US" altLang="en-US" sz="1600" dirty="0" smtClean="0"/>
          </a:p>
          <a:p>
            <a:pPr lvl="1"/>
            <a:r>
              <a:rPr lang="en-US" altLang="en-US" sz="1600" dirty="0" smtClean="0"/>
              <a:t>Tuesday AM1,  AM2, PM2 (MU), EVE</a:t>
            </a:r>
          </a:p>
          <a:p>
            <a:pPr lvl="1"/>
            <a:r>
              <a:rPr lang="en-US" altLang="en-US" sz="1600" dirty="0" smtClean="0"/>
              <a:t>Wednesday PM2</a:t>
            </a:r>
          </a:p>
          <a:p>
            <a:r>
              <a:rPr lang="en-CA" altLang="en-US" sz="1800" dirty="0" smtClean="0"/>
              <a:t>Technical Presentations approved by 802.11ax chair for presentation this week, and related straw polls</a:t>
            </a:r>
          </a:p>
          <a:p>
            <a:r>
              <a:rPr lang="en-CA" altLang="en-US" sz="1800" dirty="0" smtClean="0"/>
              <a:t>Any other technical presentations </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30</a:t>
            </a:fld>
            <a:endParaRPr lang="en-US"/>
          </a:p>
        </p:txBody>
      </p:sp>
      <p:sp>
        <p:nvSpPr>
          <p:cNvPr id="5" name="Title 4"/>
          <p:cNvSpPr>
            <a:spLocks noGrp="1"/>
          </p:cNvSpPr>
          <p:nvPr>
            <p:ph type="title"/>
          </p:nvPr>
        </p:nvSpPr>
        <p:spPr/>
        <p:txBody>
          <a:bodyPr/>
          <a:lstStyle/>
          <a:p>
            <a:r>
              <a:rPr lang="en-US" dirty="0" smtClean="0"/>
              <a:t>Back up</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13440833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a:t>Move to accept resolutions to following </a:t>
            </a:r>
            <a:r>
              <a:rPr lang="pt-BR" sz="2800" dirty="0"/>
              <a:t>CIDs </a:t>
            </a:r>
            <a:r>
              <a:rPr lang="en-GB" sz="2800" dirty="0" smtClean="0"/>
              <a:t>in doc </a:t>
            </a:r>
            <a:r>
              <a:rPr lang="en-GB" sz="2800" dirty="0" smtClean="0"/>
              <a:t>11-18/05580 </a:t>
            </a:r>
            <a:r>
              <a:rPr lang="en-GB" sz="2800" dirty="0" smtClean="0"/>
              <a:t>( </a:t>
            </a:r>
            <a:r>
              <a:rPr lang="en-GB" sz="2800" dirty="0" smtClean="0"/>
              <a:t>14</a:t>
            </a:r>
            <a:r>
              <a:rPr lang="en-GB" sz="2800" dirty="0" smtClean="0"/>
              <a:t> </a:t>
            </a:r>
            <a:r>
              <a:rPr lang="en-GB" sz="2800" dirty="0" smtClean="0"/>
              <a:t>CIDs</a:t>
            </a:r>
            <a:r>
              <a:rPr lang="en-GB" sz="2800" dirty="0" smtClean="0"/>
              <a:t>)</a:t>
            </a:r>
          </a:p>
          <a:p>
            <a:pPr marL="457200" lvl="1" indent="0">
              <a:buNone/>
            </a:pPr>
            <a:r>
              <a:rPr lang="en-GB" dirty="0" smtClean="0"/>
              <a:t>- </a:t>
            </a:r>
            <a:r>
              <a:rPr lang="en-US" sz="1800" dirty="0" smtClean="0"/>
              <a:t>11488, 11735, 11737, 11792, 12132, 12133, 12180, 12262, 12264, 12456, 12459, 12809, 14095, 12177</a:t>
            </a:r>
            <a:endParaRPr lang="en-GB" dirty="0" smtClean="0"/>
          </a:p>
          <a:p>
            <a:r>
              <a:rPr lang="en-US" sz="3200" dirty="0" smtClean="0"/>
              <a:t>Results: </a:t>
            </a:r>
            <a:r>
              <a:rPr lang="en-US" sz="2800" dirty="0" smtClean="0"/>
              <a:t>Y/N/A</a:t>
            </a:r>
            <a:endParaRPr lang="en-US" altLang="zh-CN" dirty="0"/>
          </a:p>
          <a:p>
            <a:pPr lvl="1"/>
            <a:r>
              <a:rPr lang="en-US" altLang="zh-CN" dirty="0" smtClean="0"/>
              <a:t>Passed </a:t>
            </a:r>
            <a:r>
              <a:rPr lang="en-US" altLang="zh-CN" dirty="0"/>
              <a:t>by unanimous consent</a:t>
            </a:r>
          </a:p>
          <a:p>
            <a:pPr lvl="1"/>
            <a:endParaRPr lang="en-US" dirty="0" smtClean="0"/>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31</a:t>
            </a:fld>
            <a:endParaRPr lang="en-US"/>
          </a:p>
        </p:txBody>
      </p:sp>
      <p:sp>
        <p:nvSpPr>
          <p:cNvPr id="5" name="Title 4"/>
          <p:cNvSpPr>
            <a:spLocks noGrp="1"/>
          </p:cNvSpPr>
          <p:nvPr>
            <p:ph type="title"/>
          </p:nvPr>
        </p:nvSpPr>
        <p:spPr/>
        <p:txBody>
          <a:bodyPr/>
          <a:lstStyle/>
          <a:p>
            <a:r>
              <a:rPr lang="en-US" dirty="0" smtClean="0"/>
              <a:t>Straw Poll #</a:t>
            </a:r>
            <a:r>
              <a:rPr lang="en-US" dirty="0" smtClean="0"/>
              <a:t>16</a:t>
            </a:r>
            <a:r>
              <a:rPr lang="en-US" dirty="0"/>
              <a:t/>
            </a:r>
            <a:br>
              <a:rPr lang="en-US" dirty="0"/>
            </a:br>
            <a:r>
              <a:rPr lang="en-US" sz="2000" dirty="0">
                <a:solidFill>
                  <a:schemeClr val="tx1"/>
                </a:solidFill>
              </a:rPr>
              <a:t>(11-18-0558-00-00ax-comment-resolution-for-27-2-2-part-1.docx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423836255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GB" sz="2800" dirty="0" smtClean="0"/>
              <a:t>Move to accept the changes presented in doc 18-200r2</a:t>
            </a:r>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32</a:t>
            </a:fld>
            <a:endParaRPr lang="en-US"/>
          </a:p>
        </p:txBody>
      </p:sp>
      <p:sp>
        <p:nvSpPr>
          <p:cNvPr id="5" name="Title 4"/>
          <p:cNvSpPr>
            <a:spLocks noGrp="1"/>
          </p:cNvSpPr>
          <p:nvPr>
            <p:ph type="title"/>
          </p:nvPr>
        </p:nvSpPr>
        <p:spPr/>
        <p:txBody>
          <a:bodyPr/>
          <a:lstStyle/>
          <a:p>
            <a:r>
              <a:rPr lang="en-US" dirty="0" smtClean="0"/>
              <a:t>Straw Poll #3</a:t>
            </a:r>
            <a:r>
              <a:rPr lang="en-US" dirty="0"/>
              <a:t/>
            </a:r>
            <a:br>
              <a:rPr lang="en-US" dirty="0"/>
            </a:br>
            <a:r>
              <a:rPr lang="en-US" sz="2000" dirty="0">
                <a:solidFill>
                  <a:schemeClr val="tx1"/>
                </a:solidFill>
              </a:rPr>
              <a:t>(11-18-0200-02-00ax-decouple-channel-width-capabilities-between-vht-and-he-modes</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373749495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989013" y="1979613"/>
            <a:ext cx="7772400" cy="4495800"/>
          </a:xfrm>
          <a:ln>
            <a:solidFill>
              <a:schemeClr val="accent1"/>
            </a:solidFill>
          </a:ln>
        </p:spPr>
        <p:txBody>
          <a:bodyPr/>
          <a:lstStyle/>
          <a:p>
            <a:r>
              <a:rPr lang="en-US" sz="2800" dirty="0" smtClean="0"/>
              <a:t>Move to accept resolutions to following </a:t>
            </a:r>
            <a:r>
              <a:rPr lang="pt-BR" sz="2800" dirty="0" smtClean="0"/>
              <a:t>CIDs </a:t>
            </a:r>
            <a:r>
              <a:rPr lang="en-GB" sz="2800" dirty="0" smtClean="0"/>
              <a:t>in doc 11-18/0149r1 ( 30 CIDs)</a:t>
            </a:r>
          </a:p>
          <a:p>
            <a:pPr lvl="1"/>
            <a:r>
              <a:rPr lang="en-GB" sz="1800" dirty="0"/>
              <a:t>11894, 12388, 13863, 12380, 13540, 11542</a:t>
            </a:r>
            <a:r>
              <a:rPr lang="en-GB" sz="1800" strike="sngStrike" dirty="0">
                <a:solidFill>
                  <a:srgbClr val="FF0000"/>
                </a:solidFill>
              </a:rPr>
              <a:t>, 13415</a:t>
            </a:r>
            <a:r>
              <a:rPr lang="en-GB" sz="1800" dirty="0"/>
              <a:t>, 14197, 13646, 11886, 11471, 14268, </a:t>
            </a:r>
            <a:r>
              <a:rPr lang="en-GB" sz="1800" strike="sngStrike" dirty="0">
                <a:solidFill>
                  <a:srgbClr val="FF0000"/>
                </a:solidFill>
              </a:rPr>
              <a:t>12300</a:t>
            </a:r>
            <a:r>
              <a:rPr lang="en-GB" sz="1800" dirty="0"/>
              <a:t>, 13199, 14130, </a:t>
            </a:r>
            <a:r>
              <a:rPr lang="en-GB" sz="1800" strike="sngStrike" dirty="0">
                <a:solidFill>
                  <a:srgbClr val="FF0000"/>
                </a:solidFill>
              </a:rPr>
              <a:t>12301</a:t>
            </a:r>
            <a:r>
              <a:rPr lang="en-GB" sz="1800" dirty="0"/>
              <a:t>, 12298, 13412, 13547, 14198, 12297, 13768, 12296, 11552, 12063, 11553, 14270, 11554, 11555, </a:t>
            </a:r>
            <a:r>
              <a:rPr lang="en-GB" sz="1800" dirty="0" smtClean="0"/>
              <a:t>14132</a:t>
            </a:r>
            <a:endParaRPr lang="en-US" sz="2800" dirty="0" smtClean="0"/>
          </a:p>
          <a:p>
            <a:r>
              <a:rPr lang="en-US" sz="3200" dirty="0" smtClean="0"/>
              <a:t>Results: </a:t>
            </a:r>
            <a:r>
              <a:rPr lang="en-US" sz="2800" dirty="0" smtClean="0"/>
              <a:t>Y/N/A</a:t>
            </a:r>
          </a:p>
          <a:p>
            <a:pPr lvl="1"/>
            <a:r>
              <a:rPr lang="en-US" dirty="0" smtClean="0"/>
              <a:t>Passed by unanimous consent</a:t>
            </a:r>
          </a:p>
          <a:p>
            <a:endParaRPr lang="en-US" sz="2800" dirty="0" smtClean="0"/>
          </a:p>
          <a:p>
            <a:endParaRPr lang="en-US" sz="2600" dirty="0" smtClean="0"/>
          </a:p>
        </p:txBody>
      </p:sp>
      <p:sp>
        <p:nvSpPr>
          <p:cNvPr id="4" name="Slide Number Placeholder 3"/>
          <p:cNvSpPr>
            <a:spLocks noGrp="1"/>
          </p:cNvSpPr>
          <p:nvPr>
            <p:ph type="sldNum" sz="quarter" idx="12"/>
          </p:nvPr>
        </p:nvSpPr>
        <p:spPr/>
        <p:txBody>
          <a:bodyPr/>
          <a:lstStyle/>
          <a:p>
            <a:pPr>
              <a:defRPr/>
            </a:pPr>
            <a:r>
              <a:rPr lang="en-US" smtClean="0"/>
              <a:t>Slide </a:t>
            </a:r>
            <a:fld id="{7614916F-BBEF-4684-B6F5-1E636F42BA02}" type="slidenum">
              <a:rPr lang="en-US" smtClean="0"/>
              <a:pPr>
                <a:defRPr/>
              </a:pPr>
              <a:t>33</a:t>
            </a:fld>
            <a:endParaRPr lang="en-US"/>
          </a:p>
        </p:txBody>
      </p:sp>
      <p:sp>
        <p:nvSpPr>
          <p:cNvPr id="5" name="Title 4"/>
          <p:cNvSpPr>
            <a:spLocks noGrp="1"/>
          </p:cNvSpPr>
          <p:nvPr>
            <p:ph type="title"/>
          </p:nvPr>
        </p:nvSpPr>
        <p:spPr/>
        <p:txBody>
          <a:bodyPr/>
          <a:lstStyle/>
          <a:p>
            <a:r>
              <a:rPr lang="en-US" dirty="0" smtClean="0"/>
              <a:t>Straw Poll #9</a:t>
            </a:r>
            <a:r>
              <a:rPr lang="en-US" dirty="0"/>
              <a:t/>
            </a:r>
            <a:br>
              <a:rPr lang="en-US" dirty="0"/>
            </a:br>
            <a:r>
              <a:rPr lang="en-US" sz="2000" dirty="0">
                <a:solidFill>
                  <a:schemeClr val="tx1"/>
                </a:solidFill>
              </a:rPr>
              <a:t>(11-18-0149-00-00ax-cr-for-27-5-6.docx</a:t>
            </a:r>
            <a:r>
              <a:rPr lang="en-US" sz="2000" dirty="0" smtClean="0"/>
              <a:t>)</a:t>
            </a:r>
            <a:endParaRPr lang="en-US" sz="2000" dirty="0"/>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extLst>
      <p:ext uri="{BB962C8B-B14F-4D97-AF65-F5344CB8AC3E}">
        <p14:creationId xmlns:p14="http://schemas.microsoft.com/office/powerpoint/2010/main" val="36120275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sz="2000" dirty="0"/>
              <a:t>Please announce your affiliation when you first address the group during a meeting </a:t>
            </a:r>
            <a:r>
              <a:rPr lang="en-US" altLang="en-US" sz="2000" dirty="0" smtClean="0"/>
              <a:t>slot</a:t>
            </a:r>
          </a:p>
          <a:p>
            <a:r>
              <a:rPr lang="en-US" altLang="en-US" sz="2000" dirty="0"/>
              <a:t>Cell Phones to be silent or Off</a:t>
            </a:r>
          </a:p>
          <a:p>
            <a:r>
              <a:rPr lang="en-US" altLang="en-US" sz="2000" dirty="0" smtClean="0"/>
              <a:t>Register your attendance via </a:t>
            </a:r>
            <a:r>
              <a:rPr lang="en-US" altLang="en-US" sz="2000" dirty="0">
                <a:hlinkClick r:id="rId3"/>
              </a:rPr>
              <a:t>https://imat.ieee.org</a:t>
            </a:r>
            <a:r>
              <a:rPr lang="en-US" altLang="en-US" sz="2000" dirty="0"/>
              <a:t> while on </a:t>
            </a:r>
            <a:r>
              <a:rPr lang="en-US" altLang="en-US" sz="2000" dirty="0" smtClean="0"/>
              <a:t>a meeting </a:t>
            </a:r>
            <a:r>
              <a:rPr lang="en-US" altLang="en-US" sz="2000" dirty="0"/>
              <a:t>SSID (e.g. </a:t>
            </a:r>
            <a:r>
              <a:rPr lang="en-US" altLang="en-US" sz="2000" dirty="0" err="1"/>
              <a:t>Verilan</a:t>
            </a:r>
            <a:r>
              <a:rPr lang="en-US" altLang="en-US" sz="2000" dirty="0"/>
              <a:t>-secure)</a:t>
            </a:r>
          </a:p>
          <a:p>
            <a:r>
              <a:rPr lang="en-US" altLang="en-US" sz="2000" dirty="0" smtClean="0"/>
              <a:t>Make sure your badges are correct </a:t>
            </a:r>
          </a:p>
          <a:p>
            <a:r>
              <a:rPr lang="en-US" altLang="en-US" sz="2000" dirty="0" smtClean="0"/>
              <a:t>If you plan to make a submission, be sure it does not contain company logos or advertising</a:t>
            </a:r>
          </a:p>
          <a:p>
            <a:r>
              <a:rPr lang="en-US" altLang="en-US" sz="2000" dirty="0" smtClean="0"/>
              <a:t>Questions on Voting status, Ballot pool, Access to Reflector, Documentation,  Member</a:t>
            </a:r>
            <a:r>
              <a:rPr lang="en-US" altLang="ja-JP" sz="2000" dirty="0" smtClean="0"/>
              <a:t>’s Area</a:t>
            </a:r>
          </a:p>
          <a:p>
            <a:pPr lvl="1"/>
            <a:r>
              <a:rPr lang="en-US" altLang="en-US" dirty="0" smtClean="0"/>
              <a:t>Contact Jon Rosdahl –  </a:t>
            </a:r>
            <a:r>
              <a:rPr lang="en-US" altLang="en-US" dirty="0" smtClean="0">
                <a:hlinkClick r:id="rId4"/>
              </a:rPr>
              <a:t>jrosdahl@ieee.org</a:t>
            </a:r>
            <a:endParaRPr lang="en-US" altLang="en-US" sz="1800" dirty="0" smtClean="0"/>
          </a:p>
          <a:p>
            <a:pPr lvl="1"/>
            <a:endParaRPr lang="en-US" altLang="en-US" sz="1800" dirty="0" smtClean="0"/>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8"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sz="2000" dirty="0" smtClean="0"/>
              <a:t>See the following 5 slides</a:t>
            </a:r>
          </a:p>
        </p:txBody>
      </p:sp>
      <p:sp>
        <p:nvSpPr>
          <p:cNvPr id="8"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7"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dirty="0" smtClean="0"/>
              <a:t>	</a:t>
            </a:r>
            <a:r>
              <a:rPr lang="en-US" altLang="en-US" sz="1400" b="0" dirty="0" smtClean="0"/>
              <a:t>The IEEE-SA strongly recommends that at each WG meeting the chair or a designee:</a:t>
            </a:r>
            <a:endParaRPr lang="en-US" altLang="en-US" sz="1400" dirty="0" smtClean="0"/>
          </a:p>
          <a:p>
            <a:pPr lvl="1">
              <a:lnSpc>
                <a:spcPct val="80000"/>
              </a:lnSpc>
            </a:pPr>
            <a:r>
              <a:rPr lang="en-US" altLang="en-US" sz="1400" b="1" dirty="0" smtClean="0"/>
              <a:t>Show slides #1 through #4 of this presentation</a:t>
            </a:r>
          </a:p>
          <a:p>
            <a:pPr lvl="1">
              <a:lnSpc>
                <a:spcPct val="80000"/>
              </a:lnSpc>
            </a:pPr>
            <a:r>
              <a:rPr lang="en-US" altLang="en-US" sz="1400" b="1" dirty="0" smtClean="0"/>
              <a:t>Advise the WG attendees that:</a:t>
            </a:r>
            <a:r>
              <a:rPr lang="en-US" altLang="en-US" sz="1400" dirty="0" smtClean="0"/>
              <a:t> </a:t>
            </a:r>
          </a:p>
          <a:p>
            <a:pPr lvl="2">
              <a:lnSpc>
                <a:spcPct val="80000"/>
              </a:lnSpc>
            </a:pPr>
            <a:r>
              <a:rPr lang="en-US" altLang="en-US" sz="1400" dirty="0" smtClean="0"/>
              <a:t>The IEEE</a:t>
            </a:r>
            <a:r>
              <a:rPr lang="ja-JP" altLang="en-US" sz="1400" dirty="0" smtClean="0"/>
              <a:t>’</a:t>
            </a:r>
            <a:r>
              <a:rPr lang="en-US" altLang="ja-JP" sz="1400" dirty="0" smtClean="0"/>
              <a:t>s patent policy is consistent with the ANSI patent policy and is described in Clause 6 of the </a:t>
            </a:r>
            <a:r>
              <a:rPr lang="en-US" altLang="ja-JP" sz="1400" i="1" dirty="0" smtClean="0"/>
              <a:t>IEEE-SA Standards Board Bylaws</a:t>
            </a:r>
            <a:r>
              <a:rPr lang="en-US" altLang="ja-JP" sz="1400" dirty="0" smtClean="0"/>
              <a:t>;</a:t>
            </a:r>
          </a:p>
          <a:p>
            <a:pPr lvl="2">
              <a:lnSpc>
                <a:spcPct val="80000"/>
              </a:lnSpc>
            </a:pPr>
            <a:r>
              <a:rPr lang="en-US" altLang="en-US" sz="1400" dirty="0" smtClean="0"/>
              <a:t>Early identification of patent claims which may be essential for the use of standards under development is strongly encouraged; </a:t>
            </a:r>
          </a:p>
          <a:p>
            <a:pPr lvl="2">
              <a:lnSpc>
                <a:spcPct val="80000"/>
              </a:lnSpc>
            </a:pPr>
            <a:r>
              <a:rPr lang="en-US" altLang="en-US" sz="14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smtClean="0"/>
            </a:br>
            <a:endParaRPr lang="en-US" altLang="en-US" sz="1400" dirty="0" smtClean="0"/>
          </a:p>
          <a:p>
            <a:pPr lvl="1">
              <a:lnSpc>
                <a:spcPct val="20000"/>
              </a:lnSpc>
            </a:pPr>
            <a:r>
              <a:rPr lang="en-US" altLang="en-US" sz="1400" b="1" dirty="0" smtClean="0"/>
              <a:t>Instruct the WG Secretary to record in the minutes of the relevant WG meeting:</a:t>
            </a:r>
            <a:r>
              <a:rPr lang="en-US" altLang="en-US" sz="700" dirty="0" smtClean="0"/>
              <a:t> </a:t>
            </a:r>
          </a:p>
          <a:p>
            <a:pPr lvl="2">
              <a:lnSpc>
                <a:spcPct val="80000"/>
              </a:lnSpc>
            </a:pPr>
            <a:r>
              <a:rPr lang="en-US" altLang="en-US" sz="1400" dirty="0" smtClean="0"/>
              <a:t>That the foregoing information was provided and that slides 1 through 4 (and this slide 0, if applicable) were shown; </a:t>
            </a:r>
          </a:p>
          <a:p>
            <a:pPr lvl="2">
              <a:lnSpc>
                <a:spcPct val="80000"/>
              </a:lnSpc>
            </a:pPr>
            <a:r>
              <a:rPr lang="en-US" altLang="en-US" sz="14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dirty="0" smtClean="0"/>
          </a:p>
          <a:p>
            <a:pPr lvl="1">
              <a:lnSpc>
                <a:spcPct val="80000"/>
              </a:lnSpc>
              <a:spcBef>
                <a:spcPct val="5000"/>
              </a:spcBef>
            </a:pPr>
            <a:r>
              <a:rPr lang="en-US" altLang="en-US" sz="14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dirty="0" smtClean="0"/>
              <a:t>It is recommended that the WG chair review the guidance in </a:t>
            </a:r>
            <a:r>
              <a:rPr lang="en-US" altLang="en-US" sz="1400" i="1" dirty="0" smtClean="0"/>
              <a:t>IEEE-SA Standards Board Operations Manual</a:t>
            </a:r>
            <a:r>
              <a:rPr lang="en-US" altLang="en-US" sz="1400" dirty="0" smtClean="0"/>
              <a:t> 6.3.5 and in FAQs 12 and 12a on inclusion of potential Essential Patent Claims by incorporation or by reference.</a:t>
            </a:r>
            <a:r>
              <a:rPr lang="en-US" altLang="en-US" sz="1400" dirty="0" smtClean="0">
                <a:solidFill>
                  <a:srgbClr val="FF3300"/>
                </a:solidFill>
              </a:rPr>
              <a:t> </a:t>
            </a:r>
          </a:p>
          <a:p>
            <a:pPr lvl="1">
              <a:lnSpc>
                <a:spcPct val="80000"/>
              </a:lnSpc>
              <a:spcBef>
                <a:spcPct val="5000"/>
              </a:spcBef>
              <a:buFontTx/>
              <a:buNone/>
            </a:pPr>
            <a:endParaRPr lang="en-US" altLang="en-US" sz="1200" dirty="0" smtClean="0"/>
          </a:p>
          <a:p>
            <a:pPr lvl="1">
              <a:lnSpc>
                <a:spcPct val="80000"/>
              </a:lnSpc>
              <a:spcBef>
                <a:spcPct val="5000"/>
              </a:spcBef>
              <a:buFontTx/>
              <a:buNone/>
            </a:pPr>
            <a:r>
              <a:rPr lang="en-US" altLang="en-US" sz="1200" dirty="0" smtClean="0"/>
              <a:t>	Note: </a:t>
            </a:r>
            <a:r>
              <a:rPr lang="en-US" altLang="en-US" sz="1200" b="1" dirty="0" smtClean="0"/>
              <a:t>WG</a:t>
            </a:r>
            <a:r>
              <a:rPr lang="en-US" altLang="en-US" sz="1200" dirty="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8"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04800"/>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10"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9"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dirty="0" smtClean="0"/>
              <a:t>Either speak up now or</a:t>
            </a:r>
          </a:p>
          <a:p>
            <a:pPr lvl="1"/>
            <a:r>
              <a:rPr lang="en-US" altLang="en-US" sz="1600" dirty="0" smtClean="0"/>
              <a:t>Provide the chair of this group with the identity of the holder(s) of any and all such claims as soon as possible or</a:t>
            </a:r>
          </a:p>
          <a:p>
            <a:pPr lvl="1"/>
            <a:r>
              <a:rPr lang="en-US" altLang="en-US" sz="1600" dirty="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9" name="Footer Placeholder 4"/>
          <p:cNvSpPr>
            <a:spLocks noGrp="1"/>
          </p:cNvSpPr>
          <p:nvPr>
            <p:ph type="ftr" sz="quarter" idx="11"/>
          </p:nvPr>
        </p:nvSpPr>
        <p:spPr>
          <a:xfrm>
            <a:off x="6676619" y="6475413"/>
            <a:ext cx="1867306"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dirty="0" smtClean="0"/>
              <a:t>Chao-Chun Wang (</a:t>
            </a:r>
            <a:r>
              <a:rPr lang="en-US" altLang="en-US" dirty="0" err="1" smtClean="0"/>
              <a:t>MediaTek</a:t>
            </a:r>
            <a:r>
              <a:rPr lang="en-US" altLang="en-US" dirty="0" smtClean="0"/>
              <a:t>)</a:t>
            </a:r>
          </a:p>
        </p:txBody>
      </p:sp>
      <p:sp>
        <p:nvSpPr>
          <p:cNvPr id="8" name="Rectangle 4"/>
          <p:cNvSpPr>
            <a:spLocks noGrp="1" noChangeArrowheads="1"/>
          </p:cNvSpPr>
          <p:nvPr>
            <p:ph type="dt" sz="quarter" idx="10"/>
          </p:nvPr>
        </p:nvSpPr>
        <p:spPr>
          <a:xfrm>
            <a:off x="696913" y="332601"/>
            <a:ext cx="1182055"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t>March 2018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30625</TotalTime>
  <Words>2803</Words>
  <Application>Microsoft Office PowerPoint</Application>
  <PresentationFormat>On-screen Show (4:3)</PresentationFormat>
  <Paragraphs>641</Paragraphs>
  <Slides>33</Slides>
  <Notes>11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33</vt:i4>
      </vt:variant>
    </vt:vector>
  </HeadingPairs>
  <TitlesOfParts>
    <vt:vector size="42" baseType="lpstr">
      <vt:lpstr>Monotype Sorts</vt:lpstr>
      <vt:lpstr>MS PGothic</vt:lpstr>
      <vt:lpstr>MS PGothic</vt:lpstr>
      <vt:lpstr>Arial</vt:lpstr>
      <vt:lpstr>Arial Black</vt:lpstr>
      <vt:lpstr>Calibri</vt:lpstr>
      <vt:lpstr>Helvetica</vt:lpstr>
      <vt:lpstr>Times New Roman</vt:lpstr>
      <vt:lpstr>802-11-Submission</vt:lpstr>
      <vt:lpstr>TGax MU/MAC Ad-hoc  March 2018 Meeting Agenda</vt:lpstr>
      <vt:lpstr>IEEE 802.11 TGax High Efficiency WLAN MAC/MU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MAC/MU Submissions</vt:lpstr>
      <vt:lpstr>Ad Hoc Groups Operation (2/2) Governing document is 15/075r0</vt:lpstr>
      <vt:lpstr>Straw Poll #1 (11-18-0027-03-00ax-ack-related-cids-section-27-4)</vt:lpstr>
      <vt:lpstr>Straw Poll #2 (11-18-0380-00-00ax-lb230-mac-cr-some-cids-in-9-4-2-237)</vt:lpstr>
      <vt:lpstr>Straw Poll #3 (11-18-0423-00-00ax-d2-0-comment-resolution-cid-14318.docx)</vt:lpstr>
      <vt:lpstr>Straw Poll #4 (11-18-0078-03-00ax-d2-0-comment-resolution-27-6-4)</vt:lpstr>
      <vt:lpstr>Straw Poll #5 (11-18-0455-02-00ax-lb230-cr-txop-duration-based-rts-cts.docx)</vt:lpstr>
      <vt:lpstr>Straw Poll #6 (11-18-0369-05-00ax-cr-for-various-cids-in-clause-9.docx)</vt:lpstr>
      <vt:lpstr>Straw Poll #7 (11-18-0363-01-00ax-cr-for-cid-13136.docx)</vt:lpstr>
      <vt:lpstr>Straw Poll #8 (11-18-0546-00-00ax-resolutions-to-cids-in-clause-27-5-3-x.docx)</vt:lpstr>
      <vt:lpstr>Straw Poll #9 (11-18-0429-00-00ax-d2-0-comment-resolution-27-5-3-2-4-remaining-cids.docx)</vt:lpstr>
      <vt:lpstr>Straw Poll #10 (11-18-0557-00-00ax-cr-cid-11682.docx)</vt:lpstr>
      <vt:lpstr>Straw Poll #11 (11-18-0338-02-00ax-lb230-mac-cr-27-16-1.docx)</vt:lpstr>
      <vt:lpstr>Straw Poll #12 (11-18-0371-01-00ax-lb230-mac-cr-27-7-4.docx)</vt:lpstr>
      <vt:lpstr>Straw Poll #13 (11-18-0379-02-00ax-lb230-mac-cr-9-3-3-x.docx)</vt:lpstr>
      <vt:lpstr>Straw Poll #14’ (11-18-0161-02-00ax-cr-cid-13754.docx)</vt:lpstr>
      <vt:lpstr>Straw Poll #14 (11-18-0161-02-00ax-cr-cid-13754.docx)</vt:lpstr>
      <vt:lpstr>Straw Poll #15 (11-18-0075-00-00ax-d2-0-comment-resolution-27-5-3-2-2)</vt:lpstr>
      <vt:lpstr>Straw Poll #16 (11-18-0075-3-00ax-d2-0-comment-resolution-27-5-3-2-2)</vt:lpstr>
      <vt:lpstr>Back up</vt:lpstr>
      <vt:lpstr>Straw Poll #16 (11-18-0558-00-00ax-comment-resolution-for-27-2-2-part-1.docx)</vt:lpstr>
      <vt:lpstr>Straw Poll #3 (11-18-0200-02-00ax-decouple-channel-width-capabilities-between-vht-and-he-modes)</vt:lpstr>
      <vt:lpstr>Straw Poll #9 (11-18-0149-00-00ax-cr-for-27-5-6.docx)</vt:lpstr>
    </vt:vector>
  </TitlesOfParts>
  <Company>Cisco Systems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Brian Hart</dc:creator>
  <cp:lastModifiedBy>ChaoChun Wang</cp:lastModifiedBy>
  <cp:revision>2110</cp:revision>
  <cp:lastPrinted>1998-02-10T13:28:06Z</cp:lastPrinted>
  <dcterms:created xsi:type="dcterms:W3CDTF">2007-04-17T18:10:23Z</dcterms:created>
  <dcterms:modified xsi:type="dcterms:W3CDTF">2018-03-07T03:15:57Z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