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69" r:id="rId2"/>
    <p:sldId id="393" r:id="rId3"/>
    <p:sldId id="324" r:id="rId4"/>
    <p:sldId id="352" r:id="rId5"/>
    <p:sldId id="317" r:id="rId6"/>
    <p:sldId id="318" r:id="rId7"/>
    <p:sldId id="319" r:id="rId8"/>
    <p:sldId id="320" r:id="rId9"/>
    <p:sldId id="321" r:id="rId10"/>
    <p:sldId id="322" r:id="rId11"/>
    <p:sldId id="468" r:id="rId12"/>
    <p:sldId id="440" r:id="rId13"/>
    <p:sldId id="467" r:id="rId14"/>
    <p:sldId id="469" r:id="rId15"/>
    <p:sldId id="472" r:id="rId16"/>
    <p:sldId id="473" r:id="rId17"/>
    <p:sldId id="474" r:id="rId18"/>
    <p:sldId id="475" r:id="rId19"/>
    <p:sldId id="476" r:id="rId20"/>
    <p:sldId id="477" r:id="rId21"/>
    <p:sldId id="479" r:id="rId22"/>
    <p:sldId id="471" r:id="rId23"/>
    <p:sldId id="470" r:id="rId24"/>
    <p:sldId id="478" r:id="rId2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771"/>
    <p:restoredTop sz="94808"/>
  </p:normalViewPr>
  <p:slideViewPr>
    <p:cSldViewPr>
      <p:cViewPr varScale="1">
        <p:scale>
          <a:sx n="97" d="100"/>
          <a:sy n="97" d="100"/>
        </p:scale>
        <p:origin x="1140" y="90"/>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1410"/>
    </p:cViewPr>
  </p:sorterViewPr>
  <p:notesViewPr>
    <p:cSldViewPr>
      <p:cViewPr>
        <p:scale>
          <a:sx n="100" d="100"/>
          <a:sy n="100" d="100"/>
        </p:scale>
        <p:origin x="2936" y="-560"/>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5592705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506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4D8DF04-AFC0-42A5-B25D-E60A4BFE5824}" type="slidenum">
              <a:rPr lang="en-US" altLang="en-US"/>
              <a:pPr/>
              <a:t>10</a:t>
            </a:fld>
            <a:endParaRPr lang="en-US" altLang="en-US"/>
          </a:p>
        </p:txBody>
      </p:sp>
      <p:sp>
        <p:nvSpPr>
          <p:cNvPr id="45062" name="Rectangle 2"/>
          <p:cNvSpPr>
            <a:spLocks noGrp="1" noRot="1" noChangeAspect="1" noChangeArrowheads="1" noTextEdit="1"/>
          </p:cNvSpPr>
          <p:nvPr>
            <p:ph type="sldImg"/>
          </p:nvPr>
        </p:nvSpPr>
        <p:spPr>
          <a:xfrm>
            <a:off x="1149350" y="696913"/>
            <a:ext cx="4637088" cy="3478212"/>
          </a:xfrm>
          <a:ln/>
        </p:spPr>
      </p:sp>
      <p:sp>
        <p:nvSpPr>
          <p:cNvPr id="45063"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6186225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12</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a:t>
            </a:fld>
            <a:endParaRPr lang="en-US" altLang="en-US"/>
          </a:p>
        </p:txBody>
      </p:sp>
    </p:spTree>
    <p:extLst>
      <p:ext uri="{BB962C8B-B14F-4D97-AF65-F5344CB8AC3E}">
        <p14:creationId xmlns:p14="http://schemas.microsoft.com/office/powerpoint/2010/main" val="253724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4</a:t>
            </a:fld>
            <a:endParaRPr lang="en-US" altLang="en-US"/>
          </a:p>
        </p:txBody>
      </p:sp>
    </p:spTree>
    <p:extLst>
      <p:ext uri="{BB962C8B-B14F-4D97-AF65-F5344CB8AC3E}">
        <p14:creationId xmlns:p14="http://schemas.microsoft.com/office/powerpoint/2010/main" val="836732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5</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6375375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73079917-35D1-411C-A26F-0E38B27BD051}" type="slidenum">
              <a:rPr lang="en-US" altLang="en-US"/>
              <a:pPr/>
              <a:t>6</a:t>
            </a:fld>
            <a:endParaRPr lang="en-US" altLang="en-US"/>
          </a:p>
        </p:txBody>
      </p:sp>
      <p:sp>
        <p:nvSpPr>
          <p:cNvPr id="40966" name="Rectangle 2"/>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40967"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1776440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19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0E7487C3-F7A9-474A-832C-DD83B8C43F93}" type="slidenum">
              <a:rPr lang="en-US" altLang="en-US"/>
              <a:pPr/>
              <a:t>7</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6138936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30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2ED9F0BE-5515-4486-A150-A7FF622CB7E6}" type="slidenum">
              <a:rPr lang="en-US" altLang="en-US"/>
              <a:pPr/>
              <a:t>8</a:t>
            </a:fld>
            <a:endParaRPr lang="en-US" altLang="en-US"/>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9161780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40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B60E471E-B7F2-4213-8AA3-40FB3EBC7B3F}" type="slidenum">
              <a:rPr lang="en-US" altLang="en-US"/>
              <a:pPr/>
              <a:t>9</a:t>
            </a:fld>
            <a:endParaRPr lang="en-US" altLang="en-US"/>
          </a:p>
        </p:txBody>
      </p:sp>
      <p:sp>
        <p:nvSpPr>
          <p:cNvPr id="44038" name="Rectangle 2"/>
          <p:cNvSpPr>
            <a:spLocks noGrp="1" noRot="1" noChangeAspect="1" noChangeArrowheads="1" noTextEdit="1"/>
          </p:cNvSpPr>
          <p:nvPr>
            <p:ph type="sldImg"/>
          </p:nvPr>
        </p:nvSpPr>
        <p:spPr>
          <a:xfrm>
            <a:off x="1154113" y="701675"/>
            <a:ext cx="4625975" cy="3468688"/>
          </a:xfrm>
          <a:ln/>
        </p:spPr>
      </p:sp>
      <p:sp>
        <p:nvSpPr>
          <p:cNvPr id="440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0771939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dirty="0" smtClean="0"/>
              <a:t>September 2017</a:t>
            </a:r>
            <a:endParaRPr lang="en-US" dirty="0"/>
          </a:p>
        </p:txBody>
      </p:sp>
      <p:sp>
        <p:nvSpPr>
          <p:cNvPr id="5" name="Rectangle 5"/>
          <p:cNvSpPr>
            <a:spLocks noGrp="1" noChangeArrowheads="1"/>
          </p:cNvSpPr>
          <p:nvPr>
            <p:ph type="ftr" sz="quarter" idx="11"/>
          </p:nvPr>
        </p:nvSpPr>
        <p:spPr>
          <a:xfrm>
            <a:off x="6676619" y="6475413"/>
            <a:ext cx="1867306" cy="184666"/>
          </a:xfrm>
          <a:ln/>
        </p:spPr>
        <p:txBody>
          <a:bodyPr/>
          <a:lstStyle>
            <a:lvl1pPr>
              <a:defRPr/>
            </a:lvl1pPr>
          </a:lstStyle>
          <a:p>
            <a:pPr>
              <a:defRPr/>
            </a:pPr>
            <a:r>
              <a:rPr lang="en-US" dirty="0" smtClean="0"/>
              <a:t>Chao-Chun Wang (</a:t>
            </a:r>
            <a:r>
              <a:rPr lang="en-US" dirty="0" err="1" smtClean="0"/>
              <a:t>MediaTek</a:t>
            </a:r>
            <a:r>
              <a:rPr lang="en-US" dirty="0" smtClean="0"/>
              <a:t>)</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Tree>
    <p:extLst>
      <p:ext uri="{BB962C8B-B14F-4D97-AF65-F5344CB8AC3E}">
        <p14:creationId xmlns:p14="http://schemas.microsoft.com/office/powerpoint/2010/main" val="23049611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dirty="0" smtClean="0"/>
              <a:t>September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Tree>
    <p:extLst>
      <p:ext uri="{BB962C8B-B14F-4D97-AF65-F5344CB8AC3E}">
        <p14:creationId xmlns:p14="http://schemas.microsoft.com/office/powerpoint/2010/main" val="133535478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dirty="0" smtClean="0"/>
              <a:t>September 2017</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Tree>
    <p:extLst>
      <p:ext uri="{BB962C8B-B14F-4D97-AF65-F5344CB8AC3E}">
        <p14:creationId xmlns:p14="http://schemas.microsoft.com/office/powerpoint/2010/main" val="2834688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dirty="0" smtClean="0"/>
              <a:t>September 2017</a:t>
            </a:r>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Tree>
    <p:extLst>
      <p:ext uri="{BB962C8B-B14F-4D97-AF65-F5344CB8AC3E}">
        <p14:creationId xmlns:p14="http://schemas.microsoft.com/office/powerpoint/2010/main" val="9370704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March 2018</a:t>
            </a:r>
            <a:endParaRPr lang="en-US" dirty="0"/>
          </a:p>
        </p:txBody>
      </p:sp>
      <p:sp>
        <p:nvSpPr>
          <p:cNvPr id="1029" name="Rectangle 5"/>
          <p:cNvSpPr>
            <a:spLocks noGrp="1" noChangeArrowheads="1"/>
          </p:cNvSpPr>
          <p:nvPr>
            <p:ph type="ftr" sz="quarter" idx="3"/>
          </p:nvPr>
        </p:nvSpPr>
        <p:spPr bwMode="auto">
          <a:xfrm>
            <a:off x="6712333" y="6475413"/>
            <a:ext cx="183159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Chao-</a:t>
            </a:r>
            <a:r>
              <a:rPr lang="en-US" dirty="0" err="1" smtClean="0"/>
              <a:t>ChunWang</a:t>
            </a:r>
            <a:r>
              <a:rPr lang="en-US" dirty="0" smtClean="0"/>
              <a:t> (</a:t>
            </a:r>
            <a:r>
              <a:rPr lang="en-US" dirty="0" err="1" smtClean="0"/>
              <a:t>MediaTek</a:t>
            </a:r>
            <a:r>
              <a:rPr lang="en-US" dirty="0" smtClean="0"/>
              <a:t>)</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175185" y="332601"/>
            <a:ext cx="3283015"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802.11-18/0545r1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102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sz="2800" dirty="0" err="1" smtClean="0"/>
              <a:t>TGax</a:t>
            </a:r>
            <a:r>
              <a:rPr lang="en-US" altLang="en-US" sz="2800" dirty="0" smtClean="0"/>
              <a:t> MU/MAC Ad-hoc </a:t>
            </a:r>
            <a:br>
              <a:rPr lang="en-US" altLang="en-US" sz="2800" dirty="0" smtClean="0"/>
            </a:br>
            <a:r>
              <a:rPr lang="en-US" altLang="en-US" sz="2800" dirty="0" smtClean="0"/>
              <a:t>March 2018 Meeting Agenda</a:t>
            </a:r>
          </a:p>
        </p:txBody>
      </p:sp>
      <p:sp>
        <p:nvSpPr>
          <p:cNvPr id="1031" name="Rectangle 6"/>
          <p:cNvSpPr>
            <a:spLocks noGrp="1" noChangeArrowheads="1"/>
          </p:cNvSpPr>
          <p:nvPr>
            <p:ph type="body" idx="1"/>
          </p:nvPr>
        </p:nvSpPr>
        <p:spPr>
          <a:xfrm>
            <a:off x="696913" y="1752600"/>
            <a:ext cx="7758112" cy="381000"/>
          </a:xfrm>
          <a:noFill/>
        </p:spPr>
        <p:txBody>
          <a:bodyPr/>
          <a:lstStyle/>
          <a:p>
            <a:pPr algn="ctr">
              <a:buFontTx/>
              <a:buNone/>
            </a:pPr>
            <a:r>
              <a:rPr lang="en-US" altLang="en-US" sz="1800" dirty="0" smtClean="0"/>
              <a:t>Date:</a:t>
            </a:r>
            <a:r>
              <a:rPr lang="en-US" altLang="en-US" sz="1800" b="0" dirty="0" smtClean="0"/>
              <a:t> March 5-9, 2017</a:t>
            </a:r>
          </a:p>
        </p:txBody>
      </p:sp>
      <p:sp>
        <p:nvSpPr>
          <p:cNvPr id="1032" name="Rectangle 12"/>
          <p:cNvSpPr>
            <a:spLocks noChangeArrowheads="1"/>
          </p:cNvSpPr>
          <p:nvPr/>
        </p:nvSpPr>
        <p:spPr bwMode="auto">
          <a:xfrm>
            <a:off x="841375" y="2399506"/>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1600" b="1" dirty="0"/>
              <a:t>Authors:</a:t>
            </a:r>
            <a:endParaRPr lang="en-US" altLang="en-US" sz="1600" dirty="0"/>
          </a:p>
        </p:txBody>
      </p:sp>
      <p:graphicFrame>
        <p:nvGraphicFramePr>
          <p:cNvPr id="3" name="Table 2"/>
          <p:cNvGraphicFramePr>
            <a:graphicFrameLocks noGrp="1"/>
          </p:cNvGraphicFramePr>
          <p:nvPr>
            <p:extLst>
              <p:ext uri="{D42A27DB-BD31-4B8C-83A1-F6EECF244321}">
                <p14:modId xmlns:p14="http://schemas.microsoft.com/office/powerpoint/2010/main" val="2845871119"/>
              </p:ext>
            </p:extLst>
          </p:nvPr>
        </p:nvGraphicFramePr>
        <p:xfrm>
          <a:off x="609600" y="2743200"/>
          <a:ext cx="8001000" cy="819626"/>
        </p:xfrm>
        <a:graphic>
          <a:graphicData uri="http://schemas.openxmlformats.org/drawingml/2006/table">
            <a:tbl>
              <a:tblPr firstRow="1" bandRow="1">
                <a:tableStyleId>{C4B1156A-380E-4F78-BDF5-A606A8083BF9}</a:tableStyleId>
              </a:tblPr>
              <a:tblGrid>
                <a:gridCol w="1718085"/>
                <a:gridCol w="1164102"/>
                <a:gridCol w="1463793"/>
                <a:gridCol w="864410"/>
                <a:gridCol w="2790610"/>
              </a:tblGrid>
              <a:tr h="448786">
                <a:tc>
                  <a:txBody>
                    <a:bodyPr/>
                    <a:lstStyle/>
                    <a:p>
                      <a:pPr algn="ctr"/>
                      <a:r>
                        <a:rPr lang="en-US" sz="1600" dirty="0" smtClean="0"/>
                        <a:t>Name</a:t>
                      </a: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noFill/>
                  </a:tcPr>
                </a:tc>
                <a:tc>
                  <a:txBody>
                    <a:bodyPr/>
                    <a:lstStyle/>
                    <a:p>
                      <a:pPr algn="ctr"/>
                      <a:r>
                        <a:rPr lang="en-US" sz="1600" dirty="0" smtClean="0"/>
                        <a:t>Company</a:t>
                      </a:r>
                      <a:endParaRPr lang="en-US" sz="1600" dirty="0">
                        <a:solidFill>
                          <a:schemeClr val="tx1"/>
                        </a:solidFill>
                      </a:endParaRPr>
                    </a:p>
                  </a:txBody>
                  <a:tcPr anchor="ctr">
                    <a:lnT w="12700" cap="flat" cmpd="sng" algn="ctr">
                      <a:solidFill>
                        <a:schemeClr val="tx1"/>
                      </a:solidFill>
                      <a:prstDash val="solid"/>
                      <a:round/>
                      <a:headEnd type="none" w="med" len="med"/>
                      <a:tailEnd type="none" w="med" len="med"/>
                    </a:lnT>
                    <a:noFill/>
                  </a:tcPr>
                </a:tc>
                <a:tc>
                  <a:txBody>
                    <a:bodyPr/>
                    <a:lstStyle/>
                    <a:p>
                      <a:pPr algn="ctr"/>
                      <a:r>
                        <a:rPr lang="en-US" sz="1600" dirty="0" smtClean="0"/>
                        <a:t>Address</a:t>
                      </a:r>
                      <a:endParaRPr lang="en-US" sz="1600" dirty="0">
                        <a:solidFill>
                          <a:schemeClr val="tx1"/>
                        </a:solidFill>
                      </a:endParaRPr>
                    </a:p>
                  </a:txBody>
                  <a:tcPr anchor="ctr">
                    <a:lnT w="12700" cap="flat" cmpd="sng" algn="ctr">
                      <a:solidFill>
                        <a:schemeClr val="tx1"/>
                      </a:solidFill>
                      <a:prstDash val="solid"/>
                      <a:round/>
                      <a:headEnd type="none" w="med" len="med"/>
                      <a:tailEnd type="none" w="med" len="med"/>
                    </a:lnT>
                    <a:noFill/>
                  </a:tcPr>
                </a:tc>
                <a:tc>
                  <a:txBody>
                    <a:bodyPr/>
                    <a:lstStyle/>
                    <a:p>
                      <a:pPr algn="ctr"/>
                      <a:r>
                        <a:rPr lang="en-US" sz="1600" dirty="0" smtClean="0"/>
                        <a:t>Phone</a:t>
                      </a:r>
                      <a:endParaRPr lang="en-US" sz="1600" dirty="0">
                        <a:solidFill>
                          <a:schemeClr val="tx1"/>
                        </a:solidFill>
                      </a:endParaRPr>
                    </a:p>
                  </a:txBody>
                  <a:tcPr anchor="ctr">
                    <a:lnT w="12700" cap="flat" cmpd="sng" algn="ctr">
                      <a:solidFill>
                        <a:schemeClr val="tx1"/>
                      </a:solidFill>
                      <a:prstDash val="solid"/>
                      <a:round/>
                      <a:headEnd type="none" w="med" len="med"/>
                      <a:tailEnd type="none" w="med" len="med"/>
                    </a:lnT>
                    <a:noFill/>
                  </a:tcPr>
                </a:tc>
                <a:tc>
                  <a:txBody>
                    <a:bodyPr/>
                    <a:lstStyle/>
                    <a:p>
                      <a:pPr algn="ctr"/>
                      <a:r>
                        <a:rPr lang="en-US" sz="1600" dirty="0" smtClean="0"/>
                        <a:t>E-mail</a:t>
                      </a:r>
                      <a:endParaRPr lang="en-US" sz="1600" dirty="0">
                        <a:solidFill>
                          <a:schemeClr val="tx1"/>
                        </a:solidFill>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r>
              <a:tr h="370840">
                <a:tc>
                  <a:txBody>
                    <a:bodyPr/>
                    <a:lstStyle/>
                    <a:p>
                      <a:pPr algn="ctr">
                        <a:lnSpc>
                          <a:spcPct val="100000"/>
                        </a:lnSpc>
                        <a:spcBef>
                          <a:spcPts val="1200"/>
                        </a:spcBef>
                        <a:spcAft>
                          <a:spcPts val="1200"/>
                        </a:spcAft>
                      </a:pPr>
                      <a:r>
                        <a:rPr lang="en-US" sz="1600" dirty="0" smtClean="0"/>
                        <a:t>Chao-Chun</a:t>
                      </a:r>
                      <a:r>
                        <a:rPr lang="en-US" sz="1600" baseline="0" dirty="0" smtClean="0"/>
                        <a:t> Wang</a:t>
                      </a: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1200"/>
                        </a:spcBef>
                        <a:spcAft>
                          <a:spcPts val="1200"/>
                        </a:spcAft>
                      </a:pPr>
                      <a:r>
                        <a:rPr lang="en-US" sz="1600" dirty="0" err="1" smtClean="0"/>
                        <a:t>MediaTek</a:t>
                      </a:r>
                      <a:endParaRPr lang="en-US" sz="1600" dirty="0">
                        <a:solidFill>
                          <a:schemeClr val="tx1"/>
                        </a:solidFill>
                      </a:endParaRPr>
                    </a:p>
                  </a:txBody>
                  <a:tcPr anchor="ctr">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1200"/>
                        </a:spcBef>
                        <a:spcAft>
                          <a:spcPts val="1200"/>
                        </a:spcAft>
                      </a:pPr>
                      <a:r>
                        <a:rPr lang="en-US" sz="1600" dirty="0" smtClean="0">
                          <a:solidFill>
                            <a:schemeClr val="tx1"/>
                          </a:solidFill>
                        </a:rPr>
                        <a:t>San Jose, Ca</a:t>
                      </a:r>
                      <a:endParaRPr lang="en-US" sz="1600" dirty="0">
                        <a:solidFill>
                          <a:schemeClr val="tx1"/>
                        </a:solidFill>
                      </a:endParaRPr>
                    </a:p>
                  </a:txBody>
                  <a:tcPr anchor="ctr">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1200"/>
                        </a:spcBef>
                        <a:spcAft>
                          <a:spcPts val="1200"/>
                        </a:spcAft>
                      </a:pPr>
                      <a:endParaRPr lang="en-US" sz="1600" dirty="0">
                        <a:solidFill>
                          <a:schemeClr val="tx1"/>
                        </a:solidFill>
                      </a:endParaRPr>
                    </a:p>
                  </a:txBody>
                  <a:tcPr anchor="ctr">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1200"/>
                        </a:spcBef>
                        <a:spcAft>
                          <a:spcPts val="1200"/>
                        </a:spcAft>
                      </a:pPr>
                      <a:r>
                        <a:rPr lang="en-US" sz="1600" dirty="0" err="1" smtClean="0"/>
                        <a:t>chaochun.wang@mediatek.com</a:t>
                      </a:r>
                      <a:endParaRPr lang="en-US" sz="1600" dirty="0">
                        <a:solidFill>
                          <a:schemeClr val="tx1"/>
                        </a:solidFill>
                      </a:endParaRP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r>
            </a:tbl>
          </a:graphicData>
        </a:graphic>
      </p:graphicFrame>
      <p:sp>
        <p:nvSpPr>
          <p:cNvPr id="9"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89D65ABE-CCC9-435B-ADFD-9E86D81E54AB}" type="slidenum">
              <a:rPr lang="en-US" altLang="en-US"/>
              <a:pPr/>
              <a:t>10</a:t>
            </a:fld>
            <a:endParaRPr lang="en-US" altLang="en-US"/>
          </a:p>
        </p:txBody>
      </p:sp>
      <p:sp>
        <p:nvSpPr>
          <p:cNvPr id="18437" name="Rectangle 2"/>
          <p:cNvSpPr>
            <a:spLocks noGrp="1" noChangeArrowheads="1"/>
          </p:cNvSpPr>
          <p:nvPr>
            <p:ph type="title"/>
          </p:nvPr>
        </p:nvSpPr>
        <p:spPr>
          <a:xfrm>
            <a:off x="685800" y="685800"/>
            <a:ext cx="7772400" cy="609600"/>
          </a:xfrm>
        </p:spPr>
        <p:txBody>
          <a:bodyPr/>
          <a:lstStyle/>
          <a:p>
            <a:r>
              <a:rPr lang="en-US" altLang="en-US" sz="2800" u="sng" smtClean="0"/>
              <a:t>Other Guidelines for IEEE WG Meetings</a:t>
            </a:r>
          </a:p>
        </p:txBody>
      </p:sp>
      <p:sp>
        <p:nvSpPr>
          <p:cNvPr id="1843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500" b="1" u="sng" dirty="0">
              <a:solidFill>
                <a:srgbClr val="FF0000"/>
              </a:solidFill>
            </a:endParaRPr>
          </a:p>
          <a:p>
            <a:pPr>
              <a:lnSpc>
                <a:spcPct val="80000"/>
              </a:lnSpc>
              <a:spcBef>
                <a:spcPct val="20000"/>
              </a:spcBef>
              <a:spcAft>
                <a:spcPct val="40000"/>
              </a:spcAft>
              <a:buFontTx/>
              <a:buChar char="•"/>
            </a:pPr>
            <a:r>
              <a:rPr lang="en-US" altLang="en-US" sz="2000" dirty="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interpretation, validity, or essentiality of patents/patent claims.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specific license rates, terms, or conditions.</a:t>
            </a:r>
          </a:p>
          <a:p>
            <a:pPr lvl="2">
              <a:lnSpc>
                <a:spcPct val="80000"/>
              </a:lnSpc>
              <a:spcBef>
                <a:spcPct val="20000"/>
              </a:spcBef>
              <a:spcAft>
                <a:spcPct val="40000"/>
              </a:spcAft>
              <a:buFontTx/>
              <a:buChar char="•"/>
            </a:pPr>
            <a:r>
              <a:rPr lang="en-US" altLang="en-US" sz="1600" dirty="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en-US" sz="1600" dirty="0"/>
              <a:t>Technical considerations remain primary focus</a:t>
            </a:r>
            <a:endParaRPr lang="en-US" altLang="en-US" sz="1600" dirty="0"/>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or engage in the fixing of product prices, allocation of customers, or division of sales markets.</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status or substance of ongoing or threatened litigation.</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be silent if inappropriate topics are discussed </a:t>
            </a:r>
            <a:r>
              <a:rPr lang="en-US" altLang="ja-JP" sz="1800" b="1" dirty="0">
                <a:latin typeface="Arial" pitchFamily="34" charset="0"/>
              </a:rPr>
              <a:t>…</a:t>
            </a:r>
            <a:r>
              <a:rPr lang="en-US" altLang="ja-JP" sz="1800" b="1" dirty="0"/>
              <a:t> do formally object.</a:t>
            </a:r>
          </a:p>
          <a:p>
            <a:pPr algn="ctr">
              <a:lnSpc>
                <a:spcPct val="80000"/>
              </a:lnSpc>
              <a:spcBef>
                <a:spcPct val="20000"/>
              </a:spcBef>
            </a:pPr>
            <a:r>
              <a:rPr lang="en-US" altLang="en-US" dirty="0"/>
              <a:t>---------------------------------------------------------------   </a:t>
            </a:r>
            <a:endParaRPr lang="en-US" altLang="en-US" sz="1400" dirty="0"/>
          </a:p>
          <a:p>
            <a:pPr algn="ctr">
              <a:lnSpc>
                <a:spcPct val="80000"/>
              </a:lnSpc>
              <a:spcBef>
                <a:spcPct val="20000"/>
              </a:spcBef>
            </a:pPr>
            <a:r>
              <a:rPr lang="en-US" altLang="en-US" sz="1400" dirty="0"/>
              <a:t>See </a:t>
            </a:r>
            <a:r>
              <a:rPr lang="en-US" altLang="en-US" sz="1400" i="1" dirty="0"/>
              <a:t>IEEE-SA Standards Board Operations Manual</a:t>
            </a:r>
            <a:r>
              <a:rPr lang="en-US" altLang="en-US" sz="1400" dirty="0"/>
              <a:t>, clause 5.3.10 and </a:t>
            </a:r>
            <a:r>
              <a:rPr lang="en-GB" altLang="en-US" sz="1400" dirty="0"/>
              <a:t>“Promoting Competition and Innovation: What You Need to Know about the IEEE Standards Association's Antitrust and Competition Policy”</a:t>
            </a:r>
            <a:r>
              <a:rPr lang="en-US" altLang="ja-JP" sz="1400" dirty="0"/>
              <a:t> for more details.</a:t>
            </a:r>
            <a:endParaRPr lang="en-US" altLang="en-US" sz="1400" dirty="0"/>
          </a:p>
        </p:txBody>
      </p:sp>
      <p:sp>
        <p:nvSpPr>
          <p:cNvPr id="1843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#4</a:t>
            </a:r>
            <a:endParaRPr lang="en-US" altLang="en-US" sz="2400"/>
          </a:p>
        </p:txBody>
      </p:sp>
      <p:sp>
        <p:nvSpPr>
          <p:cNvPr id="9"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8"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MAC/MU Submissions</a:t>
            </a:r>
            <a:endParaRPr lang="en-US" dirty="0"/>
          </a:p>
        </p:txBody>
      </p:sp>
      <p:sp>
        <p:nvSpPr>
          <p:cNvPr id="6" name="Date Placeholder 5"/>
          <p:cNvSpPr>
            <a:spLocks noGrp="1"/>
          </p:cNvSpPr>
          <p:nvPr>
            <p:ph type="dt" idx="10"/>
          </p:nvPr>
        </p:nvSpPr>
        <p:spPr/>
        <p:txBody>
          <a:bodyPr/>
          <a:lstStyle/>
          <a:p>
            <a:r>
              <a:rPr lang="en-US" smtClean="0"/>
              <a:t>March 2018</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432356209"/>
              </p:ext>
            </p:extLst>
          </p:nvPr>
        </p:nvGraphicFramePr>
        <p:xfrm>
          <a:off x="1295400" y="1447775"/>
          <a:ext cx="6477000" cy="4876824"/>
        </p:xfrm>
        <a:graphic>
          <a:graphicData uri="http://schemas.openxmlformats.org/drawingml/2006/table">
            <a:tbl>
              <a:tblPr/>
              <a:tblGrid>
                <a:gridCol w="444137"/>
                <a:gridCol w="444137"/>
                <a:gridCol w="3145971"/>
                <a:gridCol w="1859825"/>
                <a:gridCol w="582930"/>
              </a:tblGrid>
              <a:tr h="78698">
                <a:tc>
                  <a:txBody>
                    <a:bodyPr/>
                    <a:lstStyle/>
                    <a:p>
                      <a:pPr algn="l" fontAlgn="b"/>
                      <a:r>
                        <a:rPr lang="en-US" sz="400" b="1" i="0" u="none" strike="noStrike">
                          <a:solidFill>
                            <a:srgbClr val="FFFFFF"/>
                          </a:solidFill>
                          <a:effectLst/>
                          <a:latin typeface="Calibri" panose="020F0502020204030204" pitchFamily="34" charset="0"/>
                        </a:rPr>
                        <a:t>2017</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1" i="0" u="none" strike="noStrike">
                          <a:solidFill>
                            <a:srgbClr val="FFFFFF"/>
                          </a:solidFill>
                          <a:effectLst/>
                          <a:latin typeface="Calibri" panose="020F0502020204030204" pitchFamily="34" charset="0"/>
                        </a:rPr>
                        <a:t>1859</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1" i="0" u="none" strike="noStrike">
                          <a:solidFill>
                            <a:srgbClr val="FFFFFF"/>
                          </a:solidFill>
                          <a:effectLst/>
                          <a:latin typeface="Calibri" panose="020F0502020204030204" pitchFamily="34" charset="0"/>
                        </a:rPr>
                        <a:t>Resolution for CID 11742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1" i="0" u="none" strike="noStrike">
                          <a:solidFill>
                            <a:srgbClr val="FFFFFF"/>
                          </a:solidFill>
                          <a:effectLst/>
                          <a:latin typeface="Calibri" panose="020F0502020204030204" pitchFamily="34" charset="0"/>
                        </a:rPr>
                        <a:t>Abhishek Patil (Qualcomm)</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1" i="0" u="none" strike="noStrike">
                          <a:solidFill>
                            <a:srgbClr val="FFFFFF"/>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78698">
                <a:tc>
                  <a:txBody>
                    <a:bodyPr/>
                    <a:lstStyle/>
                    <a:p>
                      <a:pPr algn="r" fontAlgn="b"/>
                      <a:r>
                        <a:rPr lang="en-US" sz="400" b="0" i="0" u="none" strike="noStrike">
                          <a:solidFill>
                            <a:srgbClr val="000000"/>
                          </a:solidFill>
                          <a:effectLst/>
                          <a:latin typeface="Calibri" panose="020F0502020204030204" pitchFamily="34" charset="0"/>
                        </a:rPr>
                        <a:t>2017</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1860</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Resolution for CID 11002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Abhishek Patil (Qualcomm)</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MU</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78698">
                <a:tc>
                  <a:txBody>
                    <a:bodyPr/>
                    <a:lstStyle/>
                    <a:p>
                      <a:pPr algn="r" fontAlgn="t"/>
                      <a:r>
                        <a:rPr lang="en-US" sz="400" b="0" i="0" u="none" strike="noStrike">
                          <a:solidFill>
                            <a:srgbClr val="000000"/>
                          </a:solidFill>
                          <a:effectLst/>
                          <a:latin typeface="Calibri" panose="020F0502020204030204" pitchFamily="34" charset="0"/>
                        </a:rPr>
                        <a:t>2017</a:t>
                      </a:r>
                    </a:p>
                  </a:txBody>
                  <a:tcPr marL="3317" marR="3317" marT="33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t"/>
                      <a:r>
                        <a:rPr lang="en-US" sz="400" b="0" i="0" u="none" strike="noStrike">
                          <a:solidFill>
                            <a:srgbClr val="000000"/>
                          </a:solidFill>
                          <a:effectLst/>
                          <a:latin typeface="Calibri" panose="020F0502020204030204" pitchFamily="34" charset="0"/>
                        </a:rPr>
                        <a:t>1887</a:t>
                      </a:r>
                    </a:p>
                  </a:txBody>
                  <a:tcPr marL="3317" marR="3317" marT="33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fr-FR" sz="400" b="0" i="0" u="none" strike="noStrike">
                          <a:solidFill>
                            <a:srgbClr val="000000"/>
                          </a:solidFill>
                          <a:effectLst/>
                          <a:latin typeface="Calibri" panose="020F0502020204030204" pitchFamily="34" charset="0"/>
                        </a:rPr>
                        <a:t>11ax D2.0 Comment Resolution 27.5.3.2.4 10.22.2.7</a:t>
                      </a:r>
                    </a:p>
                  </a:txBody>
                  <a:tcPr marL="3317" marR="3317" marT="33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400" b="0" i="0" u="none" strike="noStrike">
                          <a:solidFill>
                            <a:srgbClr val="000000"/>
                          </a:solidFill>
                          <a:effectLst/>
                          <a:latin typeface="Calibri" panose="020F0502020204030204" pitchFamily="34" charset="0"/>
                        </a:rPr>
                        <a:t>Liwen Chu (Marvell)</a:t>
                      </a:r>
                    </a:p>
                  </a:txBody>
                  <a:tcPr marL="3317" marR="3317" marT="33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400" b="0" i="0" u="none" strike="noStrike">
                          <a:solidFill>
                            <a:srgbClr val="000000"/>
                          </a:solidFill>
                          <a:effectLst/>
                          <a:latin typeface="Calibri" panose="020F0502020204030204" pitchFamily="34" charset="0"/>
                        </a:rPr>
                        <a:t>MU</a:t>
                      </a:r>
                    </a:p>
                  </a:txBody>
                  <a:tcPr marL="3317" marR="3317" marT="3317" marB="0">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12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LB230-MAC-CR-27.15.2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Alfred Asterjadhi (Qualcomm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29</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Default-UORA-Parameters</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Matthew Fischer (Broadcom LTD)</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MU</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30</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ER-DL-protection-sequence</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Matthew Fischer (Broadcom LTD)</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MU</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44</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LB230-MAC-CR-27.7 and 27.7.1</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Alfred Asterjadhi (Qualcomm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55</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CR CID 14324</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Zhou Lan (Broadcom Ltd.)</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56</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CR CID 14328</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Zhou Lan (Broadcom Ltd.)</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MU</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76249">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75</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D2.0 comment resolution 27.5.3.2.2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Liwen Chu (Marvell)</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77</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D2.0 comment resolution 27.4.2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Liwen Chu (Marvell)</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78</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D2.0 comment resolution 27.6.4</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Liwen Chu (Marvell)</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82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LB230 CR for BSS Load Slides</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Frank Hsu (MediaTek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83</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LB230 CR for BSS Load Text</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Frank Hsu (MediaTek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88</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CR CID 14349</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Zhou Lan (Broadcom Ltd.)</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400" b="0" i="0" u="none" strike="noStrike">
                          <a:solidFill>
                            <a:srgbClr val="000000"/>
                          </a:solidFill>
                          <a:effectLst/>
                          <a:latin typeface="Calibri" panose="020F0502020204030204" pitchFamily="34" charset="0"/>
                        </a:rPr>
                        <a:t>149</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CR for 27.5.6</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laurent cariou (Intel)</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161</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CR CID 13754</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Zhou Lan (Broadcom Ltd.)</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180</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CR on BSS Load Information in subclause 9.4.2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Ming Gan (Huawei)</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181</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LB230 CR on BSS Load Information in subclause 9.4.2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Ming Gan (Huawei)</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185</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CR CID 11001</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Zhou Lan (Broadcom Ltd.)</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200</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Decouple Channel Width Capabilities Between VHT and HE Modes</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Huizhao Wang (Quantenna)</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MAV</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218</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Fragment Flushing BlockAckReq</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Matthew Fischer (Broadcom LTD)</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241</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MAC-CR-Misc CIDs</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Alfred Asterjadhi (Qualcomm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57395">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400" b="0" i="0" u="none" strike="noStrike">
                          <a:solidFill>
                            <a:srgbClr val="000000"/>
                          </a:solidFill>
                          <a:effectLst/>
                          <a:latin typeface="Calibri" panose="020F0502020204030204" pitchFamily="34" charset="0"/>
                        </a:rPr>
                        <a:t>312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LB230-MAC-CR-27.6.3</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Alfred Asterjadhi (Qualcomm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r" fontAlgn="b"/>
                      <a:r>
                        <a:rPr lang="en-US" sz="400" b="0" i="0" u="none" strike="noStrike">
                          <a:solidFill>
                            <a:srgbClr val="000000"/>
                          </a:solidFill>
                          <a:effectLst/>
                          <a:latin typeface="Calibri" panose="020F0502020204030204" pitchFamily="34" charset="0"/>
                        </a:rPr>
                        <a:t>337</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LB230-MAC-CR-10.43</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Alfred Asterjadhi (Qualcomm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400" b="0" i="0" u="none" strike="noStrike">
                          <a:solidFill>
                            <a:srgbClr val="000000"/>
                          </a:solidFill>
                          <a:effectLst/>
                          <a:latin typeface="Calibri" panose="020F0502020204030204" pitchFamily="34" charset="0"/>
                        </a:rPr>
                        <a:t>338</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LB230-MAC-CR-27.16.1</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Alfred Asterjadhi (Qualcomm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r" fontAlgn="b"/>
                      <a:r>
                        <a:rPr lang="en-US" sz="400" b="0" i="0" u="none" strike="noStrike">
                          <a:solidFill>
                            <a:srgbClr val="000000"/>
                          </a:solidFill>
                          <a:effectLst/>
                          <a:latin typeface="Calibri" panose="020F0502020204030204" pitchFamily="34" charset="0"/>
                        </a:rPr>
                        <a:t>343</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LB230-MAC-CID_13744</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Alfred Asterjadhi (Qualcomm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r" fontAlgn="b"/>
                      <a:r>
                        <a:rPr lang="en-US" sz="400" b="0" i="0" u="none" strike="noStrike">
                          <a:solidFill>
                            <a:srgbClr val="000000"/>
                          </a:solidFill>
                          <a:effectLst/>
                          <a:latin typeface="Calibri" panose="020F0502020204030204" pitchFamily="34" charset="0"/>
                        </a:rPr>
                        <a:t>360</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CR Random Access</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Abhishek Patil (Qualcomm)</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MU</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361</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nn-NO" sz="400" b="0" i="0" u="none" strike="noStrike">
                          <a:solidFill>
                            <a:srgbClr val="000000"/>
                          </a:solidFill>
                          <a:effectLst/>
                          <a:latin typeface="Calibri" panose="020F0502020204030204" pitchFamily="34" charset="0"/>
                        </a:rPr>
                        <a:t>Visio file for Fig 10-1</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Abhishek Patil (Qualcomm)</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r" fontAlgn="b"/>
                      <a:r>
                        <a:rPr lang="en-US" sz="400" b="0" i="0" u="none" strike="noStrike">
                          <a:solidFill>
                            <a:srgbClr val="000000"/>
                          </a:solidFill>
                          <a:effectLst/>
                          <a:latin typeface="Calibri" panose="020F0502020204030204" pitchFamily="34" charset="0"/>
                        </a:rPr>
                        <a:t>362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CR for CIDs in 10.2.6</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Abhishek Patil (Qualcomm)</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157395">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400" b="0" i="0" u="none" strike="noStrike">
                          <a:solidFill>
                            <a:srgbClr val="000000"/>
                          </a:solidFill>
                          <a:effectLst/>
                          <a:latin typeface="Calibri" panose="020F0502020204030204" pitchFamily="34" charset="0"/>
                        </a:rPr>
                        <a:t>363</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CR for CID 13136</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Abhishek Patil (Qualcomm)</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364</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CR doc for CID 11001</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Abhishek Patil (Qualcomm)</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r" fontAlgn="b"/>
                      <a:r>
                        <a:rPr lang="en-US" sz="400" b="0" i="0" u="none" strike="noStrike">
                          <a:solidFill>
                            <a:srgbClr val="000000"/>
                          </a:solidFill>
                          <a:effectLst/>
                          <a:latin typeface="Calibri" panose="020F0502020204030204" pitchFamily="34" charset="0"/>
                        </a:rPr>
                        <a:t>365</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CR for BSS Color</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Abhishek Patil (Qualcomm)</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MU</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157395">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r" fontAlgn="b"/>
                      <a:r>
                        <a:rPr lang="en-US" sz="400" b="0" i="0" u="none" strike="noStrike">
                          <a:solidFill>
                            <a:srgbClr val="000000"/>
                          </a:solidFill>
                          <a:effectLst/>
                          <a:latin typeface="Calibri" panose="020F0502020204030204" pitchFamily="34" charset="0"/>
                        </a:rPr>
                        <a:t>366</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CR for Trigger frame format (9.3.1.23)</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Abhishek Patil (Qualcomm)</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MU</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r" fontAlgn="b"/>
                      <a:r>
                        <a:rPr lang="en-US" sz="400" b="0" i="0" u="none" strike="noStrike">
                          <a:solidFill>
                            <a:srgbClr val="000000"/>
                          </a:solidFill>
                          <a:effectLst/>
                          <a:latin typeface="Calibri" panose="020F0502020204030204" pitchFamily="34" charset="0"/>
                        </a:rPr>
                        <a:t>367</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CR for 27.5.3.3</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Abhishek Patil (Qualcomm)</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368</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Multiple BSSID</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Abhishek Patil (Qualcomm)</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400" b="0" i="0" u="none" strike="noStrike">
                          <a:solidFill>
                            <a:srgbClr val="000000"/>
                          </a:solidFill>
                          <a:effectLst/>
                          <a:latin typeface="Calibri" panose="020F0502020204030204" pitchFamily="34" charset="0"/>
                        </a:rPr>
                        <a:t>369</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CR for various CIDs in Clause 9</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Abhishek Patil (Qualcomm)</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400" b="0" i="0" u="none" strike="noStrike">
                          <a:solidFill>
                            <a:srgbClr val="000000"/>
                          </a:solidFill>
                          <a:effectLst/>
                          <a:latin typeface="Calibri" panose="020F0502020204030204" pitchFamily="34" charset="0"/>
                        </a:rPr>
                        <a:t>370</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LB230-MAC-CR-27.7.5</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Alfred Asterjadhi (Qualcomm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r" fontAlgn="b"/>
                      <a:r>
                        <a:rPr lang="en-US" sz="400" b="0" i="0" u="none" strike="noStrike">
                          <a:solidFill>
                            <a:srgbClr val="000000"/>
                          </a:solidFill>
                          <a:effectLst/>
                          <a:latin typeface="Calibri" panose="020F0502020204030204" pitchFamily="34" charset="0"/>
                        </a:rPr>
                        <a:t>371</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LB230-MAC-CR-27.7.4</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Alfred Asterjadhi (Qualcomm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r" fontAlgn="b"/>
                      <a:r>
                        <a:rPr lang="en-US" sz="400" b="0" i="0" u="none" strike="noStrike">
                          <a:solidFill>
                            <a:srgbClr val="000000"/>
                          </a:solidFill>
                          <a:effectLst/>
                          <a:latin typeface="Calibri" panose="020F0502020204030204" pitchFamily="34" charset="0"/>
                        </a:rPr>
                        <a:t>372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LB230-MAC-CR-9.4.2.200_part 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Alfred Asterjadhi (Qualcomm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r" fontAlgn="b"/>
                      <a:r>
                        <a:rPr lang="en-US" sz="400" b="0" i="0" u="none" strike="noStrike">
                          <a:solidFill>
                            <a:srgbClr val="000000"/>
                          </a:solidFill>
                          <a:effectLst/>
                          <a:latin typeface="Calibri" panose="020F0502020204030204" pitchFamily="34" charset="0"/>
                        </a:rPr>
                        <a:t>373</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LB230-MAC-CR-27.7.3.4</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Alfred Asterjadhi (Qualcomm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400" b="0" i="0" u="none" strike="noStrike">
                          <a:solidFill>
                            <a:srgbClr val="000000"/>
                          </a:solidFill>
                          <a:effectLst/>
                          <a:latin typeface="Calibri" panose="020F0502020204030204" pitchFamily="34" charset="0"/>
                        </a:rPr>
                        <a:t>379</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LB230-MAC-CR-9.3.3.x</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Alfred Asterjadhi (Qualcomm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380</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LB230-MAC-CR-Some CIDs in 9.4.2.237</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Alfred Asterjadhi (Qualcomm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388</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Comment resolution for CID 13084</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stephane Baron (Canon)</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FFFF"/>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390</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CIDs related to Random Access for unassociated STAs</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Stephane Baron (Canon)</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MU</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423</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D2.0 comment-resolution-CID 14318</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Liwen Chu (Marvell)</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424</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D2.0 comment resolution-CID 11327</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Liwen Chu (Marvell)</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425</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D2.0 comment resolution 9.7.1</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Liwen Chu (Marvell)</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426</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D2.0 comment resolution 9.7.3</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Liwen Chu (Marvell)</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427</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D2.0 comment resolution 27.10.2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Liwen Chu (Marvell)</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428</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D2.0 comment resolution 27.10.3</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Liwen Chu (Marvell)</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429</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D2.0 Comment Resolution 27.5.3.2.4 remaining CIDs</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Liwen Chu (Marvell)</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432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fr-FR" sz="400" b="0" i="0" u="none" strike="noStrike">
                          <a:solidFill>
                            <a:srgbClr val="000000"/>
                          </a:solidFill>
                          <a:effectLst/>
                          <a:latin typeface="Calibri" panose="020F0502020204030204" pitchFamily="34" charset="0"/>
                        </a:rPr>
                        <a:t>LB230 CR on Fragmentation Part 4</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Ming Gan (Huawei)</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r" fontAlgn="b"/>
                      <a:r>
                        <a:rPr lang="en-US" sz="400" b="0" i="0" u="none" strike="noStrike">
                          <a:solidFill>
                            <a:srgbClr val="000000"/>
                          </a:solidFill>
                          <a:effectLst/>
                          <a:latin typeface="Calibri" panose="020F0502020204030204" pitchFamily="34" charset="0"/>
                        </a:rPr>
                        <a:t>433</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fr-FR" sz="400" b="0" i="0" u="none" strike="noStrike">
                          <a:solidFill>
                            <a:srgbClr val="000000"/>
                          </a:solidFill>
                          <a:effectLst/>
                          <a:latin typeface="Calibri" panose="020F0502020204030204" pitchFamily="34" charset="0"/>
                        </a:rPr>
                        <a:t>LB230 CR on Fragmentation Part 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Ming Gan (Huawei)</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r" fontAlgn="b"/>
                      <a:r>
                        <a:rPr lang="en-US" sz="400" b="0" i="0" u="none" strike="noStrike">
                          <a:solidFill>
                            <a:srgbClr val="000000"/>
                          </a:solidFill>
                          <a:effectLst/>
                          <a:latin typeface="Calibri" panose="020F0502020204030204" pitchFamily="34" charset="0"/>
                        </a:rPr>
                        <a:t>443</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CR for 9.4.2.24</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Chao-Chun Wang (MediaTek)</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r" fontAlgn="b"/>
                      <a:r>
                        <a:rPr lang="en-US" sz="400" b="0" i="0" u="none" strike="noStrike">
                          <a:solidFill>
                            <a:srgbClr val="000000"/>
                          </a:solidFill>
                          <a:effectLst/>
                          <a:latin typeface="Calibri" panose="020F0502020204030204" pitchFamily="34" charset="0"/>
                        </a:rPr>
                        <a:t>444</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CR for 27.16..4</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Chao-Chun Wang (MediaTek)</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445</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it-IT" sz="400" b="0" i="0" u="none" strike="noStrike">
                          <a:solidFill>
                            <a:srgbClr val="000000"/>
                          </a:solidFill>
                          <a:effectLst/>
                          <a:latin typeface="Calibri" panose="020F0502020204030204" pitchFamily="34" charset="0"/>
                        </a:rPr>
                        <a:t>ACK non QoS data frame in TB PPDU</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Zhou Lan (Broadcom Ltd.)</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FFFF"/>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455</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lb230-cr-txop-duration-based-rts-cts</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Yongho Seok (MediaTek)</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FFFF"/>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512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CR for CID 14207</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Yunbo Li (Huawei)</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dirty="0">
                          <a:solidFill>
                            <a:srgbClr val="000000"/>
                          </a:solidFill>
                          <a:effectLst/>
                          <a:latin typeface="Calibri" panose="020F0502020204030204" pitchFamily="34" charset="0"/>
                        </a:rPr>
                        <a:t>MU</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14806447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Ad Hoc Groups Operation (</a:t>
            </a:r>
            <a:r>
              <a:rPr lang="en-US" altLang="en-US" dirty="0"/>
              <a:t>2/2)</a:t>
            </a:r>
            <a:br>
              <a:rPr lang="en-US" altLang="en-US" dirty="0"/>
            </a:br>
            <a:r>
              <a:rPr lang="en-US" altLang="en-US" sz="1800" dirty="0"/>
              <a:t>Governing document is 15/075r0</a:t>
            </a:r>
            <a:endParaRPr lang="en-US" altLang="en-US" sz="1800" dirty="0" smtClean="0"/>
          </a:p>
        </p:txBody>
      </p:sp>
      <p:sp>
        <p:nvSpPr>
          <p:cNvPr id="25603" name="Content Placeholder 2"/>
          <p:cNvSpPr>
            <a:spLocks noGrp="1"/>
          </p:cNvSpPr>
          <p:nvPr>
            <p:ph idx="1"/>
          </p:nvPr>
        </p:nvSpPr>
        <p:spPr>
          <a:xfrm>
            <a:off x="685800" y="1676400"/>
            <a:ext cx="7772400" cy="4114800"/>
          </a:xfrm>
        </p:spPr>
        <p:txBody>
          <a:bodyPr/>
          <a:lstStyle/>
          <a:p>
            <a:pPr lvl="0"/>
            <a:r>
              <a:rPr lang="en-GB" sz="1800" dirty="0" smtClean="0"/>
              <a:t>A </a:t>
            </a:r>
            <a:r>
              <a:rPr lang="en-GB" sz="1800" dirty="0"/>
              <a:t>motion passing with &gt;50% in the </a:t>
            </a:r>
            <a:r>
              <a:rPr lang="en-GB" sz="1800" dirty="0" err="1"/>
              <a:t>Taskgroup</a:t>
            </a:r>
            <a:r>
              <a:rPr lang="en-GB" sz="1800" dirty="0"/>
              <a:t> shall be sufficient to move an issue previously assigned to an Ad Hoc group to any Ad Hoc group. A straw poll vote of &gt;50% is required in an Ad Hoc group to refuse an issue from the </a:t>
            </a:r>
            <a:r>
              <a:rPr lang="en-GB" sz="1800" dirty="0" err="1"/>
              <a:t>Taskgroup</a:t>
            </a:r>
            <a:r>
              <a:rPr lang="en-GB" sz="1800" dirty="0"/>
              <a:t>.</a:t>
            </a:r>
            <a:endParaRPr lang="en-US" sz="1800" dirty="0"/>
          </a:p>
          <a:p>
            <a:pPr lvl="0"/>
            <a:r>
              <a:rPr lang="en-GB" sz="1800" dirty="0"/>
              <a:t>An issue may be sent from one Ad Hoc to another if both the sending Ad Hoc and the receiving Ad Hoc approve straw polls for taking the respective actions with &gt;50% approval. A notice should be sent to the reflector indicating the approval of a straw poll to move an issue.</a:t>
            </a:r>
            <a:endParaRPr lang="en-US" sz="1800" dirty="0"/>
          </a:p>
          <a:p>
            <a:r>
              <a:rPr lang="en-GB" sz="1800" dirty="0"/>
              <a:t>During </a:t>
            </a:r>
            <a:r>
              <a:rPr lang="en-GB" sz="1800" dirty="0" err="1"/>
              <a:t>Taskgroup</a:t>
            </a:r>
            <a:r>
              <a:rPr lang="en-GB" sz="1800" dirty="0"/>
              <a:t> face to face Plenary and Interim sessions, Chairs for each of the Functional Block Ad </a:t>
            </a:r>
            <a:r>
              <a:rPr lang="en-GB" sz="1800" dirty="0" err="1"/>
              <a:t>Hocs</a:t>
            </a:r>
            <a:r>
              <a:rPr lang="en-GB" sz="1800" dirty="0"/>
              <a:t> shall report on Progress and Content to the Entire </a:t>
            </a:r>
            <a:r>
              <a:rPr lang="en-GB" sz="1800" dirty="0" err="1"/>
              <a:t>Taskgroup</a:t>
            </a:r>
            <a:r>
              <a:rPr lang="en-GB" sz="1800" dirty="0"/>
              <a:t>. These Update sessions provide the opportunity for peer review to ensure the creation of a coherent Specification.</a:t>
            </a:r>
            <a:endParaRPr lang="en-US" altLang="en-US" sz="1800" dirty="0" smtClean="0"/>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12</a:t>
            </a:fld>
            <a:endParaRPr lang="en-US" altLang="en-US"/>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7"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p>
        </p:txBody>
      </p:sp>
    </p:spTree>
    <p:extLst>
      <p:ext uri="{BB962C8B-B14F-4D97-AF65-F5344CB8AC3E}">
        <p14:creationId xmlns:p14="http://schemas.microsoft.com/office/powerpoint/2010/main" val="40541118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89013" y="1979613"/>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11-18/0027r4 (  120 CIDs)</a:t>
            </a:r>
          </a:p>
          <a:p>
            <a:pPr lvl="1"/>
            <a:r>
              <a:rPr lang="en-GB" sz="1400" dirty="0"/>
              <a:t>11092, 11740, 11757, 11758, 11759, 11760, 11761, 11762, 11763, 11810</a:t>
            </a:r>
            <a:endParaRPr lang="en-US" sz="1400" dirty="0"/>
          </a:p>
          <a:p>
            <a:pPr lvl="1"/>
            <a:r>
              <a:rPr lang="en-GB" sz="1400" dirty="0"/>
              <a:t>12143, 12486, 12487, 12488, 12489, 12630, 12631, 12826, 12827, 12828</a:t>
            </a:r>
            <a:endParaRPr lang="en-US" sz="1400" dirty="0"/>
          </a:p>
          <a:p>
            <a:pPr lvl="1"/>
            <a:r>
              <a:rPr lang="en-GB" sz="1400" dirty="0"/>
              <a:t>12829, 12831, 12832, 12887, 12888, 12889, 12891, 12892, 12893, 12894</a:t>
            </a:r>
            <a:endParaRPr lang="en-US" sz="1400" dirty="0"/>
          </a:p>
          <a:p>
            <a:pPr lvl="1"/>
            <a:r>
              <a:rPr lang="en-GB" sz="1400" dirty="0"/>
              <a:t>12895, 12896, 12897, 12898, 12899, 12900, 12902, 12904, 12905, 12906</a:t>
            </a:r>
            <a:endParaRPr lang="en-US" sz="1400" dirty="0"/>
          </a:p>
          <a:p>
            <a:pPr lvl="1"/>
            <a:r>
              <a:rPr lang="en-GB" sz="1400" dirty="0"/>
              <a:t>12907, 12908, 12909, 12911, 13517, 13518, 13519, 13520, 13734, 13735</a:t>
            </a:r>
            <a:endParaRPr lang="en-US" sz="1400" dirty="0"/>
          </a:p>
          <a:p>
            <a:pPr lvl="1"/>
            <a:r>
              <a:rPr lang="en-GB" sz="1400" dirty="0"/>
              <a:t>13736, 13737, 13738, 13739, 13740, 13741, 13742, 13743, 11086, 11089</a:t>
            </a:r>
            <a:endParaRPr lang="en-US" sz="1400" dirty="0"/>
          </a:p>
          <a:p>
            <a:pPr lvl="1"/>
            <a:r>
              <a:rPr lang="en-GB" sz="1400" dirty="0"/>
              <a:t>11091, 11754, 11755, 11756, 11807, 12015, 12285, 12478, 12479, 12481</a:t>
            </a:r>
            <a:endParaRPr lang="en-US" sz="1400" dirty="0"/>
          </a:p>
          <a:p>
            <a:pPr lvl="1"/>
            <a:r>
              <a:rPr lang="en-GB" sz="1400" dirty="0"/>
              <a:t>12482, 12483, 12484, 12485, 12491, 12636, 12721, 12739, 12745, 12750</a:t>
            </a:r>
            <a:endParaRPr lang="en-US" sz="1400" dirty="0"/>
          </a:p>
          <a:p>
            <a:pPr lvl="1"/>
            <a:r>
              <a:rPr lang="en-GB" sz="1400" dirty="0"/>
              <a:t>12820, 12821, 12822, 12823, 12847, 12866, 12867, 12910, 12912, 12913, </a:t>
            </a:r>
            <a:endParaRPr lang="en-US" sz="1400" dirty="0"/>
          </a:p>
          <a:p>
            <a:pPr lvl="1"/>
            <a:r>
              <a:rPr lang="en-GB" sz="1400" dirty="0"/>
              <a:t>12914, 13022, 13023, 13036, 13150, 13189, 13252, 13254, 13255, 13256</a:t>
            </a:r>
            <a:endParaRPr lang="en-US" sz="1400" dirty="0"/>
          </a:p>
          <a:p>
            <a:pPr lvl="1"/>
            <a:r>
              <a:rPr lang="en-GB" sz="1400" dirty="0"/>
              <a:t>13257, 13258, 13260, 13262, 13263, 13264, 13265, 13266, 13269, 13270</a:t>
            </a:r>
            <a:endParaRPr lang="en-US" sz="1400" dirty="0"/>
          </a:p>
          <a:p>
            <a:pPr lvl="1"/>
            <a:r>
              <a:rPr lang="en-GB" sz="1400" dirty="0"/>
              <a:t>13272, 13276, 13278, 13279, 13515, 13516, 13521, 13663, 13664, </a:t>
            </a:r>
            <a:r>
              <a:rPr lang="en-GB" sz="1400" dirty="0" smtClean="0"/>
              <a:t>13665</a:t>
            </a:r>
            <a:endParaRPr lang="en-US" sz="2800" dirty="0" smtClean="0"/>
          </a:p>
          <a:p>
            <a:r>
              <a:rPr lang="en-US" sz="3200" dirty="0" smtClean="0"/>
              <a:t>Results: </a:t>
            </a:r>
            <a:r>
              <a:rPr lang="en-US" sz="2800" dirty="0" smtClean="0"/>
              <a:t>Y/N/A</a:t>
            </a:r>
          </a:p>
          <a:p>
            <a:pPr lvl="1"/>
            <a:r>
              <a:rPr lang="en-US" dirty="0" smtClean="0"/>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13</a:t>
            </a:fld>
            <a:endParaRPr lang="en-US"/>
          </a:p>
        </p:txBody>
      </p:sp>
      <p:sp>
        <p:nvSpPr>
          <p:cNvPr id="5" name="Title 4"/>
          <p:cNvSpPr>
            <a:spLocks noGrp="1"/>
          </p:cNvSpPr>
          <p:nvPr>
            <p:ph type="title"/>
          </p:nvPr>
        </p:nvSpPr>
        <p:spPr/>
        <p:txBody>
          <a:bodyPr/>
          <a:lstStyle/>
          <a:p>
            <a:r>
              <a:rPr lang="en-US" dirty="0" smtClean="0"/>
              <a:t>Straw Poll #1</a:t>
            </a:r>
            <a:r>
              <a:rPr lang="en-US" dirty="0"/>
              <a:t/>
            </a:r>
            <a:br>
              <a:rPr lang="en-US" dirty="0"/>
            </a:br>
            <a:r>
              <a:rPr lang="en-US" sz="2000" dirty="0">
                <a:solidFill>
                  <a:schemeClr val="tx1"/>
                </a:solidFill>
              </a:rPr>
              <a:t>(11-18-0027-03-00ax-ack-related-cids-section-27-4</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7"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p>
        </p:txBody>
      </p:sp>
    </p:spTree>
    <p:extLst>
      <p:ext uri="{BB962C8B-B14F-4D97-AF65-F5344CB8AC3E}">
        <p14:creationId xmlns:p14="http://schemas.microsoft.com/office/powerpoint/2010/main" val="182734617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89013" y="1979613"/>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11-18/0380r1 ( 4 CIDs)</a:t>
            </a:r>
          </a:p>
          <a:p>
            <a:pPr lvl="1"/>
            <a:r>
              <a:rPr lang="en-GB" dirty="0"/>
              <a:t>11015, 11860, 13410, 13411 </a:t>
            </a:r>
            <a:endParaRPr lang="en-US" dirty="0"/>
          </a:p>
          <a:p>
            <a:pPr marL="457200" lvl="1" indent="0">
              <a:buNone/>
            </a:pPr>
            <a:endParaRPr lang="en-GB" dirty="0" smtClean="0"/>
          </a:p>
          <a:p>
            <a:r>
              <a:rPr lang="en-US" sz="3200" dirty="0" smtClean="0"/>
              <a:t>Results: </a:t>
            </a:r>
            <a:r>
              <a:rPr lang="en-US" sz="2800" dirty="0" smtClean="0"/>
              <a:t>Y/N/A</a:t>
            </a:r>
          </a:p>
          <a:p>
            <a:pPr lvl="1"/>
            <a:r>
              <a:rPr lang="en-US" dirty="0" smtClean="0"/>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14</a:t>
            </a:fld>
            <a:endParaRPr lang="en-US"/>
          </a:p>
        </p:txBody>
      </p:sp>
      <p:sp>
        <p:nvSpPr>
          <p:cNvPr id="5" name="Title 4"/>
          <p:cNvSpPr>
            <a:spLocks noGrp="1"/>
          </p:cNvSpPr>
          <p:nvPr>
            <p:ph type="title"/>
          </p:nvPr>
        </p:nvSpPr>
        <p:spPr/>
        <p:txBody>
          <a:bodyPr/>
          <a:lstStyle/>
          <a:p>
            <a:r>
              <a:rPr lang="en-US" dirty="0" smtClean="0"/>
              <a:t>Straw Poll #2</a:t>
            </a:r>
            <a:r>
              <a:rPr lang="en-US" dirty="0"/>
              <a:t/>
            </a:r>
            <a:br>
              <a:rPr lang="en-US" dirty="0"/>
            </a:br>
            <a:r>
              <a:rPr lang="en-US" sz="2000" dirty="0">
                <a:solidFill>
                  <a:schemeClr val="tx1"/>
                </a:solidFill>
              </a:rPr>
              <a:t>(11-18-0380-00-00ax-lb230-mac-cr-some-cids-in-9-4-2-237</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7"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p>
        </p:txBody>
      </p:sp>
    </p:spTree>
    <p:extLst>
      <p:ext uri="{BB962C8B-B14F-4D97-AF65-F5344CB8AC3E}">
        <p14:creationId xmlns:p14="http://schemas.microsoft.com/office/powerpoint/2010/main" val="31436217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89013" y="1979613"/>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11-18/0423r0 ( 1 CIDs)</a:t>
            </a:r>
          </a:p>
          <a:p>
            <a:pPr lvl="1"/>
            <a:r>
              <a:rPr lang="en-GB" dirty="0"/>
              <a:t>14318</a:t>
            </a:r>
            <a:endParaRPr lang="en-GB" dirty="0" smtClean="0"/>
          </a:p>
          <a:p>
            <a:r>
              <a:rPr lang="en-US" sz="3200" dirty="0" smtClean="0"/>
              <a:t>Results: </a:t>
            </a:r>
            <a:r>
              <a:rPr lang="en-US" sz="2800" dirty="0" smtClean="0"/>
              <a:t>Y/N/A</a:t>
            </a:r>
          </a:p>
          <a:p>
            <a:pPr lvl="1"/>
            <a:r>
              <a:rPr lang="en-US" dirty="0" smtClean="0"/>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15</a:t>
            </a:fld>
            <a:endParaRPr lang="en-US"/>
          </a:p>
        </p:txBody>
      </p:sp>
      <p:sp>
        <p:nvSpPr>
          <p:cNvPr id="5" name="Title 4"/>
          <p:cNvSpPr>
            <a:spLocks noGrp="1"/>
          </p:cNvSpPr>
          <p:nvPr>
            <p:ph type="title"/>
          </p:nvPr>
        </p:nvSpPr>
        <p:spPr/>
        <p:txBody>
          <a:bodyPr/>
          <a:lstStyle/>
          <a:p>
            <a:r>
              <a:rPr lang="en-US" dirty="0" smtClean="0"/>
              <a:t>Straw Poll #3</a:t>
            </a:r>
            <a:r>
              <a:rPr lang="en-US" dirty="0"/>
              <a:t/>
            </a:r>
            <a:br>
              <a:rPr lang="en-US" dirty="0"/>
            </a:br>
            <a:r>
              <a:rPr lang="en-US" sz="2000" dirty="0">
                <a:solidFill>
                  <a:schemeClr val="tx1"/>
                </a:solidFill>
              </a:rPr>
              <a:t>(11-18-0423-00-00ax-d2-0-comment-resolution-cid-14318.docx</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7"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p>
        </p:txBody>
      </p:sp>
    </p:spTree>
    <p:extLst>
      <p:ext uri="{BB962C8B-B14F-4D97-AF65-F5344CB8AC3E}">
        <p14:creationId xmlns:p14="http://schemas.microsoft.com/office/powerpoint/2010/main" val="28831975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89013" y="1979613"/>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11-18/078r4 ( 2 CIDs)</a:t>
            </a:r>
          </a:p>
          <a:p>
            <a:pPr lvl="1"/>
            <a:r>
              <a:rPr lang="en-GB" dirty="0"/>
              <a:t>12508, </a:t>
            </a:r>
            <a:r>
              <a:rPr lang="en-GB" dirty="0" smtClean="0"/>
              <a:t>13292</a:t>
            </a:r>
          </a:p>
          <a:p>
            <a:r>
              <a:rPr lang="en-US" sz="3200" dirty="0" smtClean="0"/>
              <a:t>Results: </a:t>
            </a:r>
            <a:r>
              <a:rPr lang="en-US" sz="2800" dirty="0" smtClean="0"/>
              <a:t>Y/N/A</a:t>
            </a:r>
          </a:p>
          <a:p>
            <a:pPr lvl="1"/>
            <a:r>
              <a:rPr lang="en-US" dirty="0" smtClean="0"/>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16</a:t>
            </a:fld>
            <a:endParaRPr lang="en-US"/>
          </a:p>
        </p:txBody>
      </p:sp>
      <p:sp>
        <p:nvSpPr>
          <p:cNvPr id="5" name="Title 4"/>
          <p:cNvSpPr>
            <a:spLocks noGrp="1"/>
          </p:cNvSpPr>
          <p:nvPr>
            <p:ph type="title"/>
          </p:nvPr>
        </p:nvSpPr>
        <p:spPr/>
        <p:txBody>
          <a:bodyPr/>
          <a:lstStyle/>
          <a:p>
            <a:r>
              <a:rPr lang="en-US" dirty="0" smtClean="0"/>
              <a:t>Straw Poll #4</a:t>
            </a:r>
            <a:r>
              <a:rPr lang="en-US" dirty="0"/>
              <a:t/>
            </a:r>
            <a:br>
              <a:rPr lang="en-US" dirty="0"/>
            </a:br>
            <a:r>
              <a:rPr lang="en-US" sz="2000" dirty="0">
                <a:solidFill>
                  <a:schemeClr val="tx1"/>
                </a:solidFill>
              </a:rPr>
              <a:t>(11-18-0078-03-00ax-d2-0-comment-resolution-27-6-4</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7"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p>
        </p:txBody>
      </p:sp>
    </p:spTree>
    <p:extLst>
      <p:ext uri="{BB962C8B-B14F-4D97-AF65-F5344CB8AC3E}">
        <p14:creationId xmlns:p14="http://schemas.microsoft.com/office/powerpoint/2010/main" val="114984458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89013" y="1979613"/>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a:t>
            </a:r>
            <a:r>
              <a:rPr lang="en-GB" sz="2800" dirty="0" smtClean="0"/>
              <a:t>11-18/0455r1 </a:t>
            </a:r>
            <a:r>
              <a:rPr lang="en-GB" sz="2800" dirty="0" smtClean="0"/>
              <a:t>( </a:t>
            </a:r>
            <a:r>
              <a:rPr lang="en-GB" sz="2800" dirty="0"/>
              <a:t>9</a:t>
            </a:r>
            <a:r>
              <a:rPr lang="en-GB" sz="2800" dirty="0" smtClean="0"/>
              <a:t> </a:t>
            </a:r>
            <a:r>
              <a:rPr lang="en-GB" sz="2800" dirty="0" smtClean="0"/>
              <a:t>CIDs)</a:t>
            </a:r>
          </a:p>
          <a:p>
            <a:pPr lvl="1"/>
            <a:r>
              <a:rPr lang="en-GB" sz="1800" dirty="0"/>
              <a:t>11483, 11789, 11790, 11791, 12087, 13053, 13055, 13188, 14228, </a:t>
            </a:r>
            <a:r>
              <a:rPr lang="en-GB" sz="1800" strike="sngStrike" dirty="0"/>
              <a:t>14326</a:t>
            </a:r>
            <a:endParaRPr lang="en-GB" strike="sngStrike" dirty="0" smtClean="0"/>
          </a:p>
          <a:p>
            <a:r>
              <a:rPr lang="en-US" sz="3200" dirty="0" smtClean="0"/>
              <a:t>Results: </a:t>
            </a:r>
            <a:r>
              <a:rPr lang="en-US" sz="2800" dirty="0" smtClean="0"/>
              <a:t>Y/N/A</a:t>
            </a:r>
          </a:p>
          <a:p>
            <a:pPr lvl="1"/>
            <a:r>
              <a:rPr lang="en-US" dirty="0" smtClean="0"/>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17</a:t>
            </a:fld>
            <a:endParaRPr lang="en-US"/>
          </a:p>
        </p:txBody>
      </p:sp>
      <p:sp>
        <p:nvSpPr>
          <p:cNvPr id="5" name="Title 4"/>
          <p:cNvSpPr>
            <a:spLocks noGrp="1"/>
          </p:cNvSpPr>
          <p:nvPr>
            <p:ph type="title"/>
          </p:nvPr>
        </p:nvSpPr>
        <p:spPr/>
        <p:txBody>
          <a:bodyPr/>
          <a:lstStyle/>
          <a:p>
            <a:r>
              <a:rPr lang="en-US" dirty="0" smtClean="0"/>
              <a:t>Straw Poll </a:t>
            </a:r>
            <a:r>
              <a:rPr lang="en-US" dirty="0" smtClean="0"/>
              <a:t>#5</a:t>
            </a:r>
            <a:r>
              <a:rPr lang="en-US" dirty="0"/>
              <a:t/>
            </a:r>
            <a:br>
              <a:rPr lang="en-US" dirty="0"/>
            </a:br>
            <a:r>
              <a:rPr lang="en-US" sz="2000" dirty="0">
                <a:solidFill>
                  <a:schemeClr val="tx1"/>
                </a:solidFill>
              </a:rPr>
              <a:t>(</a:t>
            </a:r>
            <a:r>
              <a:rPr lang="en-US" sz="2000" dirty="0" smtClean="0">
                <a:solidFill>
                  <a:schemeClr val="tx1"/>
                </a:solidFill>
              </a:rPr>
              <a:t>11-18-0455-02-00ax-lb230-cr-txop-duration-based-rts-cts.docx</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7"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p>
        </p:txBody>
      </p:sp>
    </p:spTree>
    <p:extLst>
      <p:ext uri="{BB962C8B-B14F-4D97-AF65-F5344CB8AC3E}">
        <p14:creationId xmlns:p14="http://schemas.microsoft.com/office/powerpoint/2010/main" val="23019631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89013" y="1979613"/>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a:t>
            </a:r>
            <a:r>
              <a:rPr lang="en-GB" sz="2800" dirty="0" smtClean="0"/>
              <a:t>11-18/0369r5 </a:t>
            </a:r>
            <a:r>
              <a:rPr lang="en-GB" sz="2800" dirty="0" smtClean="0"/>
              <a:t>( </a:t>
            </a:r>
            <a:r>
              <a:rPr lang="en-GB" sz="2800" dirty="0" smtClean="0"/>
              <a:t>1 </a:t>
            </a:r>
            <a:r>
              <a:rPr lang="en-GB" sz="2800" dirty="0" smtClean="0"/>
              <a:t>CIDs)</a:t>
            </a:r>
          </a:p>
          <a:p>
            <a:pPr lvl="1"/>
            <a:r>
              <a:rPr lang="en-US" dirty="0" smtClean="0"/>
              <a:t>13975</a:t>
            </a:r>
            <a:endParaRPr lang="en-GB" strike="sngStrike" dirty="0" smtClean="0"/>
          </a:p>
          <a:p>
            <a:r>
              <a:rPr lang="en-US" sz="3200" dirty="0" smtClean="0"/>
              <a:t>Results: </a:t>
            </a:r>
            <a:r>
              <a:rPr lang="en-US" sz="2800" dirty="0" smtClean="0"/>
              <a:t>Y/N/A</a:t>
            </a:r>
          </a:p>
          <a:p>
            <a:pPr lvl="1"/>
            <a:r>
              <a:rPr lang="en-US" dirty="0" smtClean="0"/>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18</a:t>
            </a:fld>
            <a:endParaRPr lang="en-US"/>
          </a:p>
        </p:txBody>
      </p:sp>
      <p:sp>
        <p:nvSpPr>
          <p:cNvPr id="5" name="Title 4"/>
          <p:cNvSpPr>
            <a:spLocks noGrp="1"/>
          </p:cNvSpPr>
          <p:nvPr>
            <p:ph type="title"/>
          </p:nvPr>
        </p:nvSpPr>
        <p:spPr/>
        <p:txBody>
          <a:bodyPr/>
          <a:lstStyle/>
          <a:p>
            <a:r>
              <a:rPr lang="en-US" dirty="0" smtClean="0"/>
              <a:t>Straw Poll </a:t>
            </a:r>
            <a:r>
              <a:rPr lang="en-US" dirty="0" smtClean="0"/>
              <a:t>#6</a:t>
            </a:r>
            <a:r>
              <a:rPr lang="en-US" dirty="0"/>
              <a:t/>
            </a:r>
            <a:br>
              <a:rPr lang="en-US" dirty="0"/>
            </a:br>
            <a:r>
              <a:rPr lang="en-US" sz="2000" dirty="0">
                <a:solidFill>
                  <a:schemeClr val="tx1"/>
                </a:solidFill>
              </a:rPr>
              <a:t>(11-18-0369-05-00ax-cr-for-various-cids-in-clause-9.docx</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7"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p>
        </p:txBody>
      </p:sp>
    </p:spTree>
    <p:extLst>
      <p:ext uri="{BB962C8B-B14F-4D97-AF65-F5344CB8AC3E}">
        <p14:creationId xmlns:p14="http://schemas.microsoft.com/office/powerpoint/2010/main" val="133245071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89013" y="1979613"/>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a:t>
            </a:r>
            <a:r>
              <a:rPr lang="en-GB" sz="2800" dirty="0" smtClean="0"/>
              <a:t>11-18/0363r1 </a:t>
            </a:r>
            <a:r>
              <a:rPr lang="en-GB" sz="2800" dirty="0" smtClean="0"/>
              <a:t>( </a:t>
            </a:r>
            <a:r>
              <a:rPr lang="en-GB" sz="2800" dirty="0" smtClean="0"/>
              <a:t>1 </a:t>
            </a:r>
            <a:r>
              <a:rPr lang="en-GB" sz="2800" dirty="0" smtClean="0"/>
              <a:t>CIDs)</a:t>
            </a:r>
          </a:p>
          <a:p>
            <a:pPr lvl="1"/>
            <a:r>
              <a:rPr lang="en-US" dirty="0"/>
              <a:t>13136 </a:t>
            </a:r>
            <a:endParaRPr lang="en-GB" strike="sngStrike" dirty="0" smtClean="0"/>
          </a:p>
          <a:p>
            <a:r>
              <a:rPr lang="en-US" sz="3200" dirty="0" smtClean="0"/>
              <a:t>Results: </a:t>
            </a:r>
            <a:r>
              <a:rPr lang="en-US" sz="2800" dirty="0" smtClean="0"/>
              <a:t>Y/N/A</a:t>
            </a:r>
          </a:p>
          <a:p>
            <a:pPr lvl="1"/>
            <a:r>
              <a:rPr lang="en-US" dirty="0" smtClean="0"/>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19</a:t>
            </a:fld>
            <a:endParaRPr lang="en-US"/>
          </a:p>
        </p:txBody>
      </p:sp>
      <p:sp>
        <p:nvSpPr>
          <p:cNvPr id="5" name="Title 4"/>
          <p:cNvSpPr>
            <a:spLocks noGrp="1"/>
          </p:cNvSpPr>
          <p:nvPr>
            <p:ph type="title"/>
          </p:nvPr>
        </p:nvSpPr>
        <p:spPr/>
        <p:txBody>
          <a:bodyPr/>
          <a:lstStyle/>
          <a:p>
            <a:r>
              <a:rPr lang="en-US" dirty="0" smtClean="0"/>
              <a:t>Straw Poll </a:t>
            </a:r>
            <a:r>
              <a:rPr lang="en-US" dirty="0" smtClean="0"/>
              <a:t>#7</a:t>
            </a:r>
            <a:r>
              <a:rPr lang="en-US" dirty="0"/>
              <a:t/>
            </a:r>
            <a:br>
              <a:rPr lang="en-US" dirty="0"/>
            </a:br>
            <a:r>
              <a:rPr lang="en-US" sz="2000" dirty="0">
                <a:solidFill>
                  <a:schemeClr val="tx1"/>
                </a:solidFill>
              </a:rPr>
              <a:t>(11-18-0363-01-00ax-cr-for-cid-13136.docx</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7"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p>
        </p:txBody>
      </p:sp>
    </p:spTree>
    <p:extLst>
      <p:ext uri="{BB962C8B-B14F-4D97-AF65-F5344CB8AC3E}">
        <p14:creationId xmlns:p14="http://schemas.microsoft.com/office/powerpoint/2010/main" val="23668562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MAC/MU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FontTx/>
              <a:buNone/>
            </a:pPr>
            <a:r>
              <a:rPr lang="en-US" altLang="en-US" sz="2000" dirty="0" smtClean="0">
                <a:latin typeface="Arial" pitchFamily="34" charset="0"/>
              </a:rPr>
              <a:t>Chao-Chun Wang (</a:t>
            </a:r>
            <a:r>
              <a:rPr lang="en-US" altLang="en-US" sz="2000" dirty="0" err="1" smtClean="0">
                <a:latin typeface="Arial" pitchFamily="34" charset="0"/>
              </a:rPr>
              <a:t>MediaTek</a:t>
            </a:r>
            <a:r>
              <a:rPr lang="en-US" altLang="en-US" sz="2000" dirty="0" smtClean="0">
                <a:latin typeface="Arial" pitchFamily="34" charset="0"/>
              </a:rPr>
              <a:t>)</a:t>
            </a:r>
          </a:p>
          <a:p>
            <a:pPr algn="ctr">
              <a:lnSpc>
                <a:spcPct val="90000"/>
              </a:lnSpc>
              <a:buFontTx/>
              <a:buNone/>
            </a:pPr>
            <a:endParaRPr lang="en-US" altLang="en-US" sz="2000" dirty="0" smtClean="0">
              <a:latin typeface="Arial" pitchFamily="34" charset="0"/>
            </a:endParaRPr>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89013" y="1979613"/>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a:t>
            </a:r>
            <a:r>
              <a:rPr lang="en-GB" sz="2800" dirty="0" smtClean="0"/>
              <a:t>11-18/0546r0 </a:t>
            </a:r>
            <a:r>
              <a:rPr lang="en-GB" sz="2800" dirty="0" smtClean="0"/>
              <a:t>( </a:t>
            </a:r>
            <a:r>
              <a:rPr lang="en-GB" sz="2800" dirty="0" smtClean="0"/>
              <a:t>10 </a:t>
            </a:r>
            <a:r>
              <a:rPr lang="en-GB" sz="2800" dirty="0" smtClean="0"/>
              <a:t>CIDs)</a:t>
            </a:r>
          </a:p>
          <a:p>
            <a:pPr lvl="1"/>
            <a:r>
              <a:rPr lang="en-US" sz="1800" dirty="0" smtClean="0"/>
              <a:t>11096</a:t>
            </a:r>
            <a:r>
              <a:rPr lang="en-US" sz="1800" dirty="0"/>
              <a:t>, 14109, 13281, 13970, 12608, 13972, 12499, 11313, 12504, </a:t>
            </a:r>
            <a:r>
              <a:rPr lang="en-US" sz="1800" dirty="0" smtClean="0"/>
              <a:t>11315</a:t>
            </a:r>
            <a:endParaRPr lang="en-GB" strike="sngStrike" dirty="0" smtClean="0"/>
          </a:p>
          <a:p>
            <a:r>
              <a:rPr lang="en-US" sz="3200" dirty="0" smtClean="0"/>
              <a:t>Results: </a:t>
            </a:r>
            <a:r>
              <a:rPr lang="en-US" sz="2800" dirty="0" smtClean="0"/>
              <a:t>Y/N/A</a:t>
            </a:r>
          </a:p>
          <a:p>
            <a:pPr lvl="1"/>
            <a:r>
              <a:rPr lang="en-US" dirty="0" smtClean="0"/>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20</a:t>
            </a:fld>
            <a:endParaRPr lang="en-US"/>
          </a:p>
        </p:txBody>
      </p:sp>
      <p:sp>
        <p:nvSpPr>
          <p:cNvPr id="5" name="Title 4"/>
          <p:cNvSpPr>
            <a:spLocks noGrp="1"/>
          </p:cNvSpPr>
          <p:nvPr>
            <p:ph type="title"/>
          </p:nvPr>
        </p:nvSpPr>
        <p:spPr/>
        <p:txBody>
          <a:bodyPr/>
          <a:lstStyle/>
          <a:p>
            <a:r>
              <a:rPr lang="en-US" dirty="0" smtClean="0"/>
              <a:t>Straw Poll </a:t>
            </a:r>
            <a:r>
              <a:rPr lang="en-US" dirty="0" smtClean="0"/>
              <a:t>#8</a:t>
            </a:r>
            <a:r>
              <a:rPr lang="en-US" dirty="0"/>
              <a:t/>
            </a:r>
            <a:br>
              <a:rPr lang="en-US" dirty="0"/>
            </a:br>
            <a:r>
              <a:rPr lang="en-US" sz="2000" dirty="0">
                <a:solidFill>
                  <a:schemeClr val="tx1"/>
                </a:solidFill>
              </a:rPr>
              <a:t>(11-18-0546-00-00ax-resolutions-to-cids-in-clause-27-5-3-x.docx</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7"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p>
        </p:txBody>
      </p:sp>
    </p:spTree>
    <p:extLst>
      <p:ext uri="{BB962C8B-B14F-4D97-AF65-F5344CB8AC3E}">
        <p14:creationId xmlns:p14="http://schemas.microsoft.com/office/powerpoint/2010/main" val="121466935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89013" y="1979613"/>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a:t>
            </a:r>
            <a:r>
              <a:rPr lang="en-GB" sz="2800" dirty="0" smtClean="0"/>
              <a:t>11-18/0429r0 </a:t>
            </a:r>
            <a:r>
              <a:rPr lang="en-GB" sz="2800" dirty="0" smtClean="0"/>
              <a:t>( </a:t>
            </a:r>
            <a:r>
              <a:rPr lang="en-GB" sz="2800" dirty="0" smtClean="0"/>
              <a:t> 3 CIDs</a:t>
            </a:r>
            <a:r>
              <a:rPr lang="en-GB" sz="2800" dirty="0" smtClean="0"/>
              <a:t>)</a:t>
            </a:r>
          </a:p>
          <a:p>
            <a:pPr lvl="1"/>
            <a:r>
              <a:rPr lang="en-GB" sz="1800" dirty="0"/>
              <a:t>11316, 12505, 12506</a:t>
            </a:r>
            <a:endParaRPr lang="en-GB" strike="sngStrike" dirty="0" smtClean="0"/>
          </a:p>
          <a:p>
            <a:r>
              <a:rPr lang="en-US" sz="3200" dirty="0" smtClean="0"/>
              <a:t>Results: </a:t>
            </a:r>
            <a:r>
              <a:rPr lang="en-US" sz="2800" dirty="0" smtClean="0"/>
              <a:t>Y/N/A</a:t>
            </a:r>
          </a:p>
          <a:p>
            <a:pPr lvl="1"/>
            <a:r>
              <a:rPr lang="en-US" dirty="0" smtClean="0"/>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21</a:t>
            </a:fld>
            <a:endParaRPr lang="en-US"/>
          </a:p>
        </p:txBody>
      </p:sp>
      <p:sp>
        <p:nvSpPr>
          <p:cNvPr id="5" name="Title 4"/>
          <p:cNvSpPr>
            <a:spLocks noGrp="1"/>
          </p:cNvSpPr>
          <p:nvPr>
            <p:ph type="title"/>
          </p:nvPr>
        </p:nvSpPr>
        <p:spPr/>
        <p:txBody>
          <a:bodyPr/>
          <a:lstStyle/>
          <a:p>
            <a:r>
              <a:rPr lang="en-US" dirty="0" smtClean="0"/>
              <a:t>Straw Poll </a:t>
            </a:r>
            <a:r>
              <a:rPr lang="en-US" dirty="0" smtClean="0"/>
              <a:t>#9</a:t>
            </a:r>
            <a:r>
              <a:rPr lang="en-US" dirty="0"/>
              <a:t/>
            </a:r>
            <a:br>
              <a:rPr lang="en-US" dirty="0"/>
            </a:br>
            <a:r>
              <a:rPr lang="en-US" sz="2000" dirty="0">
                <a:solidFill>
                  <a:schemeClr val="tx1"/>
                </a:solidFill>
              </a:rPr>
              <a:t>(11-18-0429-00-00ax-d2-0-comment-resolution-27-5-3-2-4-remaining-cids.docx</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7"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p>
        </p:txBody>
      </p:sp>
    </p:spTree>
    <p:extLst>
      <p:ext uri="{BB962C8B-B14F-4D97-AF65-F5344CB8AC3E}">
        <p14:creationId xmlns:p14="http://schemas.microsoft.com/office/powerpoint/2010/main" val="314856249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89013" y="1979613"/>
            <a:ext cx="7772400" cy="4495800"/>
          </a:xfrm>
          <a:ln>
            <a:solidFill>
              <a:schemeClr val="accent1"/>
            </a:solidFill>
          </a:ln>
        </p:spPr>
        <p:txBody>
          <a:bodyPr/>
          <a:lstStyle/>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22</a:t>
            </a:fld>
            <a:endParaRPr lang="en-US"/>
          </a:p>
        </p:txBody>
      </p:sp>
      <p:sp>
        <p:nvSpPr>
          <p:cNvPr id="5" name="Title 4"/>
          <p:cNvSpPr>
            <a:spLocks noGrp="1"/>
          </p:cNvSpPr>
          <p:nvPr>
            <p:ph type="title"/>
          </p:nvPr>
        </p:nvSpPr>
        <p:spPr/>
        <p:txBody>
          <a:bodyPr/>
          <a:lstStyle/>
          <a:p>
            <a:r>
              <a:rPr lang="en-US" dirty="0" smtClean="0"/>
              <a:t>Back up</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7"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p>
        </p:txBody>
      </p:sp>
    </p:spTree>
    <p:extLst>
      <p:ext uri="{BB962C8B-B14F-4D97-AF65-F5344CB8AC3E}">
        <p14:creationId xmlns:p14="http://schemas.microsoft.com/office/powerpoint/2010/main" val="134408337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89013" y="1979613"/>
            <a:ext cx="7772400" cy="4495800"/>
          </a:xfrm>
          <a:ln>
            <a:solidFill>
              <a:schemeClr val="accent1"/>
            </a:solidFill>
          </a:ln>
        </p:spPr>
        <p:txBody>
          <a:bodyPr/>
          <a:lstStyle/>
          <a:p>
            <a:r>
              <a:rPr lang="en-GB" sz="2800" dirty="0" smtClean="0"/>
              <a:t>Move to accept the changes presented in doc 18-200r2</a:t>
            </a:r>
          </a:p>
          <a:p>
            <a:r>
              <a:rPr lang="en-US" sz="3200" dirty="0" smtClean="0"/>
              <a:t>Results: </a:t>
            </a:r>
            <a:r>
              <a:rPr lang="en-US" sz="2800" dirty="0" smtClean="0"/>
              <a:t>Y/N/A</a:t>
            </a:r>
          </a:p>
          <a:p>
            <a:pPr lvl="1"/>
            <a:r>
              <a:rPr lang="en-US" dirty="0" smtClean="0"/>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23</a:t>
            </a:fld>
            <a:endParaRPr lang="en-US"/>
          </a:p>
        </p:txBody>
      </p:sp>
      <p:sp>
        <p:nvSpPr>
          <p:cNvPr id="5" name="Title 4"/>
          <p:cNvSpPr>
            <a:spLocks noGrp="1"/>
          </p:cNvSpPr>
          <p:nvPr>
            <p:ph type="title"/>
          </p:nvPr>
        </p:nvSpPr>
        <p:spPr/>
        <p:txBody>
          <a:bodyPr/>
          <a:lstStyle/>
          <a:p>
            <a:r>
              <a:rPr lang="en-US" dirty="0" smtClean="0"/>
              <a:t>Straw Poll #3</a:t>
            </a:r>
            <a:r>
              <a:rPr lang="en-US" dirty="0"/>
              <a:t/>
            </a:r>
            <a:br>
              <a:rPr lang="en-US" dirty="0"/>
            </a:br>
            <a:r>
              <a:rPr lang="en-US" sz="2000" dirty="0">
                <a:solidFill>
                  <a:schemeClr val="tx1"/>
                </a:solidFill>
              </a:rPr>
              <a:t>(11-18-0200-02-00ax-decouple-channel-width-capabilities-between-vht-and-he-modes</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7"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p>
        </p:txBody>
      </p:sp>
    </p:spTree>
    <p:extLst>
      <p:ext uri="{BB962C8B-B14F-4D97-AF65-F5344CB8AC3E}">
        <p14:creationId xmlns:p14="http://schemas.microsoft.com/office/powerpoint/2010/main" val="373749495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89013" y="1979613"/>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a:t>
            </a:r>
            <a:r>
              <a:rPr lang="en-GB" sz="2800" dirty="0" smtClean="0"/>
              <a:t>11-18/0149r1 </a:t>
            </a:r>
            <a:r>
              <a:rPr lang="en-GB" sz="2800" dirty="0" smtClean="0"/>
              <a:t>( </a:t>
            </a:r>
            <a:r>
              <a:rPr lang="en-GB" sz="2800" dirty="0" smtClean="0"/>
              <a:t>30 </a:t>
            </a:r>
            <a:r>
              <a:rPr lang="en-GB" sz="2800" dirty="0" smtClean="0"/>
              <a:t>CIDs)</a:t>
            </a:r>
          </a:p>
          <a:p>
            <a:pPr lvl="1"/>
            <a:r>
              <a:rPr lang="en-GB" sz="1800" dirty="0"/>
              <a:t>11894, 12388, 13863, 12380, 13540, 11542</a:t>
            </a:r>
            <a:r>
              <a:rPr lang="en-GB" sz="1800" strike="sngStrike" dirty="0">
                <a:solidFill>
                  <a:srgbClr val="FF0000"/>
                </a:solidFill>
              </a:rPr>
              <a:t>, 13415</a:t>
            </a:r>
            <a:r>
              <a:rPr lang="en-GB" sz="1800" dirty="0"/>
              <a:t>, 14197, 13646, 11886, 11471, 14268, </a:t>
            </a:r>
            <a:r>
              <a:rPr lang="en-GB" sz="1800" strike="sngStrike" dirty="0">
                <a:solidFill>
                  <a:srgbClr val="FF0000"/>
                </a:solidFill>
              </a:rPr>
              <a:t>12300</a:t>
            </a:r>
            <a:r>
              <a:rPr lang="en-GB" sz="1800" dirty="0"/>
              <a:t>, 13199, 14130, </a:t>
            </a:r>
            <a:r>
              <a:rPr lang="en-GB" sz="1800" strike="sngStrike" dirty="0">
                <a:solidFill>
                  <a:srgbClr val="FF0000"/>
                </a:solidFill>
              </a:rPr>
              <a:t>12301</a:t>
            </a:r>
            <a:r>
              <a:rPr lang="en-GB" sz="1800" dirty="0"/>
              <a:t>, 12298, 13412, 13547, 14198, 12297, 13768, 12296, 11552, 12063, 11553, 14270, 11554, 11555, </a:t>
            </a:r>
            <a:r>
              <a:rPr lang="en-GB" sz="1800" dirty="0" smtClean="0"/>
              <a:t>14132</a:t>
            </a:r>
            <a:endParaRPr lang="en-US" sz="2800" dirty="0" smtClean="0"/>
          </a:p>
          <a:p>
            <a:r>
              <a:rPr lang="en-US" sz="3200" dirty="0" smtClean="0"/>
              <a:t>Results</a:t>
            </a:r>
            <a:r>
              <a:rPr lang="en-US" sz="3200" dirty="0" smtClean="0"/>
              <a:t>: </a:t>
            </a:r>
            <a:r>
              <a:rPr lang="en-US" sz="2800" dirty="0" smtClean="0"/>
              <a:t>Y/N/A</a:t>
            </a:r>
          </a:p>
          <a:p>
            <a:pPr lvl="1"/>
            <a:r>
              <a:rPr lang="en-US" dirty="0" smtClean="0"/>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24</a:t>
            </a:fld>
            <a:endParaRPr lang="en-US"/>
          </a:p>
        </p:txBody>
      </p:sp>
      <p:sp>
        <p:nvSpPr>
          <p:cNvPr id="5" name="Title 4"/>
          <p:cNvSpPr>
            <a:spLocks noGrp="1"/>
          </p:cNvSpPr>
          <p:nvPr>
            <p:ph type="title"/>
          </p:nvPr>
        </p:nvSpPr>
        <p:spPr/>
        <p:txBody>
          <a:bodyPr/>
          <a:lstStyle/>
          <a:p>
            <a:r>
              <a:rPr lang="en-US" dirty="0" smtClean="0"/>
              <a:t>Straw Poll </a:t>
            </a:r>
            <a:r>
              <a:rPr lang="en-US" dirty="0" smtClean="0"/>
              <a:t>#9</a:t>
            </a:r>
            <a:r>
              <a:rPr lang="en-US" dirty="0"/>
              <a:t/>
            </a:r>
            <a:br>
              <a:rPr lang="en-US" dirty="0"/>
            </a:br>
            <a:r>
              <a:rPr lang="en-US" sz="2000" dirty="0">
                <a:solidFill>
                  <a:schemeClr val="tx1"/>
                </a:solidFill>
              </a:rPr>
              <a:t>(11-18-0149-00-00ax-cr-for-27-5-6.docx</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7"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p>
        </p:txBody>
      </p:sp>
    </p:spTree>
    <p:extLst>
      <p:ext uri="{BB962C8B-B14F-4D97-AF65-F5344CB8AC3E}">
        <p14:creationId xmlns:p14="http://schemas.microsoft.com/office/powerpoint/2010/main" val="36120275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3</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p>
        </p:txBody>
      </p:sp>
      <p:sp>
        <p:nvSpPr>
          <p:cNvPr id="19462" name="Rectangle 8"/>
          <p:cNvSpPr>
            <a:spLocks noGrp="1" noChangeArrowheads="1"/>
          </p:cNvSpPr>
          <p:nvPr>
            <p:ph type="body" idx="1"/>
          </p:nvPr>
        </p:nvSpPr>
        <p:spPr>
          <a:xfrm>
            <a:off x="609600" y="1600200"/>
            <a:ext cx="7772400" cy="4800600"/>
          </a:xfrm>
        </p:spPr>
        <p:txBody>
          <a:bodyPr/>
          <a:lstStyle/>
          <a:p>
            <a:r>
              <a:rPr lang="en-US" altLang="en-US" sz="1800" dirty="0" smtClean="0"/>
              <a:t>Call </a:t>
            </a:r>
            <a:r>
              <a:rPr lang="en-US" altLang="en-US" sz="1800" dirty="0"/>
              <a:t>meeting to order </a:t>
            </a:r>
          </a:p>
          <a:p>
            <a:r>
              <a:rPr lang="en-US" altLang="en-US" sz="1800" dirty="0"/>
              <a:t>Patent policy, etc. (Call for Potentially Essential Patents)</a:t>
            </a:r>
          </a:p>
          <a:p>
            <a:r>
              <a:rPr lang="en-US" altLang="en-US" sz="1800" dirty="0"/>
              <a:t>Call for submissions</a:t>
            </a:r>
          </a:p>
          <a:p>
            <a:r>
              <a:rPr lang="en-US" altLang="en-US" sz="1800" dirty="0"/>
              <a:t>Set and approve agenda</a:t>
            </a:r>
          </a:p>
          <a:p>
            <a:r>
              <a:rPr lang="en-US" altLang="en-US" sz="1800" dirty="0" smtClean="0"/>
              <a:t>Note ad hoc rules </a:t>
            </a:r>
            <a:endParaRPr lang="en-US" altLang="en-US" sz="1800" dirty="0"/>
          </a:p>
          <a:p>
            <a:pPr lvl="1"/>
            <a:r>
              <a:rPr lang="en-US" altLang="en-US" sz="1600" dirty="0" smtClean="0"/>
              <a:t>Slides 13-14</a:t>
            </a:r>
          </a:p>
          <a:p>
            <a:r>
              <a:rPr lang="en-US" altLang="en-US" sz="1800" dirty="0" smtClean="0"/>
              <a:t>Note total 5 MAC/MU ad hoc sessions this week</a:t>
            </a:r>
            <a:endParaRPr lang="en-US" altLang="en-US" sz="1600" dirty="0" smtClean="0"/>
          </a:p>
          <a:p>
            <a:pPr lvl="1"/>
            <a:r>
              <a:rPr lang="en-US" altLang="en-US" sz="1600" dirty="0" smtClean="0"/>
              <a:t>Tuesday AM1,  AM2, PM2 (MU), EVE</a:t>
            </a:r>
          </a:p>
          <a:p>
            <a:pPr lvl="1"/>
            <a:r>
              <a:rPr lang="en-US" altLang="en-US" sz="1600" dirty="0" smtClean="0"/>
              <a:t>Wednesday PM2</a:t>
            </a:r>
          </a:p>
          <a:p>
            <a:r>
              <a:rPr lang="en-CA" altLang="en-US" sz="1800" dirty="0" smtClean="0"/>
              <a:t>Technical Presentations approved by 802.11ax chair for presentation this week, and related straw polls</a:t>
            </a:r>
          </a:p>
          <a:p>
            <a:r>
              <a:rPr lang="en-CA" altLang="en-US" sz="1800" dirty="0" smtClean="0"/>
              <a:t>Any other technical presentations </a:t>
            </a:r>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7"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4</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4</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sz="2000" dirty="0"/>
              <a:t>Please announce your affiliation when you first address the group during a meeting </a:t>
            </a:r>
            <a:r>
              <a:rPr lang="en-US" altLang="en-US" sz="2000" dirty="0" smtClean="0"/>
              <a:t>slot</a:t>
            </a:r>
          </a:p>
          <a:p>
            <a:r>
              <a:rPr lang="en-US" altLang="en-US" sz="2000" dirty="0"/>
              <a:t>Cell Phones to be silent or Off</a:t>
            </a:r>
          </a:p>
          <a:p>
            <a:r>
              <a:rPr lang="en-US" altLang="en-US" sz="2000" dirty="0" smtClean="0"/>
              <a:t>Register your attendance via </a:t>
            </a:r>
            <a:r>
              <a:rPr lang="en-US" altLang="en-US" sz="2000" dirty="0">
                <a:hlinkClick r:id="rId3"/>
              </a:rPr>
              <a:t>https://imat.ieee.org</a:t>
            </a:r>
            <a:r>
              <a:rPr lang="en-US" altLang="en-US" sz="2000" dirty="0"/>
              <a:t> while on </a:t>
            </a:r>
            <a:r>
              <a:rPr lang="en-US" altLang="en-US" sz="2000" dirty="0" smtClean="0"/>
              <a:t>a meeting </a:t>
            </a:r>
            <a:r>
              <a:rPr lang="en-US" altLang="en-US" sz="2000" dirty="0"/>
              <a:t>SSID (e.g. </a:t>
            </a:r>
            <a:r>
              <a:rPr lang="en-US" altLang="en-US" sz="2000" dirty="0" err="1"/>
              <a:t>Verilan</a:t>
            </a:r>
            <a:r>
              <a:rPr lang="en-US" altLang="en-US" sz="2000" dirty="0"/>
              <a:t>-secure)</a:t>
            </a:r>
          </a:p>
          <a:p>
            <a:r>
              <a:rPr lang="en-US" altLang="en-US" sz="2000" dirty="0" smtClean="0"/>
              <a:t>Make sure your badges are correct </a:t>
            </a:r>
          </a:p>
          <a:p>
            <a:r>
              <a:rPr lang="en-US" altLang="en-US" sz="2000" dirty="0" smtClean="0"/>
              <a:t>If you plan to make a submission, be sure it does not contain company logos or advertising</a:t>
            </a:r>
          </a:p>
          <a:p>
            <a:r>
              <a:rPr lang="en-US" altLang="en-US" sz="2000" dirty="0" smtClean="0"/>
              <a:t>Questions on Voting status, Ballot pool, Access to Reflector, Documentation,  Member</a:t>
            </a:r>
            <a:r>
              <a:rPr lang="en-US" altLang="ja-JP" sz="2000" dirty="0" smtClean="0"/>
              <a:t>’s Area</a:t>
            </a:r>
          </a:p>
          <a:p>
            <a:pPr lvl="1"/>
            <a:r>
              <a:rPr lang="en-US" altLang="en-US" dirty="0" smtClean="0"/>
              <a:t>Contact Jon Rosdahl –  </a:t>
            </a:r>
            <a:r>
              <a:rPr lang="en-US" altLang="en-US" dirty="0" smtClean="0">
                <a:hlinkClick r:id="rId4"/>
              </a:rPr>
              <a:t>jrosdahl@ieee.org</a:t>
            </a:r>
            <a:endParaRPr lang="en-US" altLang="en-US" sz="1800" dirty="0" smtClean="0"/>
          </a:p>
          <a:p>
            <a:pPr lvl="1"/>
            <a:endParaRPr lang="en-US" altLang="en-US" sz="1800" dirty="0" smtClean="0"/>
          </a:p>
        </p:txBody>
      </p:sp>
      <p:sp>
        <p:nvSpPr>
          <p:cNvPr id="9"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8"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5</a:t>
            </a:fld>
            <a:endParaRPr lang="en-US" altLang="en-US"/>
          </a:p>
        </p:txBody>
      </p:sp>
      <p:sp>
        <p:nvSpPr>
          <p:cNvPr id="13317" name="Rectangle 2"/>
          <p:cNvSpPr>
            <a:spLocks noGrp="1" noChangeArrowheads="1"/>
          </p:cNvSpPr>
          <p:nvPr>
            <p:ph type="title"/>
          </p:nvPr>
        </p:nvSpPr>
        <p:spPr/>
        <p:txBody>
          <a:bodyPr/>
          <a:lstStyle/>
          <a:p>
            <a:r>
              <a:rPr lang="en-US" altLang="en-US" dirty="0" smtClean="0"/>
              <a:t>Patent Policy and Other Guidelines</a:t>
            </a:r>
          </a:p>
        </p:txBody>
      </p:sp>
      <p:sp>
        <p:nvSpPr>
          <p:cNvPr id="13318" name="Rectangle 3"/>
          <p:cNvSpPr>
            <a:spLocks noGrp="1" noChangeArrowheads="1"/>
          </p:cNvSpPr>
          <p:nvPr>
            <p:ph type="body" idx="1"/>
          </p:nvPr>
        </p:nvSpPr>
        <p:spPr/>
        <p:txBody>
          <a:bodyPr/>
          <a:lstStyle/>
          <a:p>
            <a:r>
              <a:rPr lang="en-US" altLang="en-US" sz="2000" dirty="0" smtClean="0"/>
              <a:t>See the following 5 slides</a:t>
            </a:r>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7"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1BB73D7-FECB-4086-91A5-AC9BEFC63923}" type="slidenum">
              <a:rPr lang="en-US" altLang="en-US"/>
              <a:pPr/>
              <a:t>6</a:t>
            </a:fld>
            <a:endParaRPr lang="en-US" altLang="en-US"/>
          </a:p>
        </p:txBody>
      </p:sp>
      <p:sp>
        <p:nvSpPr>
          <p:cNvPr id="14341"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smtClean="0"/>
              <a:t>Instructions for the WG Chair</a:t>
            </a:r>
          </a:p>
        </p:txBody>
      </p:sp>
      <p:sp>
        <p:nvSpPr>
          <p:cNvPr id="14342"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Tx/>
              <a:buNone/>
            </a:pPr>
            <a:r>
              <a:rPr lang="en-US" altLang="en-US" sz="800" b="0" dirty="0" smtClean="0"/>
              <a:t>	</a:t>
            </a:r>
            <a:r>
              <a:rPr lang="en-US" altLang="en-US" sz="1400" b="0" dirty="0" smtClean="0"/>
              <a:t>The IEEE-SA strongly recommends that at each WG meeting the chair or a designee:</a:t>
            </a:r>
            <a:endParaRPr lang="en-US" altLang="en-US" sz="1400" dirty="0" smtClean="0"/>
          </a:p>
          <a:p>
            <a:pPr lvl="1">
              <a:lnSpc>
                <a:spcPct val="80000"/>
              </a:lnSpc>
            </a:pPr>
            <a:r>
              <a:rPr lang="en-US" altLang="en-US" sz="1400" b="1" dirty="0" smtClean="0"/>
              <a:t>Show slides #1 through #4 of this presentation</a:t>
            </a:r>
          </a:p>
          <a:p>
            <a:pPr lvl="1">
              <a:lnSpc>
                <a:spcPct val="80000"/>
              </a:lnSpc>
            </a:pPr>
            <a:r>
              <a:rPr lang="en-US" altLang="en-US" sz="1400" b="1" dirty="0" smtClean="0"/>
              <a:t>Advise the WG attendees that:</a:t>
            </a:r>
            <a:r>
              <a:rPr lang="en-US" altLang="en-US" sz="1400" dirty="0" smtClean="0"/>
              <a:t> </a:t>
            </a:r>
          </a:p>
          <a:p>
            <a:pPr lvl="2">
              <a:lnSpc>
                <a:spcPct val="80000"/>
              </a:lnSpc>
            </a:pPr>
            <a:r>
              <a:rPr lang="en-US" altLang="en-US" sz="1400" dirty="0" smtClean="0"/>
              <a:t>The IEEE</a:t>
            </a:r>
            <a:r>
              <a:rPr lang="ja-JP" altLang="en-US" sz="1400" dirty="0" smtClean="0"/>
              <a:t>’</a:t>
            </a:r>
            <a:r>
              <a:rPr lang="en-US" altLang="ja-JP" sz="1400" dirty="0" smtClean="0"/>
              <a:t>s patent policy is consistent with the ANSI patent policy and is described in Clause 6 of the </a:t>
            </a:r>
            <a:r>
              <a:rPr lang="en-US" altLang="ja-JP" sz="1400" i="1" dirty="0" smtClean="0"/>
              <a:t>IEEE-SA Standards Board Bylaws</a:t>
            </a:r>
            <a:r>
              <a:rPr lang="en-US" altLang="ja-JP" sz="1400" dirty="0" smtClean="0"/>
              <a:t>;</a:t>
            </a:r>
          </a:p>
          <a:p>
            <a:pPr lvl="2">
              <a:lnSpc>
                <a:spcPct val="80000"/>
              </a:lnSpc>
            </a:pPr>
            <a:r>
              <a:rPr lang="en-US" altLang="en-US" sz="1400" dirty="0" smtClean="0"/>
              <a:t>Early identification of patent claims which may be essential for the use of standards under development is strongly encouraged; </a:t>
            </a:r>
          </a:p>
          <a:p>
            <a:pPr lvl="2">
              <a:lnSpc>
                <a:spcPct val="80000"/>
              </a:lnSpc>
            </a:pPr>
            <a:r>
              <a:rPr lang="en-US" altLang="en-US" sz="14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smtClean="0"/>
            </a:br>
            <a:endParaRPr lang="en-US" altLang="en-US" sz="1400" dirty="0" smtClean="0"/>
          </a:p>
          <a:p>
            <a:pPr lvl="1">
              <a:lnSpc>
                <a:spcPct val="20000"/>
              </a:lnSpc>
            </a:pPr>
            <a:r>
              <a:rPr lang="en-US" altLang="en-US" sz="1400" b="1" dirty="0" smtClean="0"/>
              <a:t>Instruct the WG Secretary to record in the minutes of the relevant WG meeting:</a:t>
            </a:r>
            <a:r>
              <a:rPr lang="en-US" altLang="en-US" sz="700" dirty="0" smtClean="0"/>
              <a:t> </a:t>
            </a:r>
          </a:p>
          <a:p>
            <a:pPr lvl="2">
              <a:lnSpc>
                <a:spcPct val="80000"/>
              </a:lnSpc>
            </a:pPr>
            <a:r>
              <a:rPr lang="en-US" altLang="en-US" sz="1400" dirty="0" smtClean="0"/>
              <a:t>That the foregoing information was provided and that slides 1 through 4 (and this slide 0, if applicable) were shown; </a:t>
            </a:r>
          </a:p>
          <a:p>
            <a:pPr lvl="2">
              <a:lnSpc>
                <a:spcPct val="80000"/>
              </a:lnSpc>
            </a:pPr>
            <a:r>
              <a:rPr lang="en-US" altLang="en-US" sz="14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dirty="0" smtClean="0"/>
          </a:p>
          <a:p>
            <a:pPr lvl="1">
              <a:lnSpc>
                <a:spcPct val="80000"/>
              </a:lnSpc>
              <a:spcBef>
                <a:spcPct val="5000"/>
              </a:spcBef>
            </a:pPr>
            <a:r>
              <a:rPr lang="en-US" altLang="en-US" sz="14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altLang="en-US" sz="1400" dirty="0" smtClean="0"/>
              <a:t>It is recommended that the WG chair review the guidance in </a:t>
            </a:r>
            <a:r>
              <a:rPr lang="en-US" altLang="en-US" sz="1400" i="1" dirty="0" smtClean="0"/>
              <a:t>IEEE-SA Standards Board Operations Manual</a:t>
            </a:r>
            <a:r>
              <a:rPr lang="en-US" altLang="en-US" sz="1400" dirty="0" smtClean="0"/>
              <a:t> 6.3.5 and in FAQs 12 and 12a on inclusion of potential Essential Patent Claims by incorporation or by reference.</a:t>
            </a:r>
            <a:r>
              <a:rPr lang="en-US" altLang="en-US" sz="1400" dirty="0" smtClean="0">
                <a:solidFill>
                  <a:srgbClr val="FF3300"/>
                </a:solidFill>
              </a:rPr>
              <a:t> </a:t>
            </a:r>
          </a:p>
          <a:p>
            <a:pPr lvl="1">
              <a:lnSpc>
                <a:spcPct val="80000"/>
              </a:lnSpc>
              <a:spcBef>
                <a:spcPct val="5000"/>
              </a:spcBef>
              <a:buFontTx/>
              <a:buNone/>
            </a:pPr>
            <a:endParaRPr lang="en-US" altLang="en-US" sz="1200" dirty="0" smtClean="0"/>
          </a:p>
          <a:p>
            <a:pPr lvl="1">
              <a:lnSpc>
                <a:spcPct val="80000"/>
              </a:lnSpc>
              <a:spcBef>
                <a:spcPct val="5000"/>
              </a:spcBef>
              <a:buFontTx/>
              <a:buNone/>
            </a:pPr>
            <a:r>
              <a:rPr lang="en-US" altLang="en-US" sz="1200" dirty="0" smtClean="0"/>
              <a:t>	Note: </a:t>
            </a:r>
            <a:r>
              <a:rPr lang="en-US" altLang="en-US" sz="1200" b="1" dirty="0" smtClean="0"/>
              <a:t>WG</a:t>
            </a:r>
            <a:r>
              <a:rPr lang="en-US" altLang="en-US" sz="1200" dirty="0" smtClean="0"/>
              <a:t> includes Working Groups, Task Groups, and other standards-developing committees with a PAR approved by the IEEE-SA Standards Board.</a:t>
            </a:r>
          </a:p>
        </p:txBody>
      </p:sp>
      <p:sp>
        <p:nvSpPr>
          <p:cNvPr id="14343" name="Text Box 5"/>
          <p:cNvSpPr txBox="1">
            <a:spLocks noChangeArrowheads="1"/>
          </p:cNvSpPr>
          <p:nvPr/>
        </p:nvSpPr>
        <p:spPr bwMode="auto">
          <a:xfrm>
            <a:off x="0" y="6172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400" b="1"/>
              <a:t>(Optional to be shown)</a:t>
            </a:r>
          </a:p>
        </p:txBody>
      </p:sp>
      <p:sp>
        <p:nvSpPr>
          <p:cNvPr id="9"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8"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383012F2-B6FB-476E-8A0E-F8D1D62EB061}" type="slidenum">
              <a:rPr lang="en-US" altLang="en-US"/>
              <a:pPr/>
              <a:t>7</a:t>
            </a:fld>
            <a:endParaRPr lang="en-US" altLang="en-US"/>
          </a:p>
        </p:txBody>
      </p:sp>
      <p:sp>
        <p:nvSpPr>
          <p:cNvPr id="15365" name="Rectangle 2"/>
          <p:cNvSpPr>
            <a:spLocks noGrp="1" noChangeArrowheads="1"/>
          </p:cNvSpPr>
          <p:nvPr>
            <p:ph type="title"/>
          </p:nvPr>
        </p:nvSpPr>
        <p:spPr>
          <a:xfrm>
            <a:off x="685800" y="685800"/>
            <a:ext cx="7772400" cy="381000"/>
          </a:xfrm>
        </p:spPr>
        <p:txBody>
          <a:bodyPr/>
          <a:lstStyle/>
          <a:p>
            <a:r>
              <a:rPr lang="en-US" altLang="en-US" sz="2800" u="sng" smtClean="0"/>
              <a:t>Participants, Patents, and Duty to Inform</a:t>
            </a:r>
          </a:p>
        </p:txBody>
      </p:sp>
      <p:sp>
        <p:nvSpPr>
          <p:cNvPr id="1536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endParaRPr lang="en-GB" altLang="en-US" sz="2000" b="1" u="sng">
              <a:solidFill>
                <a:schemeClr val="tx2"/>
              </a:solidFill>
              <a:latin typeface="Helvetica" pitchFamily="34" charset="0"/>
            </a:endParaRPr>
          </a:p>
        </p:txBody>
      </p:sp>
      <p:sp>
        <p:nvSpPr>
          <p:cNvPr id="1536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400" b="1" u="sng">
              <a:solidFill>
                <a:srgbClr val="FF0000"/>
              </a:solidFill>
            </a:endParaRPr>
          </a:p>
          <a:p>
            <a:pPr>
              <a:spcBef>
                <a:spcPct val="20000"/>
              </a:spcBef>
            </a:pPr>
            <a:r>
              <a:rPr lang="en-US" altLang="en-US"/>
              <a:t>	</a:t>
            </a:r>
            <a:r>
              <a:rPr lang="en-US" altLang="en-US"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spcBef>
                <a:spcPct val="20000"/>
              </a:spcBef>
            </a:pPr>
            <a:r>
              <a:rPr lang="en-GB" altLang="en-US" sz="1600" b="1"/>
              <a:t>		Quoted text excerpted from IEEE-SA Standards Board Bylaws subclause 6.2</a:t>
            </a:r>
            <a:endParaRPr lang="en-US" altLang="en-US" sz="1600" b="1"/>
          </a:p>
          <a:p>
            <a:pPr>
              <a:spcBef>
                <a:spcPct val="20000"/>
              </a:spcBef>
              <a:buFontTx/>
              <a:buChar char="•"/>
            </a:pPr>
            <a:r>
              <a:rPr lang="en-US" altLang="en-US" sz="1600"/>
              <a:t>Early identification of holders of potential Essential Patent Claims is strongly encouraged</a:t>
            </a:r>
          </a:p>
          <a:p>
            <a:pPr>
              <a:spcBef>
                <a:spcPct val="20000"/>
              </a:spcBef>
              <a:buFontTx/>
              <a:buChar char="•"/>
            </a:pPr>
            <a:r>
              <a:rPr lang="en-US" altLang="en-US" sz="1600"/>
              <a:t>No duty to perform a patent search</a:t>
            </a:r>
            <a:endParaRPr lang="en-GB" altLang="en-US" sz="1600"/>
          </a:p>
        </p:txBody>
      </p:sp>
      <p:sp>
        <p:nvSpPr>
          <p:cNvPr id="1536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#1</a:t>
            </a:r>
            <a:endParaRPr lang="en-US" altLang="en-US" sz="2400"/>
          </a:p>
        </p:txBody>
      </p:sp>
      <p:sp>
        <p:nvSpPr>
          <p:cNvPr id="10"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quarter" idx="10"/>
          </p:nvPr>
        </p:nvSpPr>
        <p:spPr>
          <a:xfrm>
            <a:off x="696913" y="304800"/>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1D0B09C3-1AC7-4139-AFCA-2BBC70D894EF}" type="slidenum">
              <a:rPr lang="en-US" altLang="en-US"/>
              <a:pPr/>
              <a:t>8</a:t>
            </a:fld>
            <a:endParaRPr lang="en-US" altLang="en-US"/>
          </a:p>
        </p:txBody>
      </p:sp>
      <p:sp>
        <p:nvSpPr>
          <p:cNvPr id="16389" name="Rectangle 2"/>
          <p:cNvSpPr>
            <a:spLocks noGrp="1" noChangeArrowheads="1"/>
          </p:cNvSpPr>
          <p:nvPr>
            <p:ph type="title"/>
          </p:nvPr>
        </p:nvSpPr>
        <p:spPr/>
        <p:txBody>
          <a:bodyPr/>
          <a:lstStyle/>
          <a:p>
            <a:r>
              <a:rPr lang="en-GB" altLang="en-US" u="sng" smtClean="0"/>
              <a:t>Patent Related Links</a:t>
            </a:r>
            <a:endParaRPr lang="en-US" altLang="en-US" u="sng" smtClean="0"/>
          </a:p>
        </p:txBody>
      </p:sp>
      <p:sp>
        <p:nvSpPr>
          <p:cNvPr id="1639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en-US" sz="1800" smtClean="0">
                <a:cs typeface="Times New Roman" pitchFamily="18" charset="0"/>
              </a:rPr>
              <a:t>	</a:t>
            </a:r>
            <a:r>
              <a:rPr lang="en-US" altLang="en-US"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altLang="en-US" smtClean="0">
                <a:cs typeface="Times New Roman" pitchFamily="18" charset="0"/>
              </a:rPr>
              <a:t>	Patent Policy is stated in these sources:</a:t>
            </a:r>
          </a:p>
          <a:p>
            <a:pPr lvl="1">
              <a:lnSpc>
                <a:spcPct val="90000"/>
              </a:lnSpc>
              <a:buFontTx/>
              <a:buNone/>
            </a:pPr>
            <a:r>
              <a:rPr lang="en-GB" altLang="en-US" smtClean="0"/>
              <a:t>		IEEE-SA Standards Boards Bylaws</a:t>
            </a:r>
          </a:p>
          <a:p>
            <a:pPr lvl="1">
              <a:lnSpc>
                <a:spcPct val="90000"/>
              </a:lnSpc>
              <a:buFontTx/>
              <a:buNone/>
            </a:pPr>
            <a:r>
              <a:rPr lang="en-US" altLang="en-US" sz="1900" smtClean="0"/>
              <a:t>		</a:t>
            </a:r>
            <a:r>
              <a:rPr lang="en-US" altLang="en-US" sz="1900" i="1" smtClean="0"/>
              <a:t>http://standards.ieee.org/guides/bylaws/sect6-7.html#6</a:t>
            </a:r>
          </a:p>
          <a:p>
            <a:pPr lvl="1">
              <a:lnSpc>
                <a:spcPct val="90000"/>
              </a:lnSpc>
              <a:buFontTx/>
              <a:buNone/>
            </a:pPr>
            <a:r>
              <a:rPr lang="en-GB" altLang="en-US" smtClean="0"/>
              <a:t>		IEEE-SA Standards Board Operations Manual</a:t>
            </a:r>
          </a:p>
          <a:p>
            <a:pPr lvl="1">
              <a:lnSpc>
                <a:spcPct val="90000"/>
              </a:lnSpc>
              <a:buFontTx/>
              <a:buNone/>
            </a:pPr>
            <a:r>
              <a:rPr lang="en-US" altLang="en-US" smtClean="0"/>
              <a:t>		</a:t>
            </a:r>
            <a:r>
              <a:rPr lang="en-US" altLang="en-US" sz="1900" i="1" smtClean="0"/>
              <a:t>http://standards.ieee.org/guides/opman/sect6.html#6.3</a:t>
            </a:r>
            <a:endParaRPr lang="en-US" altLang="en-US" smtClean="0"/>
          </a:p>
          <a:p>
            <a:pPr lvl="1">
              <a:lnSpc>
                <a:spcPct val="90000"/>
              </a:lnSpc>
              <a:buFontTx/>
              <a:buNone/>
            </a:pPr>
            <a:r>
              <a:rPr lang="en-US" altLang="en-US" smtClean="0">
                <a:cs typeface="Times New Roman" pitchFamily="18" charset="0"/>
              </a:rPr>
              <a:t>	Material about the patent policy is available at</a:t>
            </a:r>
            <a:r>
              <a:rPr lang="en-US" altLang="en-US" smtClean="0"/>
              <a:t> </a:t>
            </a:r>
          </a:p>
          <a:p>
            <a:pPr lvl="1">
              <a:lnSpc>
                <a:spcPct val="90000"/>
              </a:lnSpc>
              <a:buFontTx/>
              <a:buNone/>
            </a:pPr>
            <a:r>
              <a:rPr lang="en-US" altLang="en-US" smtClean="0"/>
              <a:t>		</a:t>
            </a:r>
            <a:r>
              <a:rPr lang="en-US" altLang="en-US" sz="1900" i="1" smtClean="0"/>
              <a:t>http://standards.ieee.org/board/pat/pat-material.html</a:t>
            </a:r>
          </a:p>
        </p:txBody>
      </p:sp>
      <p:sp>
        <p:nvSpPr>
          <p:cNvPr id="1639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#2</a:t>
            </a:r>
            <a:endParaRPr lang="en-US" altLang="en-US" sz="2400"/>
          </a:p>
        </p:txBody>
      </p:sp>
      <p:sp>
        <p:nvSpPr>
          <p:cNvPr id="1639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b="1">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altLang="en-US" b="1">
                <a:solidFill>
                  <a:srgbClr val="000099"/>
                </a:solidFill>
                <a:latin typeface="Arial" pitchFamily="34" charset="0"/>
              </a:rPr>
              <a:t>This slide set is available at http://standards.ieee.org/board/pat/pat-slideset.ppt </a:t>
            </a:r>
          </a:p>
        </p:txBody>
      </p:sp>
      <p:sp>
        <p:nvSpPr>
          <p:cNvPr id="10"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BABE050E-9D60-4959-B570-F0B3A923B8B1}" type="slidenum">
              <a:rPr lang="en-US" altLang="en-US"/>
              <a:pPr/>
              <a:t>9</a:t>
            </a:fld>
            <a:endParaRPr lang="en-US" altLang="en-US"/>
          </a:p>
        </p:txBody>
      </p:sp>
      <p:sp>
        <p:nvSpPr>
          <p:cNvPr id="17413" name="Rectangle 2"/>
          <p:cNvSpPr>
            <a:spLocks noGrp="1" noChangeArrowheads="1"/>
          </p:cNvSpPr>
          <p:nvPr>
            <p:ph type="title"/>
          </p:nvPr>
        </p:nvSpPr>
        <p:spPr/>
        <p:txBody>
          <a:bodyPr/>
          <a:lstStyle/>
          <a:p>
            <a:r>
              <a:rPr lang="en-US" altLang="en-US" dirty="0" smtClean="0"/>
              <a:t>Call for Potentially Essential Patents</a:t>
            </a:r>
          </a:p>
        </p:txBody>
      </p:sp>
      <p:sp>
        <p:nvSpPr>
          <p:cNvPr id="17414" name="Rectangle 3"/>
          <p:cNvSpPr>
            <a:spLocks noGrp="1" noChangeArrowheads="1"/>
          </p:cNvSpPr>
          <p:nvPr>
            <p:ph type="body" idx="4294967295"/>
          </p:nvPr>
        </p:nvSpPr>
        <p:spPr>
          <a:xfrm>
            <a:off x="762000" y="1981200"/>
            <a:ext cx="7772400" cy="4114800"/>
          </a:xfrm>
        </p:spPr>
        <p:txBody>
          <a:bodyPr/>
          <a:lstStyle/>
          <a:p>
            <a:r>
              <a:rPr lang="en-US" altLang="en-US" sz="20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1600" dirty="0" smtClean="0"/>
              <a:t>Either speak up now or</a:t>
            </a:r>
          </a:p>
          <a:p>
            <a:pPr lvl="1"/>
            <a:r>
              <a:rPr lang="en-US" altLang="en-US" sz="1600" dirty="0" smtClean="0"/>
              <a:t>Provide the chair of this group with the identity of the holder(s) of any and all such claims as soon as possible or</a:t>
            </a:r>
          </a:p>
          <a:p>
            <a:pPr lvl="1"/>
            <a:r>
              <a:rPr lang="en-US" altLang="en-US" sz="1600" dirty="0" smtClean="0"/>
              <a:t>Cause an LOA to be submitted</a:t>
            </a:r>
          </a:p>
        </p:txBody>
      </p:sp>
      <p:sp>
        <p:nvSpPr>
          <p:cNvPr id="1741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#3</a:t>
            </a:r>
          </a:p>
        </p:txBody>
      </p:sp>
      <p:sp>
        <p:nvSpPr>
          <p:cNvPr id="9"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8"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30367</TotalTime>
  <Words>2327</Words>
  <Application>Microsoft Office PowerPoint</Application>
  <PresentationFormat>On-screen Show (4:3)</PresentationFormat>
  <Paragraphs>560</Paragraphs>
  <Slides>24</Slides>
  <Notes>11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24</vt:i4>
      </vt:variant>
    </vt:vector>
  </HeadingPairs>
  <TitlesOfParts>
    <vt:vector size="33" baseType="lpstr">
      <vt:lpstr>Monotype Sorts</vt:lpstr>
      <vt:lpstr>MS PGothic</vt:lpstr>
      <vt:lpstr>MS PGothic</vt:lpstr>
      <vt:lpstr>Arial</vt:lpstr>
      <vt:lpstr>Arial Black</vt:lpstr>
      <vt:lpstr>Calibri</vt:lpstr>
      <vt:lpstr>Helvetica</vt:lpstr>
      <vt:lpstr>Times New Roman</vt:lpstr>
      <vt:lpstr>802-11-Submission</vt:lpstr>
      <vt:lpstr>TGax MU/MAC Ad-hoc  March 2018 Meeting Agenda</vt:lpstr>
      <vt:lpstr>IEEE 802.11 TGax High Efficiency WLAN MAC/MU Ad Hoc</vt:lpstr>
      <vt:lpstr>Agenda Items</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MAC/MU Submissions</vt:lpstr>
      <vt:lpstr>Ad Hoc Groups Operation (2/2) Governing document is 15/075r0</vt:lpstr>
      <vt:lpstr>Straw Poll #1 (11-18-0027-03-00ax-ack-related-cids-section-27-4)</vt:lpstr>
      <vt:lpstr>Straw Poll #2 (11-18-0380-00-00ax-lb230-mac-cr-some-cids-in-9-4-2-237)</vt:lpstr>
      <vt:lpstr>Straw Poll #3 (11-18-0423-00-00ax-d2-0-comment-resolution-cid-14318.docx)</vt:lpstr>
      <vt:lpstr>Straw Poll #4 (11-18-0078-03-00ax-d2-0-comment-resolution-27-6-4)</vt:lpstr>
      <vt:lpstr>Straw Poll #5 (11-18-0455-02-00ax-lb230-cr-txop-duration-based-rts-cts.docx)</vt:lpstr>
      <vt:lpstr>Straw Poll #6 (11-18-0369-05-00ax-cr-for-various-cids-in-clause-9.docx)</vt:lpstr>
      <vt:lpstr>Straw Poll #7 (11-18-0363-01-00ax-cr-for-cid-13136.docx)</vt:lpstr>
      <vt:lpstr>Straw Poll #8 (11-18-0546-00-00ax-resolutions-to-cids-in-clause-27-5-3-x.docx)</vt:lpstr>
      <vt:lpstr>Straw Poll #9 (11-18-0429-00-00ax-d2-0-comment-resolution-27-5-3-2-4-remaining-cids.docx)</vt:lpstr>
      <vt:lpstr>Back up</vt:lpstr>
      <vt:lpstr>Straw Poll #3 (11-18-0200-02-00ax-decouple-channel-width-capabilities-between-vht-and-he-modes)</vt:lpstr>
      <vt:lpstr>Straw Poll #9 (11-18-0149-00-00ax-cr-for-27-5-6.docx)</vt:lpstr>
    </vt:vector>
  </TitlesOfParts>
  <Company>Cisco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ChaoChun Wang</cp:lastModifiedBy>
  <cp:revision>2087</cp:revision>
  <cp:lastPrinted>1998-02-10T13:28:06Z</cp:lastPrinted>
  <dcterms:created xsi:type="dcterms:W3CDTF">2007-04-17T18:10:23Z</dcterms:created>
  <dcterms:modified xsi:type="dcterms:W3CDTF">2018-03-06T18:20:53Z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