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93" r:id="rId3"/>
    <p:sldId id="324" r:id="rId4"/>
    <p:sldId id="352" r:id="rId5"/>
    <p:sldId id="317" r:id="rId6"/>
    <p:sldId id="318" r:id="rId7"/>
    <p:sldId id="319" r:id="rId8"/>
    <p:sldId id="320" r:id="rId9"/>
    <p:sldId id="321" r:id="rId10"/>
    <p:sldId id="322" r:id="rId11"/>
    <p:sldId id="468" r:id="rId12"/>
    <p:sldId id="440" r:id="rId13"/>
    <p:sldId id="467" r:id="rId14"/>
    <p:sldId id="469" r:id="rId15"/>
    <p:sldId id="472" r:id="rId16"/>
    <p:sldId id="473" r:id="rId17"/>
    <p:sldId id="471" r:id="rId18"/>
    <p:sldId id="47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p:restoredTop sz="94808"/>
  </p:normalViewPr>
  <p:slideViewPr>
    <p:cSldViewPr>
      <p:cViewPr>
        <p:scale>
          <a:sx n="100" d="100"/>
          <a:sy n="100" d="100"/>
        </p:scale>
        <p:origin x="1050" y="-2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676619" y="6475413"/>
            <a:ext cx="1867306" cy="184666"/>
          </a:xfrm>
          <a:ln/>
        </p:spPr>
        <p:txBody>
          <a:bodyPr/>
          <a:lstStyle>
            <a:lvl1pPr>
              <a:defRPr/>
            </a:lvl1pPr>
          </a:lstStyle>
          <a:p>
            <a:pPr>
              <a:defRPr/>
            </a:pPr>
            <a:r>
              <a:rPr lang="en-US" dirty="0" smtClean="0"/>
              <a:t>Chao-Chun Wang (</a:t>
            </a:r>
            <a:r>
              <a:rPr lang="en-US" dirty="0" err="1" smtClean="0"/>
              <a:t>MediaTek</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2018</a:t>
            </a:r>
            <a:endParaRPr lang="en-US" dirty="0"/>
          </a:p>
        </p:txBody>
      </p:sp>
      <p:sp>
        <p:nvSpPr>
          <p:cNvPr id="1029" name="Rectangle 5"/>
          <p:cNvSpPr>
            <a:spLocks noGrp="1" noChangeArrowheads="1"/>
          </p:cNvSpPr>
          <p:nvPr>
            <p:ph type="ftr" sz="quarter" idx="3"/>
          </p:nvPr>
        </p:nvSpPr>
        <p:spPr bwMode="auto">
          <a:xfrm>
            <a:off x="6712333" y="6475413"/>
            <a:ext cx="183159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a:t>
            </a:r>
            <a:r>
              <a:rPr lang="en-US" dirty="0" err="1" smtClean="0"/>
              <a:t>ChunWang</a:t>
            </a:r>
            <a:r>
              <a:rPr lang="en-US" dirty="0" smtClean="0"/>
              <a:t>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802.11-18/0537r0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t>
            </a:r>
            <a:r>
              <a:rPr lang="en-US" altLang="en-US" sz="2800" dirty="0" smtClean="0"/>
              <a:t>MU/MAC </a:t>
            </a:r>
            <a:r>
              <a:rPr lang="en-US" altLang="en-US" sz="2800" dirty="0" smtClean="0"/>
              <a:t>Ad-hoc </a:t>
            </a:r>
            <a:br>
              <a:rPr lang="en-US" altLang="en-US" sz="2800" dirty="0" smtClean="0"/>
            </a:br>
            <a:r>
              <a:rPr lang="en-US" altLang="en-US" sz="2800" dirty="0" smtClean="0"/>
              <a:t>March 2018 </a:t>
            </a:r>
            <a:r>
              <a:rPr lang="en-US" altLang="en-US" sz="2800" dirty="0" smtClean="0"/>
              <a:t>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a:t>
            </a:r>
            <a:r>
              <a:rPr lang="en-US" altLang="en-US" sz="1800" b="0" dirty="0" smtClean="0"/>
              <a:t>March </a:t>
            </a:r>
            <a:r>
              <a:rPr lang="en-US" altLang="en-US" sz="1800" b="0" dirty="0" smtClean="0"/>
              <a:t>5-9, 2017</a:t>
            </a:r>
            <a:endParaRPr lang="en-US" altLang="en-US" sz="1800" b="0" dirty="0" smtClean="0"/>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2845871119"/>
              </p:ext>
            </p:extLst>
          </p:nvPr>
        </p:nvGraphicFramePr>
        <p:xfrm>
          <a:off x="609600" y="2743200"/>
          <a:ext cx="8001000" cy="819626"/>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448786">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MAC/MU Submissions</a:t>
            </a:r>
            <a:endParaRPr lang="en-US" dirty="0"/>
          </a:p>
        </p:txBody>
      </p:sp>
      <p:sp>
        <p:nvSpPr>
          <p:cNvPr id="6" name="Date Placeholder 5"/>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32356209"/>
              </p:ext>
            </p:extLst>
          </p:nvPr>
        </p:nvGraphicFramePr>
        <p:xfrm>
          <a:off x="1295400" y="1447775"/>
          <a:ext cx="6477000" cy="4876824"/>
        </p:xfrm>
        <a:graphic>
          <a:graphicData uri="http://schemas.openxmlformats.org/drawingml/2006/table">
            <a:tbl>
              <a:tblPr/>
              <a:tblGrid>
                <a:gridCol w="444137"/>
                <a:gridCol w="444137"/>
                <a:gridCol w="3145971"/>
                <a:gridCol w="1859825"/>
                <a:gridCol w="582930"/>
              </a:tblGrid>
              <a:tr h="78698">
                <a:tc>
                  <a:txBody>
                    <a:bodyPr/>
                    <a:lstStyle/>
                    <a:p>
                      <a:pPr algn="l" fontAlgn="b"/>
                      <a:r>
                        <a:rPr lang="en-US" sz="400" b="1" i="0" u="none" strike="noStrike">
                          <a:solidFill>
                            <a:srgbClr val="FFFFFF"/>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1859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Resolution for CID 11742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Resolution for CID 11002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t"/>
                      <a:r>
                        <a:rPr lang="en-US" sz="400" b="0" i="0" u="none" strike="noStrike">
                          <a:solidFill>
                            <a:srgbClr val="000000"/>
                          </a:solidFill>
                          <a:effectLst/>
                          <a:latin typeface="Calibri" panose="020F0502020204030204" pitchFamily="34" charset="0"/>
                        </a:rPr>
                        <a:t>2017</a:t>
                      </a:r>
                    </a:p>
                  </a:txBody>
                  <a:tcPr marL="3317" marR="3317" marT="33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t"/>
                      <a:r>
                        <a:rPr lang="en-US" sz="400" b="0" i="0" u="none" strike="noStrike">
                          <a:solidFill>
                            <a:srgbClr val="000000"/>
                          </a:solidFill>
                          <a:effectLst/>
                          <a:latin typeface="Calibri" panose="020F0502020204030204" pitchFamily="34" charset="0"/>
                        </a:rPr>
                        <a:t>1887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400" b="0" i="0" u="none" strike="noStrike">
                          <a:solidFill>
                            <a:srgbClr val="000000"/>
                          </a:solidFill>
                          <a:effectLst/>
                          <a:latin typeface="Calibri" panose="020F0502020204030204" pitchFamily="34" charset="0"/>
                        </a:rPr>
                        <a:t>11ax D2.0 Comment Resolution 27.5.3.2.4 10.22.2.7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Liwen Chu (Marvell)</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MU</a:t>
                      </a:r>
                    </a:p>
                  </a:txBody>
                  <a:tcPr marL="3317" marR="3317" marT="3317"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LB230-MAC-CR-27.15.2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Default-UORA-Parameters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ER-DL-protection-sequence</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LB230-MAC-CR-27.7 and 27.7.1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14324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6249">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77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for BSS Load Slides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83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 CR for BSS Load Text</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149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27.5.6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laurent cariou (Intel)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13754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181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200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Decouple Channel Width Capabilities Between VHT and HE Modes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Huizhao Wang (Quantenna)</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MAV</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218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Fragment Flushing BlockAckReq</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241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MAC-CR-Misc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LB230-MAC-CR-10.43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338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LB230-MAC-CID_13744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Random Access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nn-NO" sz="400" b="0" i="0" u="none" strike="noStrike">
                          <a:solidFill>
                            <a:srgbClr val="000000"/>
                          </a:solidFill>
                          <a:effectLst/>
                          <a:latin typeface="Calibri" panose="020F0502020204030204" pitchFamily="34" charset="0"/>
                        </a:rPr>
                        <a:t>Visio file for Fig 10-1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CIDs in 10.2.6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CID 13136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doc for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BSS Color</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Trigger frame format (9.3.1.23)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27.5.3.3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Multiple BSSID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various CIDs in Clause 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LB230-MAC-CR-9.4.2.200_part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LB230-MAC-CR-27.7.3.4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LB230-MAC-CR-9.3.3.x</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LB230-MAC-CR-Some CIDs in 9.4.2.237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Comment resolution for CID 13084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390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CIDs related to Random Access for unassociated STAs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comment-resolution-CID 14318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resolution-CID 11327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9.7.1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9.7.3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27.10.2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27.10.3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27.5.3.2.4 remaining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432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9.4.2.24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27.16..4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Calibri" panose="020F0502020204030204" pitchFamily="34" charset="0"/>
                        </a:rPr>
                        <a:t>ACK non QoS data frame in TB PPDU</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lb230-cr-txop-duration-based-rts-cts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Yongho Seok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for CID 14207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Yunbo Li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dirty="0">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480644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11-18/0027r4 (  120 CIDs</a:t>
            </a:r>
            <a:r>
              <a:rPr lang="en-GB" sz="2800" dirty="0" smtClean="0"/>
              <a:t>)</a:t>
            </a:r>
          </a:p>
          <a:p>
            <a:pPr lvl="1"/>
            <a:r>
              <a:rPr lang="en-GB" sz="1400" dirty="0"/>
              <a:t>11092, 11740, 11757, 11758, 11759, 11760, 11761, 11762, 11763, 11810</a:t>
            </a:r>
            <a:endParaRPr lang="en-US" sz="1400" dirty="0"/>
          </a:p>
          <a:p>
            <a:pPr lvl="1"/>
            <a:r>
              <a:rPr lang="en-GB" sz="1400" dirty="0"/>
              <a:t>12143, 12486, 12487, 12488, 12489, 12630, 12631, 12826, 12827, 12828</a:t>
            </a:r>
            <a:endParaRPr lang="en-US" sz="1400" dirty="0"/>
          </a:p>
          <a:p>
            <a:pPr lvl="1"/>
            <a:r>
              <a:rPr lang="en-GB" sz="1400" dirty="0"/>
              <a:t>12829, 12831, 12832, 12887, 12888, 12889, 12891, 12892, 12893, 12894</a:t>
            </a:r>
            <a:endParaRPr lang="en-US" sz="1400" dirty="0"/>
          </a:p>
          <a:p>
            <a:pPr lvl="1"/>
            <a:r>
              <a:rPr lang="en-GB" sz="1400" dirty="0"/>
              <a:t>12895, 12896, 12897, 12898, 12899, 12900, 12902, 12904, 12905, 12906</a:t>
            </a:r>
            <a:endParaRPr lang="en-US" sz="1400" dirty="0"/>
          </a:p>
          <a:p>
            <a:pPr lvl="1"/>
            <a:r>
              <a:rPr lang="en-GB" sz="1400" dirty="0"/>
              <a:t>12907, 12908, 12909, 12911, 13517, 13518, 13519, 13520, 13734, 13735</a:t>
            </a:r>
            <a:endParaRPr lang="en-US" sz="1400" dirty="0"/>
          </a:p>
          <a:p>
            <a:pPr lvl="1"/>
            <a:r>
              <a:rPr lang="en-GB" sz="1400" dirty="0"/>
              <a:t>13736, 13737, 13738, 13739, 13740, 13741, 13742, 13743, 11086, 11089</a:t>
            </a:r>
            <a:endParaRPr lang="en-US" sz="1400" dirty="0"/>
          </a:p>
          <a:p>
            <a:pPr lvl="1"/>
            <a:r>
              <a:rPr lang="en-GB" sz="1400" dirty="0"/>
              <a:t>11091, 11754, 11755, 11756, 11807, 12015, 12285, 12478, 12479, 12481</a:t>
            </a:r>
            <a:endParaRPr lang="en-US" sz="1400" dirty="0"/>
          </a:p>
          <a:p>
            <a:pPr lvl="1"/>
            <a:r>
              <a:rPr lang="en-GB" sz="1400" dirty="0"/>
              <a:t>12482, 12483, 12484, 12485, 12491, 12636, 12721, 12739, 12745, 12750</a:t>
            </a:r>
            <a:endParaRPr lang="en-US" sz="1400" dirty="0"/>
          </a:p>
          <a:p>
            <a:pPr lvl="1"/>
            <a:r>
              <a:rPr lang="en-GB" sz="1400" dirty="0"/>
              <a:t>12820, 12821, 12822, 12823, 12847, 12866, 12867, 12910, 12912, 12913, </a:t>
            </a:r>
            <a:endParaRPr lang="en-US" sz="1400" dirty="0"/>
          </a:p>
          <a:p>
            <a:pPr lvl="1"/>
            <a:r>
              <a:rPr lang="en-GB" sz="1400" dirty="0"/>
              <a:t>12914, 13022, 13023, 13036, 13150, 13189, 13252, 13254, 13255, 13256</a:t>
            </a:r>
            <a:endParaRPr lang="en-US" sz="1400" dirty="0"/>
          </a:p>
          <a:p>
            <a:pPr lvl="1"/>
            <a:r>
              <a:rPr lang="en-GB" sz="1400" dirty="0"/>
              <a:t>13257, 13258, 13260, 13262, 13263, 13264, 13265, 13266, 13269, 13270</a:t>
            </a:r>
            <a:endParaRPr lang="en-US" sz="1400" dirty="0"/>
          </a:p>
          <a:p>
            <a:pPr lvl="1"/>
            <a:r>
              <a:rPr lang="en-GB" sz="1400" dirty="0"/>
              <a:t>13272, 13276, 13278, 13279, 13515, 13516, 13521, 13663, 13664, </a:t>
            </a:r>
            <a:r>
              <a:rPr lang="en-GB" sz="1400" dirty="0" smtClean="0"/>
              <a:t>13665</a:t>
            </a:r>
            <a:endParaRPr lang="en-US" sz="2800"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a:solidFill>
                  <a:schemeClr val="tx1"/>
                </a:solidFill>
              </a:rPr>
              <a:t>(11-18-0027-03-00ax-ack-related-cids-section-27-4</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11-18/0380r1 ( 4 CIDs)</a:t>
            </a:r>
          </a:p>
          <a:p>
            <a:pPr lvl="1"/>
            <a:r>
              <a:rPr lang="en-GB" dirty="0"/>
              <a:t>11015, 11860, 13410, 13411 </a:t>
            </a:r>
            <a:endParaRPr lang="en-US" dirty="0"/>
          </a:p>
          <a:p>
            <a:pPr marL="457200" lvl="1" indent="0">
              <a:buNone/>
            </a:pPr>
            <a:endParaRPr lang="en-GB" dirty="0" smtClean="0"/>
          </a:p>
          <a:p>
            <a:r>
              <a:rPr lang="en-US" sz="3200" dirty="0" smtClean="0"/>
              <a:t>Results</a:t>
            </a:r>
            <a:r>
              <a:rPr lang="en-US" sz="3200" dirty="0" smtClean="0"/>
              <a:t>: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
        <p:nvSpPr>
          <p:cNvPr id="5" name="Title 4"/>
          <p:cNvSpPr>
            <a:spLocks noGrp="1"/>
          </p:cNvSpPr>
          <p:nvPr>
            <p:ph type="title"/>
          </p:nvPr>
        </p:nvSpPr>
        <p:spPr/>
        <p:txBody>
          <a:bodyPr/>
          <a:lstStyle/>
          <a:p>
            <a:r>
              <a:rPr lang="en-US" dirty="0" smtClean="0"/>
              <a:t>Straw Poll </a:t>
            </a:r>
            <a:r>
              <a:rPr lang="en-US" dirty="0" smtClean="0"/>
              <a:t>#2</a:t>
            </a:r>
            <a:r>
              <a:rPr lang="en-US" dirty="0"/>
              <a:t/>
            </a:r>
            <a:br>
              <a:rPr lang="en-US" dirty="0"/>
            </a:br>
            <a:r>
              <a:rPr lang="en-US" sz="2000" dirty="0">
                <a:solidFill>
                  <a:schemeClr val="tx1"/>
                </a:solidFill>
              </a:rPr>
              <a:t>(11-18-0380-00-00ax-lb230-mac-cr-some-cids-in-9-4-2-237</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extLst>
      <p:ext uri="{BB962C8B-B14F-4D97-AF65-F5344CB8AC3E}">
        <p14:creationId xmlns:p14="http://schemas.microsoft.com/office/powerpoint/2010/main" val="3143621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11-18/0423r0 ( 1 CIDs)</a:t>
            </a:r>
          </a:p>
          <a:p>
            <a:pPr lvl="1"/>
            <a:r>
              <a:rPr lang="en-GB" dirty="0"/>
              <a:t>14318</a:t>
            </a:r>
            <a:endParaRPr lang="en-GB" dirty="0" smtClean="0"/>
          </a:p>
          <a:p>
            <a:r>
              <a:rPr lang="en-US" sz="3200" dirty="0" smtClean="0"/>
              <a:t>Results</a:t>
            </a:r>
            <a:r>
              <a:rPr lang="en-US" sz="3200" dirty="0" smtClean="0"/>
              <a:t>: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a:t>
            </a:r>
            <a:r>
              <a:rPr lang="en-US" dirty="0" smtClean="0"/>
              <a:t>#3</a:t>
            </a:r>
            <a:r>
              <a:rPr lang="en-US" dirty="0"/>
              <a:t/>
            </a:r>
            <a:br>
              <a:rPr lang="en-US" dirty="0"/>
            </a:br>
            <a:r>
              <a:rPr lang="en-US" sz="2000" dirty="0">
                <a:solidFill>
                  <a:schemeClr val="tx1"/>
                </a:solidFill>
              </a:rPr>
              <a:t>(11-18-0423-00-00ax-d2-0-comment-resolution-cid-14318.docx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extLst>
      <p:ext uri="{BB962C8B-B14F-4D97-AF65-F5344CB8AC3E}">
        <p14:creationId xmlns:p14="http://schemas.microsoft.com/office/powerpoint/2010/main" val="2883197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11-18/078r4 ( 2 CIDs)</a:t>
            </a:r>
          </a:p>
          <a:p>
            <a:pPr lvl="1"/>
            <a:r>
              <a:rPr lang="en-GB" dirty="0"/>
              <a:t>12508, </a:t>
            </a:r>
            <a:r>
              <a:rPr lang="en-GB" dirty="0" smtClean="0"/>
              <a:t>13292</a:t>
            </a:r>
            <a:endParaRPr lang="en-GB" dirty="0" smtClean="0"/>
          </a:p>
          <a:p>
            <a:r>
              <a:rPr lang="en-US" sz="3200" dirty="0" smtClean="0"/>
              <a:t>Results</a:t>
            </a:r>
            <a:r>
              <a:rPr lang="en-US" sz="3200" dirty="0" smtClean="0"/>
              <a:t>: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a:t>
            </a:r>
            <a:r>
              <a:rPr lang="en-US" dirty="0" smtClean="0"/>
              <a:t>#4</a:t>
            </a:r>
            <a:r>
              <a:rPr lang="en-US" dirty="0"/>
              <a:t/>
            </a:r>
            <a:br>
              <a:rPr lang="en-US" dirty="0"/>
            </a:br>
            <a:r>
              <a:rPr lang="en-US" sz="2000" dirty="0">
                <a:solidFill>
                  <a:schemeClr val="tx1"/>
                </a:solidFill>
              </a:rPr>
              <a:t>(11-18-0078-03-00ax-d2-0-comment-resolution-27-6-4</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extLst>
      <p:ext uri="{BB962C8B-B14F-4D97-AF65-F5344CB8AC3E}">
        <p14:creationId xmlns:p14="http://schemas.microsoft.com/office/powerpoint/2010/main" val="1149844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Back up</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extLst>
      <p:ext uri="{BB962C8B-B14F-4D97-AF65-F5344CB8AC3E}">
        <p14:creationId xmlns:p14="http://schemas.microsoft.com/office/powerpoint/2010/main" val="13440833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GB" sz="2800" dirty="0" smtClean="0"/>
              <a:t>Move to accept the changes presented in doc 18-200r2</a:t>
            </a:r>
            <a:endParaRPr lang="en-GB" sz="2800" dirty="0" smtClean="0"/>
          </a:p>
          <a:p>
            <a:r>
              <a:rPr lang="en-US" sz="3200" dirty="0" smtClean="0"/>
              <a:t>Results</a:t>
            </a:r>
            <a:r>
              <a:rPr lang="en-US" sz="3200" dirty="0" smtClean="0"/>
              <a:t>: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a:t>
            </a:r>
            <a:r>
              <a:rPr lang="en-US" dirty="0" smtClean="0"/>
              <a:t>#3</a:t>
            </a:r>
            <a:r>
              <a:rPr lang="en-US" dirty="0"/>
              <a:t/>
            </a:r>
            <a:br>
              <a:rPr lang="en-US" dirty="0"/>
            </a:br>
            <a:r>
              <a:rPr lang="en-US" sz="2000" dirty="0">
                <a:solidFill>
                  <a:schemeClr val="tx1"/>
                </a:solidFill>
              </a:rPr>
              <a:t>(11-18-0200-02-00ax-decouple-channel-width-capabilities-between-vht-and-he-modes</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extLst>
      <p:ext uri="{BB962C8B-B14F-4D97-AF65-F5344CB8AC3E}">
        <p14:creationId xmlns:p14="http://schemas.microsoft.com/office/powerpoint/2010/main" val="3737494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MAC/MU </a:t>
            </a:r>
            <a:r>
              <a:rPr lang="en-US" altLang="en-US" dirty="0" smtClean="0">
                <a:solidFill>
                  <a:srgbClr val="0000FF"/>
                </a:solidFill>
                <a:latin typeface="Arial Black" pitchFamily="34" charset="0"/>
              </a:rPr>
              <a:t>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endParaRPr lang="en-US" altLang="en-US" sz="2000" dirty="0" smtClean="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a:t>
            </a:r>
            <a:r>
              <a:rPr lang="en-US" altLang="en-US" sz="1800" dirty="0" smtClean="0"/>
              <a:t>5 MAC/MU </a:t>
            </a:r>
            <a:r>
              <a:rPr lang="en-US" altLang="en-US" sz="1800" dirty="0" smtClean="0"/>
              <a:t>ad hoc sessions this </a:t>
            </a:r>
            <a:r>
              <a:rPr lang="en-US" altLang="en-US" sz="1800" dirty="0" smtClean="0"/>
              <a:t>week</a:t>
            </a:r>
            <a:endParaRPr lang="en-US" altLang="en-US" sz="1600" dirty="0" smtClean="0"/>
          </a:p>
          <a:p>
            <a:pPr lvl="1"/>
            <a:r>
              <a:rPr lang="en-US" altLang="en-US" sz="1600" dirty="0" smtClean="0"/>
              <a:t>Tuesday AM1,  </a:t>
            </a:r>
            <a:r>
              <a:rPr lang="en-US" altLang="en-US" sz="1600" dirty="0" smtClean="0"/>
              <a:t>AM2, </a:t>
            </a:r>
            <a:r>
              <a:rPr lang="en-US" altLang="en-US" sz="1600" dirty="0" smtClean="0"/>
              <a:t>PM2 (MU), </a:t>
            </a:r>
            <a:r>
              <a:rPr lang="en-US" altLang="en-US" sz="1600" dirty="0" smtClean="0"/>
              <a:t>EVE</a:t>
            </a:r>
          </a:p>
          <a:p>
            <a:pPr lvl="1"/>
            <a:r>
              <a:rPr lang="en-US" altLang="en-US" sz="1600" dirty="0" smtClean="0"/>
              <a:t>Wednesday </a:t>
            </a:r>
            <a:r>
              <a:rPr lang="en-US" altLang="en-US" sz="1600" dirty="0" smtClean="0"/>
              <a:t>PM2</a:t>
            </a:r>
            <a:endParaRPr lang="en-US" altLang="en-US" sz="1600" dirty="0" smtClean="0"/>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dirty="0" smtClean="0"/>
              <a:t>	</a:t>
            </a:r>
            <a:r>
              <a:rPr lang="en-US" altLang="en-US" sz="1400" b="0" dirty="0" smtClean="0"/>
              <a:t>The IEEE-SA strongly recommends that at each WG meeting the chair or a designee:</a:t>
            </a:r>
            <a:endParaRPr lang="en-US" altLang="en-US" sz="1400" dirty="0" smtClean="0"/>
          </a:p>
          <a:p>
            <a:pPr lvl="1">
              <a:lnSpc>
                <a:spcPct val="80000"/>
              </a:lnSpc>
            </a:pPr>
            <a:r>
              <a:rPr lang="en-US" altLang="en-US" sz="1400" b="1" dirty="0" smtClean="0"/>
              <a:t>Show slides #1 through #4 of this presentation</a:t>
            </a:r>
          </a:p>
          <a:p>
            <a:pPr lvl="1">
              <a:lnSpc>
                <a:spcPct val="80000"/>
              </a:lnSpc>
            </a:pPr>
            <a:r>
              <a:rPr lang="en-US" altLang="en-US" sz="1400" b="1" dirty="0" smtClean="0"/>
              <a:t>Advise the WG attendees that:</a:t>
            </a:r>
            <a:r>
              <a:rPr lang="en-US" altLang="en-US" sz="1400" dirty="0" smtClean="0"/>
              <a:t> </a:t>
            </a:r>
          </a:p>
          <a:p>
            <a:pPr lvl="2">
              <a:lnSpc>
                <a:spcPct val="80000"/>
              </a:lnSpc>
            </a:pPr>
            <a:r>
              <a:rPr lang="en-US" altLang="en-US" sz="1400" dirty="0" smtClean="0"/>
              <a:t>The IEEE</a:t>
            </a:r>
            <a:r>
              <a:rPr lang="ja-JP" altLang="en-US" sz="1400" dirty="0" smtClean="0"/>
              <a:t>’</a:t>
            </a:r>
            <a:r>
              <a:rPr lang="en-US" altLang="ja-JP" sz="1400" dirty="0" smtClean="0"/>
              <a:t>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pPr>
            <a:r>
              <a:rPr lang="en-US" altLang="en-US" sz="1400" dirty="0" smtClean="0"/>
              <a:t>Early identification of patent claims which may be essential for the use of standards under development is strongly encouraged; </a:t>
            </a:r>
          </a:p>
          <a:p>
            <a:pPr lvl="2">
              <a:lnSpc>
                <a:spcPct val="80000"/>
              </a:lnSpc>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pPr>
            <a:r>
              <a:rPr lang="en-US" altLang="en-US" sz="1400" b="1" dirty="0" smtClean="0"/>
              <a:t>Instruct the WG Secretary to record in the minutes of the relevant WG meeting:</a:t>
            </a:r>
            <a:r>
              <a:rPr lang="en-US" altLang="en-US" sz="700" dirty="0" smtClean="0"/>
              <a:t> </a:t>
            </a:r>
          </a:p>
          <a:p>
            <a:pPr lvl="2">
              <a:lnSpc>
                <a:spcPct val="80000"/>
              </a:lnSpc>
            </a:pPr>
            <a:r>
              <a:rPr lang="en-US" altLang="en-US" sz="1400" dirty="0" smtClean="0"/>
              <a:t>That the foregoing information was provided and that slides 1 through 4 (and this slide 0, if applicable) were shown; </a:t>
            </a:r>
          </a:p>
          <a:p>
            <a:pPr lvl="2">
              <a:lnSpc>
                <a:spcPct val="80000"/>
              </a:lnSpc>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smtClean="0"/>
          </a:p>
          <a:p>
            <a:pPr lvl="1">
              <a:lnSpc>
                <a:spcPct val="80000"/>
              </a:lnSpc>
              <a:spcBef>
                <a:spcPct val="5000"/>
              </a:spcBef>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12 and 12a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Tx/>
              <a:buNone/>
            </a:pPr>
            <a:endParaRPr lang="en-US" altLang="en-US" sz="1200" dirty="0" smtClean="0"/>
          </a:p>
          <a:p>
            <a:pPr lvl="1">
              <a:lnSpc>
                <a:spcPct val="80000"/>
              </a:lnSpc>
              <a:spcBef>
                <a:spcPct val="5000"/>
              </a:spcBef>
              <a:buFontTx/>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04800"/>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30298</TotalTime>
  <Words>2019</Words>
  <Application>Microsoft Office PowerPoint</Application>
  <PresentationFormat>On-screen Show (4:3)</PresentationFormat>
  <Paragraphs>512</Paragraphs>
  <Slides>18</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Monotype Sorts</vt:lpstr>
      <vt:lpstr>MS PGothic</vt:lpstr>
      <vt:lpstr>MS PGothic</vt:lpstr>
      <vt:lpstr>Arial</vt:lpstr>
      <vt:lpstr>Arial Black</vt:lpstr>
      <vt:lpstr>Calibri</vt:lpstr>
      <vt:lpstr>Helvetica</vt:lpstr>
      <vt:lpstr>Times New Roman</vt:lpstr>
      <vt:lpstr>802-11-Submission</vt:lpstr>
      <vt:lpstr>TGax MU/MAC Ad-hoc  March 2018 Meeting Agenda</vt:lpstr>
      <vt:lpstr>IEEE 802.11 TGax High Efficiency WLAN MAC/MU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MAC/MU Submissions</vt:lpstr>
      <vt:lpstr>Ad Hoc Groups Operation (2/2) Governing document is 15/075r0</vt:lpstr>
      <vt:lpstr>Straw Poll #1 (11-18-0027-03-00ax-ack-related-cids-section-27-4)</vt:lpstr>
      <vt:lpstr>Straw Poll #2 (11-18-0380-00-00ax-lb230-mac-cr-some-cids-in-9-4-2-237)</vt:lpstr>
      <vt:lpstr>Straw Poll #3 (11-18-0423-00-00ax-d2-0-comment-resolution-cid-14318.docx)</vt:lpstr>
      <vt:lpstr>Straw Poll #4 (11-18-0078-03-00ax-d2-0-comment-resolution-27-6-4)</vt:lpstr>
      <vt:lpstr>Back up</vt:lpstr>
      <vt:lpstr>Straw Poll #3 (11-18-0200-02-00ax-decouple-channel-width-capabilities-between-vht-and-he-modes)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ChaoChun Wang</cp:lastModifiedBy>
  <cp:revision>2065</cp:revision>
  <cp:lastPrinted>1998-02-10T13:28:06Z</cp:lastPrinted>
  <dcterms:created xsi:type="dcterms:W3CDTF">2007-04-17T18:10:23Z</dcterms:created>
  <dcterms:modified xsi:type="dcterms:W3CDTF">2018-03-06T17:08:37Z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