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392" y="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69" name="Shape 16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77" name="Shape 17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85" name="Shape 18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93" name="Shape 19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01" name="Shape 20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09" name="Shape 20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17" name="Shape 21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25" name="Shape 22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33" name="Shape 23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41" name="Shape 24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49" name="Shape 24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57" name="Shape 25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65" name="Shape 26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73" name="Shape 27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281" name="Shape 281"/>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282" name="Shape 282"/>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283" name="Shape 283"/>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24</a:t>
            </a:fld>
            <a:endParaRPr sz="1200">
              <a:solidFill>
                <a:srgbClr val="000000"/>
              </a:solidFill>
              <a:latin typeface="Times New Roman"/>
              <a:ea typeface="Times New Roman"/>
              <a:cs typeface="Times New Roman"/>
              <a:sym typeface="Times New Roman"/>
            </a:endParaRPr>
          </a:p>
        </p:txBody>
      </p:sp>
      <p:sp>
        <p:nvSpPr>
          <p:cNvPr id="284" name="Shape 284"/>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85" name="Shape 285"/>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37" name="Shape 13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45" name="Shape 14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53" name="Shape 15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61" name="Shape 16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a:solidFill>
                  <a:srgbClr val="000000"/>
                </a:solidFill>
                <a:latin typeface="Times New Roman"/>
                <a:ea typeface="Times New Roman"/>
                <a:cs typeface="Times New Roman"/>
                <a:sym typeface="Times New Roman"/>
              </a:rPr>
              <a:t>doc.: IEEE 802.11-</a:t>
            </a:r>
            <a:r>
              <a:rPr lang="en-US" sz="1800" b="1">
                <a:latin typeface="Times New Roman"/>
                <a:ea typeface="Times New Roman"/>
                <a:cs typeface="Times New Roman"/>
                <a:sym typeface="Times New Roman"/>
              </a:rPr>
              <a:t>18/0542r</a:t>
            </a:r>
            <a:r>
              <a:rPr lang="en-US" sz="1800" b="1" i="0" u="none" strike="noStrike" cap="none">
                <a:solidFill>
                  <a:srgbClr val="000000"/>
                </a:solidFill>
                <a:latin typeface="Times New Roman"/>
                <a:ea typeface="Times New Roman"/>
                <a:cs typeface="Times New Roman"/>
                <a:sym typeface="Times New Roman"/>
              </a:rPr>
              <a:t>0</a:t>
            </a:r>
            <a:endParaRPr sz="1800" b="1"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63575"/>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a:t>3GPP RAN1 status on LAA and NR-Unlicensed</a:t>
            </a:r>
            <a:endParaRPr sz="2800" b="1" i="0" u="none" strike="noStrike" cap="none">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a:solidFill>
                  <a:srgbClr val="000000"/>
                </a:solidFill>
                <a:latin typeface="Times New Roman"/>
                <a:ea typeface="Times New Roman"/>
                <a:cs typeface="Times New Roman"/>
                <a:sym typeface="Times New Roman"/>
              </a:rPr>
              <a:t>Date:</a:t>
            </a:r>
            <a:r>
              <a:rPr lang="en-US" sz="2000" b="0" i="0" u="none" strike="noStrike" cap="none">
                <a:solidFill>
                  <a:srgbClr val="000000"/>
                </a:solidFill>
                <a:latin typeface="Times New Roman"/>
                <a:ea typeface="Times New Roman"/>
                <a:cs typeface="Times New Roman"/>
                <a:sym typeface="Times New Roman"/>
              </a:rPr>
              <a:t> 2018-03-</a:t>
            </a:r>
            <a:r>
              <a:rPr lang="en-US" sz="2000" b="0"/>
              <a:t>07</a:t>
            </a:r>
            <a:endParaRPr sz="2000" b="0" i="0" u="none" strike="noStrike" cap="none">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nvGraphicFramePr>
        <p:xfrm>
          <a:off x="1044400" y="2471150"/>
          <a:ext cx="10826200" cy="2647600"/>
        </p:xfrm>
        <a:graphic>
          <a:graphicData uri="http://schemas.openxmlformats.org/drawingml/2006/table">
            <a:tbl>
              <a:tblPr>
                <a:noFill/>
                <a:tableStyleId>{A1A19DCD-474F-49A0-BD6E-79F9A4CA8838}</a:tableStyleId>
              </a:tblPr>
              <a:tblGrid>
                <a:gridCol w="2163300"/>
                <a:gridCol w="1840650"/>
                <a:gridCol w="2078525"/>
                <a:gridCol w="1314475"/>
                <a:gridCol w="3429250"/>
              </a:tblGrid>
              <a:tr h="1019575">
                <a:tc>
                  <a:txBody>
                    <a:bodyPr/>
                    <a:lstStyle/>
                    <a:p>
                      <a:pPr marL="0" lvl="0" indent="0" rtl="0">
                        <a:lnSpc>
                          <a:spcPct val="115000"/>
                        </a:lnSpc>
                        <a:spcBef>
                          <a:spcPts val="2400"/>
                        </a:spcBef>
                        <a:spcAft>
                          <a:spcPts val="600"/>
                        </a:spcAft>
                        <a:buNone/>
                      </a:pPr>
                      <a:r>
                        <a:rPr lang="en-US" sz="2300" b="1"/>
                        <a:t>Name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email</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455350">
                <a:tc>
                  <a:txBody>
                    <a:bodyPr/>
                    <a:lstStyle/>
                    <a:p>
                      <a:pPr marL="0" marR="0" lvl="0" indent="0" algn="l" rtl="0">
                        <a:lnSpc>
                          <a:spcPct val="115000"/>
                        </a:lnSpc>
                        <a:spcBef>
                          <a:spcPts val="0"/>
                        </a:spcBef>
                        <a:spcAft>
                          <a:spcPts val="0"/>
                        </a:spcAft>
                        <a:buNone/>
                      </a:pPr>
                      <a:r>
                        <a:rPr lang="en-US"/>
                        <a:t>Sindhu Verma</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Broadcom</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sindhu.verma@broadcom.com</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717325">
                <a:tc>
                  <a:txBody>
                    <a:bodyPr/>
                    <a:lstStyle/>
                    <a:p>
                      <a:pPr marL="0" marR="0" lvl="0" indent="0" algn="l" rtl="0">
                        <a:lnSpc>
                          <a:spcPct val="115000"/>
                        </a:lnSpc>
                        <a:spcBef>
                          <a:spcPts val="0"/>
                        </a:spcBef>
                        <a:spcAft>
                          <a:spcPts val="0"/>
                        </a:spcAft>
                        <a:buNone/>
                      </a:pPr>
                      <a:r>
                        <a:rPr lang="en-US"/>
                        <a:t>Shubhodeep Adhikari</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Broadcom</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shubhodeep.adhikari@broadcom.com</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455350">
                <a:tc>
                  <a:txBody>
                    <a:bodyPr/>
                    <a:lstStyle/>
                    <a:p>
                      <a:pPr marL="0" lvl="0" indent="0" rtl="0">
                        <a:spcBef>
                          <a:spcPts val="0"/>
                        </a:spcBef>
                        <a:spcAft>
                          <a:spcPts val="0"/>
                        </a:spcAft>
                        <a:buNone/>
                      </a:pPr>
                      <a:r>
                        <a:rPr lang="en-US" sz="1600"/>
                        <a:t> </a:t>
                      </a:r>
                      <a:endParaRPr sz="16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rtl="0">
                        <a:spcBef>
                          <a:spcPts val="0"/>
                        </a:spcBef>
                        <a:spcAft>
                          <a:spcPts val="0"/>
                        </a:spcAft>
                        <a:buNone/>
                      </a:pPr>
                      <a:r>
                        <a:rPr lang="en-US" sz="1600"/>
                        <a:t> </a:t>
                      </a:r>
                      <a:endParaRPr sz="16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rtl="0">
                        <a:spcBef>
                          <a:spcPts val="0"/>
                        </a:spcBef>
                        <a:spcAft>
                          <a:spcPts val="0"/>
                        </a:spcAft>
                        <a:buNone/>
                      </a:pPr>
                      <a:r>
                        <a:rPr lang="en-US" sz="1600"/>
                        <a:t> </a:t>
                      </a:r>
                      <a:endParaRPr sz="16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rtl="0">
                        <a:spcBef>
                          <a:spcPts val="0"/>
                        </a:spcBef>
                        <a:spcAft>
                          <a:spcPts val="0"/>
                        </a:spcAft>
                        <a:buNone/>
                      </a:pPr>
                      <a:r>
                        <a:rPr lang="en-US" sz="1600"/>
                        <a:t> </a:t>
                      </a:r>
                      <a:endParaRPr sz="16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rtl="0">
                        <a:spcBef>
                          <a:spcPts val="0"/>
                        </a:spcBef>
                        <a:spcAft>
                          <a:spcPts val="0"/>
                        </a:spcAft>
                        <a:buNone/>
                      </a:pPr>
                      <a:r>
                        <a:rPr lang="en-US" sz="1200"/>
                        <a:t> </a:t>
                      </a:r>
                      <a:endParaRPr sz="12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FeLAA: AUL: Multiple CAT4 LBT transmissions without waiting for feedback (1)</a:t>
            </a:r>
            <a:endParaRPr sz="2400" b="1" i="0" u="none" strike="noStrike" cap="none">
              <a:solidFill>
                <a:srgbClr val="000000"/>
              </a:solidFill>
              <a:latin typeface="Times New Roman"/>
              <a:ea typeface="Times New Roman"/>
              <a:cs typeface="Times New Roman"/>
              <a:sym typeface="Times New Roman"/>
            </a:endParaRPr>
          </a:p>
        </p:txBody>
      </p:sp>
      <p:sp>
        <p:nvSpPr>
          <p:cNvPr id="172" name="Shape 17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73" name="Shape 17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74" name="Shape 174"/>
          <p:cNvSpPr txBox="1">
            <a:spLocks noGrp="1"/>
          </p:cNvSpPr>
          <p:nvPr>
            <p:ph type="body" idx="1"/>
          </p:nvPr>
        </p:nvSpPr>
        <p:spPr>
          <a:xfrm>
            <a:off x="247875" y="1270375"/>
            <a:ext cx="11829300" cy="4749600"/>
          </a:xfrm>
          <a:prstGeom prst="rect">
            <a:avLst/>
          </a:prstGeom>
          <a:noFill/>
          <a:ln>
            <a:noFill/>
          </a:ln>
        </p:spPr>
        <p:txBody>
          <a:bodyPr spcFirstLastPara="1" wrap="square" lIns="92150" tIns="46075" rIns="92150" bIns="46075" anchor="t" anchorCtr="0">
            <a:noAutofit/>
          </a:bodyPr>
          <a:lstStyle/>
          <a:p>
            <a:pPr marL="457200" marR="0" lvl="0" indent="-355600" algn="l" rtl="0">
              <a:spcBef>
                <a:spcPts val="600"/>
              </a:spcBef>
              <a:spcAft>
                <a:spcPts val="0"/>
              </a:spcAft>
              <a:buSzPts val="2000"/>
              <a:buChar char="●"/>
            </a:pPr>
            <a:r>
              <a:rPr lang="en-US" sz="2000" b="0"/>
              <a:t>In LTE without shortened processing time enhancements and in LAA, HARQ feedback for any transmission in subframe n is expected to be received not earlier than subframe n+4 </a:t>
            </a:r>
            <a:endParaRPr sz="2000" b="0"/>
          </a:p>
          <a:p>
            <a:pPr marL="457200" marR="0" lvl="0" indent="-355600" algn="l" rtl="0">
              <a:spcBef>
                <a:spcPts val="0"/>
              </a:spcBef>
              <a:spcAft>
                <a:spcPts val="0"/>
              </a:spcAft>
              <a:buSzPts val="2000"/>
              <a:buChar char="●"/>
            </a:pPr>
            <a:r>
              <a:rPr lang="en-US" sz="2000" b="0"/>
              <a:t>In case of scheduled UL, a CAT4 LBT transmission can occur only on receiving a grant which is also a mode of feedback. However, in AUL there can be a CAT4 LBT transmission without a grant which means there is a possibility of having multiple consecutive CAT4 LBT transmissions without any intervening grant or feedback.</a:t>
            </a:r>
            <a:endParaRPr sz="2000" b="0"/>
          </a:p>
          <a:p>
            <a:pPr marL="457200" marR="0" lvl="0" indent="-355600" algn="l" rtl="0">
              <a:spcBef>
                <a:spcPts val="0"/>
              </a:spcBef>
              <a:spcAft>
                <a:spcPts val="0"/>
              </a:spcAft>
              <a:buSzPts val="2000"/>
              <a:buChar char="●"/>
            </a:pPr>
            <a:r>
              <a:rPr lang="en-US" sz="2000" b="0"/>
              <a:t>This therefore requires the CWS for each of these transmission to be determined since there is no feedback received.</a:t>
            </a:r>
            <a:endParaRPr sz="2000" b="0"/>
          </a:p>
          <a:p>
            <a:pPr marL="457200" marR="0" lvl="0" indent="-355600" algn="l" rtl="0">
              <a:spcBef>
                <a:spcPts val="0"/>
              </a:spcBef>
              <a:spcAft>
                <a:spcPts val="0"/>
              </a:spcAft>
              <a:buSzPts val="2000"/>
              <a:buChar char="●"/>
            </a:pPr>
            <a:r>
              <a:rPr lang="en-US" sz="2000" b="0"/>
              <a:t>Many companies in 3GPP proposed that for these cases, the same CWS as the previous CAT4 LBT transmissions should be used continuously upto a very large time delay (For example, Qualcomm proposed 40 ms). Their point was about not to constrain the UL performance and not to constrain the eNB to send feedback soon.</a:t>
            </a:r>
            <a:endParaRPr sz="2000" b="0"/>
          </a:p>
          <a:p>
            <a:pPr marL="457200" marR="0" lvl="0" indent="-355600" algn="l" rtl="0">
              <a:spcBef>
                <a:spcPts val="0"/>
              </a:spcBef>
              <a:spcAft>
                <a:spcPts val="0"/>
              </a:spcAft>
              <a:buSzPts val="2000"/>
              <a:buChar char="●"/>
            </a:pPr>
            <a:r>
              <a:rPr lang="en-US" sz="2000" b="0"/>
              <a:t>We pointed out that the choice of CWS is not a technology performance metric but a metric that ensures fair coexistence and is also mandate by ETSI regulations to evolve in a certain way. For example, regulations state that if it cannot be “</a:t>
            </a:r>
            <a:r>
              <a:rPr lang="en-US" sz="2000" b="0" i="1"/>
              <a:t>confirmed that at least one transmission that started at the beginning of the Channel Occupancy Time was successful</a:t>
            </a:r>
            <a:r>
              <a:rPr lang="en-US" sz="2000" b="0"/>
              <a:t>”, the CWS must double. This is also what is followed in 802.11</a:t>
            </a:r>
            <a:endParaRPr sz="2000" b="0"/>
          </a:p>
          <a:p>
            <a:pPr marL="0" marR="0" lvl="0" indent="0" algn="l" rtl="0">
              <a:spcBef>
                <a:spcPts val="60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FeLAA: AUL: Multiple CAT4 LBT transmissions without waiting for feedback (2)</a:t>
            </a:r>
            <a:endParaRPr sz="2400" b="1" i="0" u="none" strike="noStrike" cap="none">
              <a:solidFill>
                <a:srgbClr val="000000"/>
              </a:solidFill>
              <a:latin typeface="Times New Roman"/>
              <a:ea typeface="Times New Roman"/>
              <a:cs typeface="Times New Roman"/>
              <a:sym typeface="Times New Roman"/>
            </a:endParaRPr>
          </a:p>
        </p:txBody>
      </p:sp>
      <p:sp>
        <p:nvSpPr>
          <p:cNvPr id="180" name="Shape 18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81" name="Shape 18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82" name="Shape 182"/>
          <p:cNvSpPr txBox="1">
            <a:spLocks noGrp="1"/>
          </p:cNvSpPr>
          <p:nvPr>
            <p:ph type="body" idx="1"/>
          </p:nvPr>
        </p:nvSpPr>
        <p:spPr>
          <a:xfrm>
            <a:off x="123950" y="1052488"/>
            <a:ext cx="11953200" cy="4967400"/>
          </a:xfrm>
          <a:prstGeom prst="rect">
            <a:avLst/>
          </a:prstGeom>
          <a:noFill/>
          <a:ln>
            <a:noFill/>
          </a:ln>
        </p:spPr>
        <p:txBody>
          <a:bodyPr spcFirstLastPara="1" wrap="square" lIns="92150" tIns="46075" rIns="92150" bIns="46075" anchor="t" anchorCtr="0">
            <a:noAutofit/>
          </a:bodyPr>
          <a:lstStyle/>
          <a:p>
            <a:pPr marL="457200" marR="0" lvl="0" indent="-368300" algn="l" rtl="0">
              <a:spcBef>
                <a:spcPts val="600"/>
              </a:spcBef>
              <a:spcAft>
                <a:spcPts val="0"/>
              </a:spcAft>
              <a:buSzPts val="2200"/>
              <a:buChar char="●"/>
            </a:pPr>
            <a:r>
              <a:rPr lang="en-US" sz="2200" b="0"/>
              <a:t>However, LAA does have the limitation that if the 2 CAT4 LBT transmissions start within 4 subframes of each other, there is no way for any eNB to send feedback.</a:t>
            </a:r>
            <a:endParaRPr sz="2200" b="0"/>
          </a:p>
          <a:p>
            <a:pPr marL="457200" marR="0" lvl="0" indent="-368300" algn="l" rtl="0">
              <a:spcBef>
                <a:spcPts val="0"/>
              </a:spcBef>
              <a:spcAft>
                <a:spcPts val="0"/>
              </a:spcAft>
              <a:buSzPts val="2200"/>
              <a:buChar char="●"/>
            </a:pPr>
            <a:r>
              <a:rPr lang="en-US" sz="2200" b="0"/>
              <a:t>Hence, our proposal was that if a CAT4 LBT transmission starts without receiving feedback for one or more previous CAT4 LBT transmissions, for each previous CAT4 LBT transmission that started more than 6 subframes ago, the CWS should be doubled in order of the transmissions. We also pointed out that in EU, irrespective of this feedback delay, the CWS must be doubled for any CAT4 LBT transmission without feedback</a:t>
            </a:r>
            <a:endParaRPr sz="2200" b="0"/>
          </a:p>
          <a:p>
            <a:pPr marL="457200" marR="0" lvl="0" indent="-368300" algn="l" rtl="0">
              <a:spcBef>
                <a:spcPts val="0"/>
              </a:spcBef>
              <a:spcAft>
                <a:spcPts val="0"/>
              </a:spcAft>
              <a:buSzPts val="2200"/>
              <a:buChar char="●"/>
            </a:pPr>
            <a:r>
              <a:rPr lang="en-US" sz="2200" b="0"/>
              <a:t>The final agreement is as follows:</a:t>
            </a:r>
            <a:endParaRPr sz="2200" b="0"/>
          </a:p>
          <a:p>
            <a:pPr marL="914400" marR="0" lvl="1" indent="-317500" algn="l" rtl="0">
              <a:spcBef>
                <a:spcPts val="0"/>
              </a:spcBef>
              <a:spcAft>
                <a:spcPts val="0"/>
              </a:spcAft>
              <a:buSzPts val="1400"/>
              <a:buChar char="○"/>
            </a:pPr>
            <a:r>
              <a:rPr lang="en-US"/>
              <a:t>For each previous CAT4 LBT transmission more than N subframes ago and that did not have feedback, the CWS will be doubled in order of the transmissions. N is 0 in EU. N is max(5, corresponding UL burst length +1) if absence of Wi-Fi cannot be guaranteed. N is 10 otherwise.</a:t>
            </a:r>
            <a:endParaRPr/>
          </a:p>
          <a:p>
            <a:pPr marL="914400" marR="0" lvl="1" indent="-317500" algn="l" rtl="0">
              <a:spcBef>
                <a:spcPts val="0"/>
              </a:spcBef>
              <a:spcAft>
                <a:spcPts val="0"/>
              </a:spcAft>
              <a:buSzPts val="1400"/>
              <a:buChar char="○"/>
            </a:pPr>
            <a:r>
              <a:rPr lang="en-US"/>
              <a:t>If feedback is received for any of these bursts later, the CWS is again computed by reverting to the value for the earliest such burst and then resetting/doubling in order of the bursts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FeLAA: Discussion</a:t>
            </a:r>
            <a:endParaRPr sz="2400" b="1" i="0" u="none" strike="noStrike" cap="none">
              <a:solidFill>
                <a:srgbClr val="000000"/>
              </a:solidFill>
              <a:latin typeface="Times New Roman"/>
              <a:ea typeface="Times New Roman"/>
              <a:cs typeface="Times New Roman"/>
              <a:sym typeface="Times New Roman"/>
            </a:endParaRPr>
          </a:p>
        </p:txBody>
      </p:sp>
      <p:sp>
        <p:nvSpPr>
          <p:cNvPr id="188" name="Shape 18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89" name="Shape 1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90" name="Shape 190"/>
          <p:cNvSpPr txBox="1">
            <a:spLocks noGrp="1"/>
          </p:cNvSpPr>
          <p:nvPr>
            <p:ph type="body" idx="1"/>
          </p:nvPr>
        </p:nvSpPr>
        <p:spPr>
          <a:xfrm>
            <a:off x="557725" y="1093913"/>
            <a:ext cx="11519400" cy="4926000"/>
          </a:xfrm>
          <a:prstGeom prst="rect">
            <a:avLst/>
          </a:prstGeom>
          <a:noFill/>
          <a:ln>
            <a:noFill/>
          </a:ln>
        </p:spPr>
        <p:txBody>
          <a:bodyPr spcFirstLastPara="1" wrap="square" lIns="92150" tIns="46075" rIns="92150" bIns="46075" anchor="t" anchorCtr="0">
            <a:noAutofit/>
          </a:bodyPr>
          <a:lstStyle/>
          <a:p>
            <a:pPr marL="457200" marR="0" lvl="0" indent="-317500" algn="l" rtl="0">
              <a:spcBef>
                <a:spcPts val="600"/>
              </a:spcBef>
              <a:spcAft>
                <a:spcPts val="0"/>
              </a:spcAft>
              <a:buSzPts val="1400"/>
              <a:buChar char="●"/>
            </a:pPr>
            <a:r>
              <a:rPr lang="en-US" b="0"/>
              <a:t>The FeLAA WI concluded last week in 3GPP RAN1 #92</a:t>
            </a:r>
            <a:endParaRPr b="0"/>
          </a:p>
          <a:p>
            <a:pPr marL="457200" marR="0" lvl="0" indent="-317500" algn="l" rtl="0">
              <a:spcBef>
                <a:spcPts val="0"/>
              </a:spcBef>
              <a:spcAft>
                <a:spcPts val="0"/>
              </a:spcAft>
              <a:buSzPts val="1400"/>
              <a:buChar char="●"/>
            </a:pPr>
            <a:r>
              <a:rPr lang="en-US" b="0"/>
              <a:t>It led to the definition of </a:t>
            </a:r>
            <a:endParaRPr b="0"/>
          </a:p>
          <a:p>
            <a:pPr marL="914400" marR="0" lvl="1" indent="-317500" algn="l" rtl="0">
              <a:spcBef>
                <a:spcPts val="0"/>
              </a:spcBef>
              <a:spcAft>
                <a:spcPts val="0"/>
              </a:spcAft>
              <a:buSzPts val="1400"/>
              <a:buChar char="○"/>
            </a:pPr>
            <a:r>
              <a:rPr lang="en-US"/>
              <a:t>1 additional starting position (symbol #7) in UL and 2 additional ending positions (symbols #3,#6) in UL</a:t>
            </a:r>
            <a:endParaRPr/>
          </a:p>
          <a:p>
            <a:pPr marL="914400" marR="0" lvl="1" indent="-317500" algn="l" rtl="0">
              <a:spcBef>
                <a:spcPts val="0"/>
              </a:spcBef>
              <a:spcAft>
                <a:spcPts val="0"/>
              </a:spcAft>
              <a:buSzPts val="1400"/>
              <a:buChar char="○"/>
            </a:pPr>
            <a:r>
              <a:rPr lang="en-US"/>
              <a:t>Autonomous UL which is a very useful feature for LAA in the following ways</a:t>
            </a:r>
            <a:endParaRPr/>
          </a:p>
          <a:p>
            <a:pPr marL="1371600" marR="0" lvl="2" indent="-317500" algn="l" rtl="0">
              <a:spcBef>
                <a:spcPts val="0"/>
              </a:spcBef>
              <a:spcAft>
                <a:spcPts val="0"/>
              </a:spcAft>
              <a:buSzPts val="1400"/>
              <a:buChar char="■"/>
            </a:pPr>
            <a:r>
              <a:rPr lang="en-US"/>
              <a:t>UEs need not wait for the eNB grant to transmit</a:t>
            </a:r>
            <a:endParaRPr/>
          </a:p>
          <a:p>
            <a:pPr marL="1371600" marR="0" lvl="2" indent="-317500" algn="l" rtl="0">
              <a:spcBef>
                <a:spcPts val="0"/>
              </a:spcBef>
              <a:spcAft>
                <a:spcPts val="0"/>
              </a:spcAft>
              <a:buSzPts val="1400"/>
              <a:buChar char="■"/>
            </a:pPr>
            <a:r>
              <a:rPr lang="en-US"/>
              <a:t>Multiple UEs can be allocated the same opportunities and they contend with one another to transmit it</a:t>
            </a:r>
            <a:endParaRPr/>
          </a:p>
          <a:p>
            <a:pPr marL="1371600" marR="0" lvl="2" indent="-317500" algn="l" rtl="0">
              <a:spcBef>
                <a:spcPts val="0"/>
              </a:spcBef>
              <a:spcAft>
                <a:spcPts val="0"/>
              </a:spcAft>
              <a:buSzPts val="1400"/>
              <a:buChar char="■"/>
            </a:pPr>
            <a:r>
              <a:rPr lang="en-US"/>
              <a:t>Each UE start position is preconfigure with an offset of a certain sub-symbol duration so that the probability of collision is minimized and there is automatic prioritization</a:t>
            </a:r>
            <a:endParaRPr/>
          </a:p>
          <a:p>
            <a:pPr marL="457200" marR="0" lvl="0" indent="-317500" algn="l" rtl="0">
              <a:lnSpc>
                <a:spcPct val="100000"/>
              </a:lnSpc>
              <a:spcBef>
                <a:spcPts val="0"/>
              </a:spcBef>
              <a:spcAft>
                <a:spcPts val="0"/>
              </a:spcAft>
              <a:buSzPts val="1400"/>
              <a:buChar char="●"/>
            </a:pPr>
            <a:r>
              <a:rPr lang="en-US" b="0"/>
              <a:t>From the perspective of fair coexistence</a:t>
            </a:r>
            <a:endParaRPr b="0"/>
          </a:p>
          <a:p>
            <a:pPr marL="914400" marR="0" lvl="1" indent="-317500" algn="l" rtl="0">
              <a:lnSpc>
                <a:spcPct val="100000"/>
              </a:lnSpc>
              <a:spcBef>
                <a:spcPts val="0"/>
              </a:spcBef>
              <a:spcAft>
                <a:spcPts val="0"/>
              </a:spcAft>
              <a:buSzPts val="1400"/>
              <a:buChar char="○"/>
            </a:pPr>
            <a:r>
              <a:rPr lang="en-US" b="0"/>
              <a:t>The additional starting and ending positions in UL help</a:t>
            </a:r>
            <a:endParaRPr b="0"/>
          </a:p>
          <a:p>
            <a:pPr marL="914400" marR="0" lvl="1" indent="-317500" algn="l" rtl="0">
              <a:lnSpc>
                <a:spcPct val="100000"/>
              </a:lnSpc>
              <a:spcBef>
                <a:spcPts val="0"/>
              </a:spcBef>
              <a:spcAft>
                <a:spcPts val="0"/>
              </a:spcAft>
              <a:buSzPts val="1400"/>
              <a:buChar char="○"/>
            </a:pPr>
            <a:r>
              <a:rPr lang="en-US" b="0"/>
              <a:t>AUL makes LAA UL more aggressive than Release 14 LAA UL. However, it has been ensured that it does not violate any principles of fair coexistence.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NR-Unlicensed: Background</a:t>
            </a:r>
            <a:endParaRPr sz="2400" b="1" i="0" u="none" strike="noStrike" cap="none">
              <a:solidFill>
                <a:srgbClr val="000000"/>
              </a:solidFill>
              <a:latin typeface="Times New Roman"/>
              <a:ea typeface="Times New Roman"/>
              <a:cs typeface="Times New Roman"/>
              <a:sym typeface="Times New Roman"/>
            </a:endParaRPr>
          </a:p>
        </p:txBody>
      </p:sp>
      <p:sp>
        <p:nvSpPr>
          <p:cNvPr id="196" name="Shape 196"/>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97" name="Shape 197"/>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98" name="Shape 198"/>
          <p:cNvSpPr txBox="1">
            <a:spLocks noGrp="1"/>
          </p:cNvSpPr>
          <p:nvPr>
            <p:ph type="body" idx="1"/>
          </p:nvPr>
        </p:nvSpPr>
        <p:spPr>
          <a:xfrm>
            <a:off x="557725" y="1093913"/>
            <a:ext cx="11519400" cy="4926000"/>
          </a:xfrm>
          <a:prstGeom prst="rect">
            <a:avLst/>
          </a:prstGeom>
          <a:noFill/>
          <a:ln>
            <a:noFill/>
          </a:ln>
        </p:spPr>
        <p:txBody>
          <a:bodyPr spcFirstLastPara="1" wrap="square" lIns="92150" tIns="46075" rIns="92150" bIns="46075" anchor="t" anchorCtr="0">
            <a:noAutofit/>
          </a:bodyPr>
          <a:lstStyle/>
          <a:p>
            <a:pPr marL="457200" marR="0" lvl="0" indent="-355600" algn="l" rtl="0">
              <a:spcBef>
                <a:spcPts val="600"/>
              </a:spcBef>
              <a:spcAft>
                <a:spcPts val="0"/>
              </a:spcAft>
              <a:buSzPts val="2000"/>
              <a:buChar char="●"/>
            </a:pPr>
            <a:r>
              <a:rPr lang="en-US" sz="2000" b="0">
                <a:latin typeface="Arial"/>
                <a:ea typeface="Arial"/>
                <a:cs typeface="Arial"/>
                <a:sym typeface="Arial"/>
              </a:rPr>
              <a:t>The NR-Unlicensed Study Item started in 3GPP RAN1 #92 (Feb, 2018)</a:t>
            </a:r>
            <a:endParaRPr sz="2000" b="0">
              <a:latin typeface="Arial"/>
              <a:ea typeface="Arial"/>
              <a:cs typeface="Arial"/>
              <a:sym typeface="Arial"/>
            </a:endParaRPr>
          </a:p>
          <a:p>
            <a:pPr marL="0" marR="0" lvl="0" indent="0" algn="l" rtl="0">
              <a:spcBef>
                <a:spcPts val="600"/>
              </a:spcBef>
              <a:spcAft>
                <a:spcPts val="0"/>
              </a:spcAft>
              <a:buNone/>
            </a:pPr>
            <a:endParaRPr sz="2000" b="0">
              <a:latin typeface="Arial"/>
              <a:ea typeface="Arial"/>
              <a:cs typeface="Arial"/>
              <a:sym typeface="Arial"/>
            </a:endParaRPr>
          </a:p>
          <a:p>
            <a:pPr marL="457200" marR="0" lvl="0" indent="-355600" algn="l" rtl="0">
              <a:spcBef>
                <a:spcPts val="600"/>
              </a:spcBef>
              <a:spcAft>
                <a:spcPts val="0"/>
              </a:spcAft>
              <a:buSzPts val="2000"/>
              <a:buChar char="●"/>
            </a:pPr>
            <a:r>
              <a:rPr lang="en-US" sz="2000" b="0">
                <a:latin typeface="Arial"/>
                <a:ea typeface="Arial"/>
                <a:cs typeface="Arial"/>
                <a:sym typeface="Arial"/>
              </a:rPr>
              <a:t>It was preceded by an NRU Workshop and also email discussions among interested companies to collate views on the following topics:</a:t>
            </a:r>
            <a:endParaRPr sz="2000" b="0">
              <a:latin typeface="Arial"/>
              <a:ea typeface="Arial"/>
              <a:cs typeface="Arial"/>
              <a:sym typeface="Arial"/>
            </a:endParaRPr>
          </a:p>
          <a:p>
            <a:pPr marL="914400" marR="0" lvl="1" indent="-355600" algn="l" rtl="0">
              <a:spcBef>
                <a:spcPts val="0"/>
              </a:spcBef>
              <a:spcAft>
                <a:spcPts val="0"/>
              </a:spcAft>
              <a:buSzPts val="2000"/>
              <a:buChar char="○"/>
            </a:pPr>
            <a:r>
              <a:rPr lang="en-US">
                <a:latin typeface="Arial"/>
                <a:ea typeface="Arial"/>
                <a:cs typeface="Arial"/>
                <a:sym typeface="Arial"/>
              </a:rPr>
              <a:t>Spectrum</a:t>
            </a:r>
            <a:endParaRPr>
              <a:latin typeface="Arial"/>
              <a:ea typeface="Arial"/>
              <a:cs typeface="Arial"/>
              <a:sym typeface="Arial"/>
            </a:endParaRPr>
          </a:p>
          <a:p>
            <a:pPr marL="914400" marR="0" lvl="1" indent="-355600" algn="l" rtl="0">
              <a:spcBef>
                <a:spcPts val="0"/>
              </a:spcBef>
              <a:spcAft>
                <a:spcPts val="0"/>
              </a:spcAft>
              <a:buSzPts val="2000"/>
              <a:buChar char="○"/>
            </a:pPr>
            <a:r>
              <a:rPr lang="en-US">
                <a:latin typeface="Arial"/>
                <a:ea typeface="Arial"/>
                <a:cs typeface="Arial"/>
                <a:sym typeface="Arial"/>
              </a:rPr>
              <a:t>Simulation Methodology</a:t>
            </a:r>
            <a:endParaRPr>
              <a:latin typeface="Arial"/>
              <a:ea typeface="Arial"/>
              <a:cs typeface="Arial"/>
              <a:sym typeface="Arial"/>
            </a:endParaRPr>
          </a:p>
          <a:p>
            <a:pPr marL="914400" marR="0" lvl="1" indent="-355600" algn="l" rtl="0">
              <a:spcBef>
                <a:spcPts val="0"/>
              </a:spcBef>
              <a:spcAft>
                <a:spcPts val="0"/>
              </a:spcAft>
              <a:buSzPts val="2000"/>
              <a:buChar char="○"/>
            </a:pPr>
            <a:r>
              <a:rPr lang="en-US">
                <a:latin typeface="Arial"/>
                <a:ea typeface="Arial"/>
                <a:cs typeface="Arial"/>
                <a:sym typeface="Arial"/>
              </a:rPr>
              <a:t>Deployment Scenarios</a:t>
            </a:r>
            <a:endParaRPr>
              <a:latin typeface="Arial"/>
              <a:ea typeface="Arial"/>
              <a:cs typeface="Arial"/>
              <a:sym typeface="Arial"/>
            </a:endParaRPr>
          </a:p>
          <a:p>
            <a:pPr marL="457200" marR="0" lvl="0" indent="0" algn="l" rtl="0">
              <a:spcBef>
                <a:spcPts val="600"/>
              </a:spcBef>
              <a:spcAft>
                <a:spcPts val="0"/>
              </a:spcAft>
              <a:buNone/>
            </a:pPr>
            <a:endParaRPr sz="2000">
              <a:latin typeface="Arial"/>
              <a:ea typeface="Arial"/>
              <a:cs typeface="Arial"/>
              <a:sym typeface="Arial"/>
            </a:endParaRPr>
          </a:p>
          <a:p>
            <a:pPr marL="457200" marR="0" lvl="0" indent="-355600" algn="l" rtl="0">
              <a:spcBef>
                <a:spcPts val="600"/>
              </a:spcBef>
              <a:spcAft>
                <a:spcPts val="0"/>
              </a:spcAft>
              <a:buSzPts val="2000"/>
              <a:buChar char="●"/>
            </a:pPr>
            <a:r>
              <a:rPr lang="en-US" sz="2000" b="0">
                <a:latin typeface="Arial"/>
                <a:ea typeface="Arial"/>
                <a:cs typeface="Arial"/>
                <a:sym typeface="Arial"/>
              </a:rPr>
              <a:t>The NRU sessions in RAN1 were attended by a large number of companies including prominent cellular and cable operators.</a:t>
            </a:r>
            <a:endParaRPr sz="2000" b="0">
              <a:latin typeface="Arial"/>
              <a:ea typeface="Arial"/>
              <a:cs typeface="Arial"/>
              <a:sym typeface="Arial"/>
            </a:endParaRPr>
          </a:p>
          <a:p>
            <a:pPr marL="0" marR="0" lvl="0" indent="0" algn="l" rtl="0">
              <a:spcBef>
                <a:spcPts val="600"/>
              </a:spcBef>
              <a:spcAft>
                <a:spcPts val="0"/>
              </a:spcAft>
              <a:buNone/>
            </a:pPr>
            <a:endParaRPr sz="2000" b="0">
              <a:latin typeface="Arial"/>
              <a:ea typeface="Arial"/>
              <a:cs typeface="Arial"/>
              <a:sym typeface="Arial"/>
            </a:endParaRPr>
          </a:p>
          <a:p>
            <a:pPr marL="457200" marR="0" lvl="0" indent="-355600" algn="l" rtl="0">
              <a:spcBef>
                <a:spcPts val="600"/>
              </a:spcBef>
              <a:spcAft>
                <a:spcPts val="0"/>
              </a:spcAft>
              <a:buSzPts val="2000"/>
              <a:buChar char="●"/>
            </a:pPr>
            <a:r>
              <a:rPr lang="en-US" sz="2000" b="0">
                <a:latin typeface="Arial"/>
                <a:ea typeface="Arial"/>
                <a:cs typeface="Arial"/>
                <a:sym typeface="Arial"/>
              </a:rPr>
              <a:t>Note: In the subsequent slides, text copied from RAN1 agreements are marked in </a:t>
            </a:r>
            <a:r>
              <a:rPr lang="en-US" sz="2000" b="0">
                <a:solidFill>
                  <a:srgbClr val="0000FF"/>
                </a:solidFill>
                <a:latin typeface="Arial"/>
                <a:ea typeface="Arial"/>
                <a:cs typeface="Arial"/>
                <a:sym typeface="Arial"/>
              </a:rPr>
              <a:t>blue</a:t>
            </a:r>
            <a:r>
              <a:rPr lang="en-US" sz="2000" b="0">
                <a:latin typeface="Arial"/>
                <a:ea typeface="Arial"/>
                <a:cs typeface="Arial"/>
                <a:sym typeface="Arial"/>
              </a:rPr>
              <a:t>.</a:t>
            </a:r>
            <a:endParaRPr sz="2000" b="0">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 Study Item Objectives</a:t>
            </a:r>
            <a:endParaRPr sz="2400" b="1" i="0" u="none" strike="noStrike" cap="none">
              <a:solidFill>
                <a:srgbClr val="000000"/>
              </a:solidFill>
              <a:latin typeface="Times New Roman"/>
              <a:ea typeface="Times New Roman"/>
              <a:cs typeface="Times New Roman"/>
              <a:sym typeface="Times New Roman"/>
            </a:endParaRPr>
          </a:p>
        </p:txBody>
      </p:sp>
      <p:sp>
        <p:nvSpPr>
          <p:cNvPr id="204" name="Shape 204"/>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205" name="Shape 205"/>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206" name="Shape 206"/>
          <p:cNvSpPr txBox="1">
            <a:spLocks noGrp="1"/>
          </p:cNvSpPr>
          <p:nvPr>
            <p:ph type="body" idx="1"/>
          </p:nvPr>
        </p:nvSpPr>
        <p:spPr>
          <a:xfrm>
            <a:off x="330500" y="1093925"/>
            <a:ext cx="11746500" cy="4926000"/>
          </a:xfrm>
          <a:prstGeom prst="rect">
            <a:avLst/>
          </a:prstGeom>
          <a:noFill/>
          <a:ln>
            <a:noFill/>
          </a:ln>
        </p:spPr>
        <p:txBody>
          <a:bodyPr spcFirstLastPara="1" wrap="square" lIns="92150" tIns="46075" rIns="92150" bIns="46075" anchor="t" anchorCtr="0">
            <a:noAutofit/>
          </a:bodyPr>
          <a:lstStyle/>
          <a:p>
            <a:pPr marL="457200" marR="0" lvl="0" indent="-355600" algn="l" rtl="0">
              <a:spcBef>
                <a:spcPts val="600"/>
              </a:spcBef>
              <a:spcAft>
                <a:spcPts val="0"/>
              </a:spcAft>
              <a:buSzPts val="2000"/>
              <a:buChar char="●"/>
            </a:pPr>
            <a:r>
              <a:rPr lang="en-US" sz="2000" b="0">
                <a:latin typeface="Arial"/>
                <a:ea typeface="Arial"/>
                <a:cs typeface="Arial"/>
                <a:sym typeface="Arial"/>
              </a:rPr>
              <a:t>The following text was agreed regarding the SI objective after a lot of debate:</a:t>
            </a:r>
            <a:endParaRPr sz="2000" b="0">
              <a:latin typeface="Arial"/>
              <a:ea typeface="Arial"/>
              <a:cs typeface="Arial"/>
              <a:sym typeface="Arial"/>
            </a:endParaRPr>
          </a:p>
          <a:p>
            <a:pPr marL="914400" marR="0" lvl="1" indent="-355600" algn="l" rtl="0">
              <a:spcBef>
                <a:spcPts val="0"/>
              </a:spcBef>
              <a:spcAft>
                <a:spcPts val="0"/>
              </a:spcAft>
              <a:buClr>
                <a:srgbClr val="0000FF"/>
              </a:buClr>
              <a:buSzPts val="2000"/>
              <a:buChar char="○"/>
            </a:pPr>
            <a:r>
              <a:rPr lang="en-US" i="1">
                <a:solidFill>
                  <a:srgbClr val="0000FF"/>
                </a:solidFill>
                <a:latin typeface="Arial"/>
                <a:ea typeface="Arial"/>
                <a:cs typeface="Arial"/>
                <a:sym typeface="Arial"/>
              </a:rPr>
              <a:t>The study targets identification of additional functionality needed for a PHY layer design (except channel access procedures) for operation in unlicensed spectrum that may be applicable over a particular frequency range (e.g., sub-7 GHz, 7-52.6 GHz, &gt; 52.6 GHz).</a:t>
            </a:r>
            <a:endParaRPr i="1">
              <a:solidFill>
                <a:srgbClr val="0000FF"/>
              </a:solidFill>
              <a:latin typeface="Arial"/>
              <a:ea typeface="Arial"/>
              <a:cs typeface="Arial"/>
              <a:sym typeface="Arial"/>
            </a:endParaRPr>
          </a:p>
          <a:p>
            <a:pPr marL="1371600" marR="0" lvl="2" indent="-355600" algn="l" rtl="0">
              <a:spcBef>
                <a:spcPts val="0"/>
              </a:spcBef>
              <a:spcAft>
                <a:spcPts val="0"/>
              </a:spcAft>
              <a:buClr>
                <a:srgbClr val="0000FF"/>
              </a:buClr>
              <a:buSzPts val="2000"/>
              <a:buChar char="■"/>
            </a:pPr>
            <a:r>
              <a:rPr lang="en-US" sz="2000" i="1">
                <a:solidFill>
                  <a:srgbClr val="0000FF"/>
                </a:solidFill>
                <a:latin typeface="Arial"/>
                <a:ea typeface="Arial"/>
                <a:cs typeface="Arial"/>
                <a:sym typeface="Arial"/>
              </a:rPr>
              <a:t>FFS: The definition of the frequency ranges</a:t>
            </a:r>
            <a:endParaRPr sz="2000" i="1">
              <a:solidFill>
                <a:srgbClr val="0000FF"/>
              </a:solidFill>
              <a:latin typeface="Arial"/>
              <a:ea typeface="Arial"/>
              <a:cs typeface="Arial"/>
              <a:sym typeface="Arial"/>
            </a:endParaRPr>
          </a:p>
          <a:p>
            <a:pPr marL="1371600" marR="0" lvl="2" indent="-355600" algn="l" rtl="0">
              <a:spcBef>
                <a:spcPts val="0"/>
              </a:spcBef>
              <a:spcAft>
                <a:spcPts val="0"/>
              </a:spcAft>
              <a:buClr>
                <a:srgbClr val="0000FF"/>
              </a:buClr>
              <a:buSzPts val="2000"/>
              <a:buChar char="■"/>
            </a:pPr>
            <a:r>
              <a:rPr lang="en-US" sz="2000" i="1">
                <a:solidFill>
                  <a:srgbClr val="0000FF"/>
                </a:solidFill>
                <a:latin typeface="Arial"/>
                <a:ea typeface="Arial"/>
                <a:cs typeface="Arial"/>
                <a:sym typeface="Arial"/>
              </a:rPr>
              <a:t>Note: Optimizations for a particular frequency band may be necessary.</a:t>
            </a:r>
            <a:endParaRPr sz="2000" i="1">
              <a:solidFill>
                <a:srgbClr val="0000FF"/>
              </a:solidFill>
              <a:latin typeface="Arial"/>
              <a:ea typeface="Arial"/>
              <a:cs typeface="Arial"/>
              <a:sym typeface="Arial"/>
            </a:endParaRPr>
          </a:p>
          <a:p>
            <a:pPr marL="1371600" marR="0" lvl="2" indent="-355600" algn="l" rtl="0">
              <a:spcBef>
                <a:spcPts val="0"/>
              </a:spcBef>
              <a:spcAft>
                <a:spcPts val="0"/>
              </a:spcAft>
              <a:buClr>
                <a:srgbClr val="0000FF"/>
              </a:buClr>
              <a:buSzPts val="2000"/>
              <a:buChar char="■"/>
            </a:pPr>
            <a:r>
              <a:rPr lang="en-US" sz="2000" i="1">
                <a:solidFill>
                  <a:srgbClr val="0000FF"/>
                </a:solidFill>
                <a:latin typeface="Arial"/>
                <a:ea typeface="Arial"/>
                <a:cs typeface="Arial"/>
                <a:sym typeface="Arial"/>
              </a:rPr>
              <a:t>Note: Channel bandwidths below 5 MHz are not targeted</a:t>
            </a:r>
            <a:endParaRPr sz="2000" i="1">
              <a:solidFill>
                <a:srgbClr val="0000FF"/>
              </a:solidFill>
              <a:latin typeface="Arial"/>
              <a:ea typeface="Arial"/>
              <a:cs typeface="Arial"/>
              <a:sym typeface="Arial"/>
            </a:endParaRPr>
          </a:p>
          <a:p>
            <a:pPr marL="914400" marR="0" lvl="1" indent="-355600" algn="l" rtl="0">
              <a:spcBef>
                <a:spcPts val="0"/>
              </a:spcBef>
              <a:spcAft>
                <a:spcPts val="0"/>
              </a:spcAft>
              <a:buClr>
                <a:srgbClr val="0000FF"/>
              </a:buClr>
              <a:buSzPts val="2000"/>
              <a:buChar char="○"/>
            </a:pPr>
            <a:r>
              <a:rPr lang="en-US" i="1">
                <a:solidFill>
                  <a:srgbClr val="0000FF"/>
                </a:solidFill>
                <a:latin typeface="Arial"/>
                <a:ea typeface="Arial"/>
                <a:cs typeface="Arial"/>
                <a:sym typeface="Arial"/>
              </a:rPr>
              <a:t>The study targets the design of channel access procedures for frequency bands based on coexistence and regulatory considerations applicable to the band.</a:t>
            </a:r>
            <a:endParaRPr i="1">
              <a:solidFill>
                <a:srgbClr val="0000FF"/>
              </a:solidFill>
              <a:latin typeface="Arial"/>
              <a:ea typeface="Arial"/>
              <a:cs typeface="Arial"/>
              <a:sym typeface="Arial"/>
            </a:endParaRPr>
          </a:p>
          <a:p>
            <a:pPr marL="914400" marR="0" lvl="1" indent="-355600" algn="l" rtl="0">
              <a:spcBef>
                <a:spcPts val="0"/>
              </a:spcBef>
              <a:spcAft>
                <a:spcPts val="0"/>
              </a:spcAft>
              <a:buClr>
                <a:srgbClr val="0000FF"/>
              </a:buClr>
              <a:buSzPts val="2000"/>
              <a:buChar char="○"/>
            </a:pPr>
            <a:r>
              <a:rPr lang="en-US" i="1">
                <a:solidFill>
                  <a:srgbClr val="0000FF"/>
                </a:solidFill>
                <a:latin typeface="Arial"/>
                <a:ea typeface="Arial"/>
                <a:cs typeface="Arial"/>
                <a:sym typeface="Arial"/>
              </a:rPr>
              <a:t>Note: The study includes identification of procedures for technology neutral channel access for frequency bands that may become available subject to regulations.</a:t>
            </a:r>
            <a:endParaRPr i="1">
              <a:solidFill>
                <a:srgbClr val="0000FF"/>
              </a:solidFill>
              <a:latin typeface="Arial"/>
              <a:ea typeface="Arial"/>
              <a:cs typeface="Arial"/>
              <a:sym typeface="Arial"/>
            </a:endParaRPr>
          </a:p>
          <a:p>
            <a:pPr marL="1371600" marR="0" lvl="2" indent="-355600" algn="l" rtl="0">
              <a:spcBef>
                <a:spcPts val="0"/>
              </a:spcBef>
              <a:spcAft>
                <a:spcPts val="0"/>
              </a:spcAft>
              <a:buClr>
                <a:srgbClr val="0000FF"/>
              </a:buClr>
              <a:buSzPts val="2000"/>
              <a:buChar char="■"/>
            </a:pPr>
            <a:r>
              <a:rPr lang="en-US" sz="2000" i="1">
                <a:solidFill>
                  <a:srgbClr val="0000FF"/>
                </a:solidFill>
                <a:latin typeface="Arial"/>
                <a:ea typeface="Arial"/>
                <a:cs typeface="Arial"/>
                <a:sym typeface="Arial"/>
              </a:rPr>
              <a:t>The study assumes regulation will provide the framework concerning the protection for the technologies not using unlicensed access in those bands.</a:t>
            </a:r>
            <a:endParaRPr sz="2000" i="1">
              <a:solidFill>
                <a:srgbClr val="0000FF"/>
              </a:solidFill>
              <a:latin typeface="Arial"/>
              <a:ea typeface="Arial"/>
              <a:cs typeface="Arial"/>
              <a:sym typeface="Arial"/>
            </a:endParaRPr>
          </a:p>
          <a:p>
            <a:pPr marL="0" marR="0" lvl="0" indent="0" algn="l" rtl="0">
              <a:spcBef>
                <a:spcPts val="60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 Spectrum</a:t>
            </a:r>
            <a:endParaRPr sz="2400" b="1" i="0" u="none" strike="noStrike" cap="none">
              <a:solidFill>
                <a:srgbClr val="000000"/>
              </a:solidFill>
              <a:latin typeface="Times New Roman"/>
              <a:ea typeface="Times New Roman"/>
              <a:cs typeface="Times New Roman"/>
              <a:sym typeface="Times New Roman"/>
            </a:endParaRPr>
          </a:p>
        </p:txBody>
      </p:sp>
      <p:sp>
        <p:nvSpPr>
          <p:cNvPr id="212" name="Shape 21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13" name="Shape 21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214" name="Shape 214"/>
          <p:cNvSpPr txBox="1">
            <a:spLocks noGrp="1"/>
          </p:cNvSpPr>
          <p:nvPr>
            <p:ph type="body" idx="1"/>
          </p:nvPr>
        </p:nvSpPr>
        <p:spPr>
          <a:xfrm>
            <a:off x="557725" y="1093913"/>
            <a:ext cx="11519400" cy="4926000"/>
          </a:xfrm>
          <a:prstGeom prst="rect">
            <a:avLst/>
          </a:prstGeom>
          <a:noFill/>
          <a:ln>
            <a:noFill/>
          </a:ln>
        </p:spPr>
        <p:txBody>
          <a:bodyPr spcFirstLastPara="1" wrap="square" lIns="92150" tIns="46075" rIns="92150" bIns="46075" anchor="t" anchorCtr="0">
            <a:noAutofit/>
          </a:bodyPr>
          <a:lstStyle/>
          <a:p>
            <a:pPr marL="457200" marR="0" lvl="0" indent="-355600" algn="l" rtl="0">
              <a:spcBef>
                <a:spcPts val="600"/>
              </a:spcBef>
              <a:spcAft>
                <a:spcPts val="0"/>
              </a:spcAft>
              <a:buSzPts val="2000"/>
              <a:buChar char="●"/>
            </a:pPr>
            <a:r>
              <a:rPr lang="en-US" sz="2000" b="0">
                <a:latin typeface="Arial"/>
                <a:ea typeface="Arial"/>
                <a:cs typeface="Arial"/>
                <a:sym typeface="Arial"/>
              </a:rPr>
              <a:t>In the email discussion that preceded the RAN1 meeting, a clear support for prioritizing 5 GHz and 60 GHz for NRU was evident. Many companies also want to include 6 GHz.</a:t>
            </a:r>
            <a:endParaRPr sz="2000" b="0">
              <a:latin typeface="Arial"/>
              <a:ea typeface="Arial"/>
              <a:cs typeface="Arial"/>
              <a:sym typeface="Arial"/>
            </a:endParaRPr>
          </a:p>
          <a:p>
            <a:pPr marL="0" marR="0" lvl="0" indent="0" algn="l" rtl="0">
              <a:spcBef>
                <a:spcPts val="600"/>
              </a:spcBef>
              <a:spcAft>
                <a:spcPts val="0"/>
              </a:spcAft>
              <a:buNone/>
            </a:pPr>
            <a:endParaRPr sz="2000" b="0">
              <a:latin typeface="Arial"/>
              <a:ea typeface="Arial"/>
              <a:cs typeface="Arial"/>
              <a:sym typeface="Arial"/>
            </a:endParaRPr>
          </a:p>
          <a:p>
            <a:pPr marL="457200" marR="0" lvl="0" indent="-355600" algn="l" rtl="0">
              <a:spcBef>
                <a:spcPts val="600"/>
              </a:spcBef>
              <a:spcAft>
                <a:spcPts val="0"/>
              </a:spcAft>
              <a:buSzPts val="2000"/>
              <a:buChar char="●"/>
            </a:pPr>
            <a:r>
              <a:rPr lang="en-US" sz="2000" b="0">
                <a:latin typeface="Arial"/>
                <a:ea typeface="Arial"/>
                <a:cs typeface="Arial"/>
                <a:sym typeface="Arial"/>
              </a:rPr>
              <a:t>However, in the meeting, the following was agreed:</a:t>
            </a:r>
            <a:endParaRPr sz="2000" b="0">
              <a:latin typeface="Arial"/>
              <a:ea typeface="Arial"/>
              <a:cs typeface="Arial"/>
              <a:sym typeface="Arial"/>
            </a:endParaRPr>
          </a:p>
          <a:p>
            <a:pPr marL="914400" marR="0" lvl="1" indent="-355600" algn="l" rtl="0">
              <a:spcBef>
                <a:spcPts val="0"/>
              </a:spcBef>
              <a:spcAft>
                <a:spcPts val="0"/>
              </a:spcAft>
              <a:buClr>
                <a:srgbClr val="0000FF"/>
              </a:buClr>
              <a:buSzPts val="2000"/>
              <a:buChar char="○"/>
            </a:pPr>
            <a:r>
              <a:rPr lang="en-US" i="1">
                <a:solidFill>
                  <a:srgbClr val="0000FF"/>
                </a:solidFill>
                <a:latin typeface="Arial"/>
                <a:ea typeface="Arial"/>
                <a:cs typeface="Arial"/>
                <a:sym typeface="Arial"/>
              </a:rPr>
              <a:t>From RAN1 design perspective, the study is not limited to a particular unlicensed band</a:t>
            </a:r>
            <a:endParaRPr i="1">
              <a:solidFill>
                <a:srgbClr val="0000FF"/>
              </a:solidFill>
              <a:latin typeface="Arial"/>
              <a:ea typeface="Arial"/>
              <a:cs typeface="Arial"/>
              <a:sym typeface="Arial"/>
            </a:endParaRPr>
          </a:p>
          <a:p>
            <a:pPr marL="914400" marR="0" lvl="1" indent="-355600" algn="l" rtl="0">
              <a:spcBef>
                <a:spcPts val="0"/>
              </a:spcBef>
              <a:spcAft>
                <a:spcPts val="0"/>
              </a:spcAft>
              <a:buClr>
                <a:srgbClr val="0000FF"/>
              </a:buClr>
              <a:buSzPts val="2000"/>
              <a:buChar char="○"/>
            </a:pPr>
            <a:r>
              <a:rPr lang="en-US" i="1">
                <a:solidFill>
                  <a:srgbClr val="0000FF"/>
                </a:solidFill>
                <a:latin typeface="Arial"/>
                <a:ea typeface="Arial"/>
                <a:cs typeface="Arial"/>
                <a:sym typeface="Arial"/>
              </a:rPr>
              <a:t>Note: This does not have any implications on prioritizations between unlicensed bands</a:t>
            </a:r>
            <a:endParaRPr i="1">
              <a:solidFill>
                <a:srgbClr val="0000FF"/>
              </a:solidFill>
              <a:latin typeface="Arial"/>
              <a:ea typeface="Arial"/>
              <a:cs typeface="Arial"/>
              <a:sym typeface="Arial"/>
            </a:endParaRPr>
          </a:p>
          <a:p>
            <a:pPr marL="914400" marR="0" lvl="1" indent="-355600" algn="l" rtl="0">
              <a:spcBef>
                <a:spcPts val="0"/>
              </a:spcBef>
              <a:spcAft>
                <a:spcPts val="0"/>
              </a:spcAft>
              <a:buClr>
                <a:srgbClr val="0000FF"/>
              </a:buClr>
              <a:buSzPts val="2000"/>
              <a:buChar char="○"/>
            </a:pPr>
            <a:r>
              <a:rPr lang="en-US" i="1">
                <a:solidFill>
                  <a:srgbClr val="0000FF"/>
                </a:solidFill>
                <a:latin typeface="Arial"/>
                <a:ea typeface="Arial"/>
                <a:cs typeface="Arial"/>
                <a:sym typeface="Arial"/>
              </a:rPr>
              <a:t>Note: The study does not target sub-1GHz unlicensed bands</a:t>
            </a:r>
            <a:endParaRPr i="1">
              <a:solidFill>
                <a:srgbClr val="0000FF"/>
              </a:solidFill>
              <a:latin typeface="Arial"/>
              <a:ea typeface="Arial"/>
              <a:cs typeface="Arial"/>
              <a:sym typeface="Arial"/>
            </a:endParaRPr>
          </a:p>
          <a:p>
            <a:pPr marL="0" marR="0" lvl="0" indent="0" algn="l" rtl="0">
              <a:spcBef>
                <a:spcPts val="600"/>
              </a:spcBef>
              <a:spcAft>
                <a:spcPts val="0"/>
              </a:spcAft>
              <a:buNone/>
            </a:pPr>
            <a:endParaRPr sz="2000">
              <a:latin typeface="Arial"/>
              <a:ea typeface="Arial"/>
              <a:cs typeface="Arial"/>
              <a:sym typeface="Arial"/>
            </a:endParaRPr>
          </a:p>
          <a:p>
            <a:pPr marL="457200" lvl="0" indent="-355600" rtl="0">
              <a:spcBef>
                <a:spcPts val="600"/>
              </a:spcBef>
              <a:spcAft>
                <a:spcPts val="0"/>
              </a:spcAft>
              <a:buClr>
                <a:schemeClr val="dk1"/>
              </a:buClr>
              <a:buSzPts val="2000"/>
              <a:buChar char="●"/>
            </a:pPr>
            <a:r>
              <a:rPr lang="en-US" sz="2000" b="0">
                <a:solidFill>
                  <a:schemeClr val="dk1"/>
                </a:solidFill>
                <a:latin typeface="Arial"/>
                <a:ea typeface="Arial"/>
                <a:cs typeface="Arial"/>
                <a:sym typeface="Arial"/>
              </a:rPr>
              <a:t>Note: This is a Study Item and the final bands for NRU will eventually get decided in RAN4 subject to operator requests, regulations, etc. </a:t>
            </a:r>
            <a:endParaRPr sz="2000">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txBox="1">
            <a:spLocks noGrp="1"/>
          </p:cNvSpPr>
          <p:nvPr>
            <p:ph type="title"/>
          </p:nvPr>
        </p:nvSpPr>
        <p:spPr>
          <a:xfrm>
            <a:off x="72275" y="488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 Simulation Methodology (1)</a:t>
            </a:r>
            <a:endParaRPr sz="2400" b="1" i="0" u="none" strike="noStrike" cap="none">
              <a:solidFill>
                <a:srgbClr val="000000"/>
              </a:solidFill>
              <a:latin typeface="Times New Roman"/>
              <a:ea typeface="Times New Roman"/>
              <a:cs typeface="Times New Roman"/>
              <a:sym typeface="Times New Roman"/>
            </a:endParaRPr>
          </a:p>
        </p:txBody>
      </p:sp>
      <p:sp>
        <p:nvSpPr>
          <p:cNvPr id="220" name="Shape 22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221" name="Shape 22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222" name="Shape 222"/>
          <p:cNvSpPr txBox="1">
            <a:spLocks noGrp="1"/>
          </p:cNvSpPr>
          <p:nvPr>
            <p:ph type="body" idx="1"/>
          </p:nvPr>
        </p:nvSpPr>
        <p:spPr>
          <a:xfrm>
            <a:off x="278875" y="1093925"/>
            <a:ext cx="11798100" cy="5247600"/>
          </a:xfrm>
          <a:prstGeom prst="rect">
            <a:avLst/>
          </a:prstGeom>
          <a:noFill/>
          <a:ln>
            <a:noFill/>
          </a:ln>
        </p:spPr>
        <p:txBody>
          <a:bodyPr spcFirstLastPara="1" wrap="square" lIns="92150" tIns="46075" rIns="92150" bIns="46075" anchor="t" anchorCtr="0">
            <a:noAutofit/>
          </a:bodyPr>
          <a:lstStyle/>
          <a:p>
            <a:pPr marL="457200" lvl="0" indent="-342900" algn="just" rtl="0">
              <a:lnSpc>
                <a:spcPct val="115000"/>
              </a:lnSpc>
              <a:spcBef>
                <a:spcPts val="0"/>
              </a:spcBef>
              <a:spcAft>
                <a:spcPts val="0"/>
              </a:spcAft>
              <a:buClr>
                <a:schemeClr val="dk1"/>
              </a:buClr>
              <a:buSzPts val="1800"/>
              <a:buChar char="●"/>
            </a:pPr>
            <a:r>
              <a:rPr lang="en-US" sz="1800" b="0">
                <a:solidFill>
                  <a:schemeClr val="dk1"/>
                </a:solidFill>
                <a:latin typeface="Arial"/>
                <a:ea typeface="Arial"/>
                <a:cs typeface="Arial"/>
                <a:sym typeface="Arial"/>
              </a:rPr>
              <a:t>3GPP 5G Channel model (in 38.802) to be used </a:t>
            </a:r>
            <a:endParaRPr sz="1800" b="0">
              <a:solidFill>
                <a:schemeClr val="dk1"/>
              </a:solidFill>
              <a:latin typeface="Arial"/>
              <a:ea typeface="Arial"/>
              <a:cs typeface="Arial"/>
              <a:sym typeface="Arial"/>
            </a:endParaRPr>
          </a:p>
          <a:p>
            <a:pPr marL="457200" lvl="0" indent="-342900" algn="just" rtl="0">
              <a:lnSpc>
                <a:spcPct val="115000"/>
              </a:lnSpc>
              <a:spcBef>
                <a:spcPts val="0"/>
              </a:spcBef>
              <a:spcAft>
                <a:spcPts val="0"/>
              </a:spcAft>
              <a:buClr>
                <a:schemeClr val="dk1"/>
              </a:buClr>
              <a:buSzPts val="1800"/>
              <a:buChar char="●"/>
            </a:pPr>
            <a:r>
              <a:rPr lang="en-US" sz="1800" b="0">
                <a:solidFill>
                  <a:schemeClr val="dk1"/>
                </a:solidFill>
                <a:latin typeface="Arial"/>
                <a:ea typeface="Arial"/>
                <a:cs typeface="Arial"/>
                <a:sym typeface="Arial"/>
              </a:rPr>
              <a:t>Scenarios</a:t>
            </a:r>
            <a:endParaRPr sz="1800" b="0">
              <a:solidFill>
                <a:schemeClr val="dk1"/>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a:solidFill>
                  <a:srgbClr val="0000FF"/>
                </a:solidFill>
                <a:latin typeface="Arial"/>
                <a:ea typeface="Arial"/>
                <a:cs typeface="Arial"/>
                <a:sym typeface="Arial"/>
              </a:rPr>
              <a:t>Indoor sub-7GHz, 2 operators</a:t>
            </a:r>
            <a:endParaRPr sz="1800">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a:solidFill>
                  <a:srgbClr val="0000FF"/>
                </a:solidFill>
                <a:latin typeface="Arial"/>
                <a:ea typeface="Arial"/>
                <a:cs typeface="Arial"/>
                <a:sym typeface="Arial"/>
              </a:rPr>
              <a:t>Outdoor Sub-7 GHz, 2 operators</a:t>
            </a:r>
            <a:endParaRPr sz="1800">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a:solidFill>
                  <a:srgbClr val="0000FF"/>
                </a:solidFill>
                <a:latin typeface="Arial"/>
                <a:ea typeface="Arial"/>
                <a:cs typeface="Arial"/>
                <a:sym typeface="Arial"/>
              </a:rPr>
              <a:t>Indoor mmW, 2 Operators</a:t>
            </a:r>
            <a:endParaRPr sz="1800">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a:solidFill>
                  <a:srgbClr val="0000FF"/>
                </a:solidFill>
                <a:latin typeface="Arial"/>
                <a:ea typeface="Arial"/>
                <a:cs typeface="Arial"/>
                <a:sym typeface="Arial"/>
              </a:rPr>
              <a:t>Outdoor mmW, 2 operators</a:t>
            </a:r>
            <a:endParaRPr sz="1800">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a:solidFill>
                  <a:srgbClr val="0000FF"/>
                </a:solidFill>
                <a:latin typeface="Arial"/>
                <a:ea typeface="Arial"/>
                <a:cs typeface="Arial"/>
                <a:sym typeface="Arial"/>
              </a:rPr>
              <a:t>Stadium scenario for sub-7GHz, 2 operators, can be optionally considered by interested companies.</a:t>
            </a:r>
            <a:endParaRPr sz="1800">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a:solidFill>
                  <a:srgbClr val="0000FF"/>
                </a:solidFill>
                <a:latin typeface="Arial"/>
                <a:ea typeface="Arial"/>
                <a:cs typeface="Arial"/>
                <a:sym typeface="Arial"/>
              </a:rPr>
              <a:t>RAN1 prioritizes the simulation for sub-7 GHz band. It does not preclude evaluation for above 7 GHz.</a:t>
            </a:r>
            <a:endParaRPr sz="1800">
              <a:solidFill>
                <a:srgbClr val="0000FF"/>
              </a:solidFill>
              <a:latin typeface="Arial"/>
              <a:ea typeface="Arial"/>
              <a:cs typeface="Arial"/>
              <a:sym typeface="Arial"/>
            </a:endParaRPr>
          </a:p>
          <a:p>
            <a:pPr marL="457200" lvl="0" indent="-342900" algn="just" rtl="0">
              <a:lnSpc>
                <a:spcPct val="115000"/>
              </a:lnSpc>
              <a:spcBef>
                <a:spcPts val="0"/>
              </a:spcBef>
              <a:spcAft>
                <a:spcPts val="0"/>
              </a:spcAft>
              <a:buClr>
                <a:schemeClr val="dk1"/>
              </a:buClr>
              <a:buSzPts val="1800"/>
              <a:buChar char="●"/>
            </a:pPr>
            <a:r>
              <a:rPr lang="en-US" sz="1800" b="0">
                <a:solidFill>
                  <a:schemeClr val="dk1"/>
                </a:solidFill>
                <a:latin typeface="Arial"/>
                <a:ea typeface="Arial"/>
                <a:cs typeface="Arial"/>
                <a:sym typeface="Arial"/>
              </a:rPr>
              <a:t>Deployment scenarios to simulate</a:t>
            </a:r>
            <a:endParaRPr sz="1800" b="0">
              <a:solidFill>
                <a:schemeClr val="dk1"/>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a:solidFill>
                  <a:srgbClr val="0000FF"/>
                </a:solidFill>
                <a:latin typeface="Arial"/>
                <a:ea typeface="Arial"/>
                <a:cs typeface="Arial"/>
                <a:sym typeface="Arial"/>
              </a:rPr>
              <a:t>CA between NR licensed cell and NR unlicensed cell</a:t>
            </a:r>
            <a:endParaRPr sz="1800">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a:solidFill>
                  <a:srgbClr val="0000FF"/>
                </a:solidFill>
                <a:latin typeface="Arial"/>
                <a:ea typeface="Arial"/>
                <a:cs typeface="Arial"/>
                <a:sym typeface="Arial"/>
              </a:rPr>
              <a:t>DC (with LTE and with NR)</a:t>
            </a:r>
            <a:endParaRPr sz="1800">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a:solidFill>
                  <a:srgbClr val="0000FF"/>
                </a:solidFill>
                <a:latin typeface="Arial"/>
                <a:ea typeface="Arial"/>
                <a:cs typeface="Arial"/>
                <a:sym typeface="Arial"/>
              </a:rPr>
              <a:t>SA</a:t>
            </a:r>
            <a:endParaRPr sz="1800">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a:solidFill>
                  <a:srgbClr val="0000FF"/>
                </a:solidFill>
                <a:latin typeface="Arial"/>
                <a:ea typeface="Arial"/>
                <a:cs typeface="Arial"/>
                <a:sym typeface="Arial"/>
              </a:rPr>
              <a:t>An NR cell with DL in unlicensed band and UL in licensed band</a:t>
            </a:r>
            <a:endParaRPr sz="1800">
              <a:solidFill>
                <a:srgbClr val="0000FF"/>
              </a:solidFill>
              <a:latin typeface="Arial"/>
              <a:ea typeface="Arial"/>
              <a:cs typeface="Arial"/>
              <a:sym typeface="Arial"/>
            </a:endParaRPr>
          </a:p>
          <a:p>
            <a:pPr marL="342900" marR="0" lvl="0" indent="-342900" algn="l" rtl="0">
              <a:spcBef>
                <a:spcPts val="600"/>
              </a:spcBef>
              <a:spcAft>
                <a:spcPts val="0"/>
              </a:spcAft>
              <a:buSzPts val="1100"/>
              <a:buNone/>
            </a:pPr>
            <a:endParaRPr sz="1100" b="0">
              <a:solidFill>
                <a:schemeClr val="dk1"/>
              </a:solidFill>
              <a:latin typeface="Arial"/>
              <a:ea typeface="Arial"/>
              <a:cs typeface="Arial"/>
              <a:sym typeface="Arial"/>
            </a:endParaRPr>
          </a:p>
          <a:p>
            <a:pPr marL="342900" marR="0" lvl="0" indent="-342900" algn="l" rtl="0">
              <a:spcBef>
                <a:spcPts val="600"/>
              </a:spcBef>
              <a:spcAft>
                <a:spcPts val="0"/>
              </a:spcAft>
              <a:buSzPts val="1100"/>
              <a:buNone/>
            </a:pPr>
            <a:r>
              <a:rPr lang="en-US" sz="1100" b="0">
                <a:solidFill>
                  <a:schemeClr val="dk1"/>
                </a:solidFill>
                <a:latin typeface="Arial"/>
                <a:ea typeface="Arial"/>
                <a:cs typeface="Arial"/>
                <a:sym typeface="Arial"/>
              </a:rPr>
              <a:t> </a:t>
            </a:r>
            <a:endParaRPr sz="1100" b="0">
              <a:solidFill>
                <a:schemeClr val="dk1"/>
              </a:solidFill>
              <a:latin typeface="Arial"/>
              <a:ea typeface="Arial"/>
              <a:cs typeface="Arial"/>
              <a:sym typeface="Arial"/>
            </a:endParaRPr>
          </a:p>
          <a:p>
            <a:pPr marL="342900" marR="0" lvl="0" indent="-342900" algn="l" rtl="0">
              <a:spcBef>
                <a:spcPts val="600"/>
              </a:spcBef>
              <a:spcAft>
                <a:spcPts val="0"/>
              </a:spcAft>
              <a:buSzPts val="1100"/>
              <a:buNone/>
            </a:pPr>
            <a:r>
              <a:rPr lang="en-US" sz="1100" b="0">
                <a:solidFill>
                  <a:schemeClr val="dk1"/>
                </a:solidFill>
                <a:highlight>
                  <a:srgbClr val="00FF00"/>
                </a:highlight>
                <a:latin typeface="Arial"/>
                <a:ea typeface="Arial"/>
                <a:cs typeface="Arial"/>
                <a:sym typeface="Arial"/>
              </a:rPr>
              <a:t> </a:t>
            </a:r>
            <a:endParaRPr sz="1100" b="0">
              <a:solidFill>
                <a:schemeClr val="dk1"/>
              </a:solidFill>
              <a:highlight>
                <a:srgbClr val="00FF00"/>
              </a:highlight>
              <a:latin typeface="Arial"/>
              <a:ea typeface="Arial"/>
              <a:cs typeface="Arial"/>
              <a:sym typeface="Arial"/>
            </a:endParaRPr>
          </a:p>
          <a:p>
            <a:pPr marL="0" marR="0" lvl="0" indent="0" algn="l" rtl="0">
              <a:spcBef>
                <a:spcPts val="600"/>
              </a:spcBef>
              <a:spcAft>
                <a:spcPts val="0"/>
              </a:spcAft>
              <a:buSzPts val="1100"/>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 Simulation Methodology (2)</a:t>
            </a:r>
            <a:endParaRPr sz="2400" b="1" i="0" u="none" strike="noStrike" cap="none">
              <a:solidFill>
                <a:srgbClr val="000000"/>
              </a:solidFill>
              <a:latin typeface="Times New Roman"/>
              <a:ea typeface="Times New Roman"/>
              <a:cs typeface="Times New Roman"/>
              <a:sym typeface="Times New Roman"/>
            </a:endParaRPr>
          </a:p>
        </p:txBody>
      </p:sp>
      <p:sp>
        <p:nvSpPr>
          <p:cNvPr id="228" name="Shape 22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17</a:t>
            </a:fld>
            <a:endParaRPr sz="1200">
              <a:solidFill>
                <a:srgbClr val="000000"/>
              </a:solidFill>
              <a:latin typeface="Times New Roman"/>
              <a:ea typeface="Times New Roman"/>
              <a:cs typeface="Times New Roman"/>
              <a:sym typeface="Times New Roman"/>
            </a:endParaRPr>
          </a:p>
        </p:txBody>
      </p:sp>
      <p:sp>
        <p:nvSpPr>
          <p:cNvPr id="229" name="Shape 22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230" name="Shape 230"/>
          <p:cNvSpPr txBox="1">
            <a:spLocks noGrp="1"/>
          </p:cNvSpPr>
          <p:nvPr>
            <p:ph type="body" idx="1"/>
          </p:nvPr>
        </p:nvSpPr>
        <p:spPr>
          <a:xfrm>
            <a:off x="227225" y="1093925"/>
            <a:ext cx="11850000" cy="4926000"/>
          </a:xfrm>
          <a:prstGeom prst="rect">
            <a:avLst/>
          </a:prstGeom>
          <a:noFill/>
          <a:ln>
            <a:noFill/>
          </a:ln>
        </p:spPr>
        <p:txBody>
          <a:bodyPr spcFirstLastPara="1" wrap="square" lIns="92150" tIns="46075" rIns="92150" bIns="46075" anchor="t" anchorCtr="0">
            <a:noAutofit/>
          </a:bodyPr>
          <a:lstStyle/>
          <a:p>
            <a:pPr marL="457200" lvl="0" indent="-342900" algn="just" rtl="0">
              <a:lnSpc>
                <a:spcPct val="115000"/>
              </a:lnSpc>
              <a:spcBef>
                <a:spcPts val="0"/>
              </a:spcBef>
              <a:spcAft>
                <a:spcPts val="0"/>
              </a:spcAft>
              <a:buClr>
                <a:schemeClr val="dk1"/>
              </a:buClr>
              <a:buSzPts val="1800"/>
              <a:buChar char="●"/>
            </a:pPr>
            <a:r>
              <a:rPr lang="en-US" sz="1800" b="0">
                <a:solidFill>
                  <a:schemeClr val="dk1"/>
                </a:solidFill>
                <a:latin typeface="Arial"/>
                <a:ea typeface="Arial"/>
                <a:cs typeface="Arial"/>
                <a:sym typeface="Arial"/>
              </a:rPr>
              <a:t>Coexistence with other networks (e.g. WiFi, LAA LTE, NR-U)</a:t>
            </a:r>
            <a:endParaRPr sz="1800" b="0">
              <a:solidFill>
                <a:schemeClr val="dk1"/>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i="1">
                <a:solidFill>
                  <a:srgbClr val="0000FF"/>
                </a:solidFill>
                <a:latin typeface="Arial"/>
                <a:ea typeface="Arial"/>
                <a:cs typeface="Arial"/>
                <a:sym typeface="Arial"/>
              </a:rPr>
              <a:t>When coexistence with WiFi is evaluated, only consider deployed WiFi systems (e.g. 11ac for 5 GHz)</a:t>
            </a:r>
            <a:endParaRPr sz="1800"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Fairness criterion for coexistence with 11ax can be further discussed at plenary level</a:t>
            </a:r>
            <a:endParaRPr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The coexistence evaluation applies to 5GHz band (11ac) and 60GHz (11ad)</a:t>
            </a:r>
            <a:endParaRPr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From SID: NR-based operation in unlicensed spectrum should not impact deployed Wi-Fi services (data, video and voice services) more than an additional Wi-Fi network on the same carrier</a:t>
            </a:r>
            <a:endParaRPr i="1">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i="1">
                <a:solidFill>
                  <a:srgbClr val="0000FF"/>
                </a:solidFill>
                <a:latin typeface="Arial"/>
                <a:ea typeface="Arial"/>
                <a:cs typeface="Arial"/>
                <a:sym typeface="Arial"/>
              </a:rPr>
              <a:t>For sub-7 GHz bands, coexistence simulations will be performed using technology neutral assumptions (eg. channel access mechanism) at an arbitrary carrier frequency in 5GHz band for application to bands other than 5GHz which may become available subject to regulations</a:t>
            </a:r>
            <a:endParaRPr sz="1800"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Note: The study assumes regulation will provide the framework concerning the protection for the technologies not using unlicensed access in those bands </a:t>
            </a:r>
            <a:endParaRPr>
              <a:solidFill>
                <a:schemeClr val="dk1"/>
              </a:solidFill>
              <a:latin typeface="Arial"/>
              <a:ea typeface="Arial"/>
              <a:cs typeface="Arial"/>
              <a:sym typeface="Arial"/>
            </a:endParaRPr>
          </a:p>
          <a:p>
            <a:pPr marL="0" lvl="0" indent="0" rtl="0">
              <a:spcBef>
                <a:spcPts val="60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 Simulation Methodology (3)</a:t>
            </a:r>
            <a:endParaRPr sz="2400" b="1" i="0" u="none" strike="noStrike" cap="none">
              <a:solidFill>
                <a:srgbClr val="000000"/>
              </a:solidFill>
              <a:latin typeface="Times New Roman"/>
              <a:ea typeface="Times New Roman"/>
              <a:cs typeface="Times New Roman"/>
              <a:sym typeface="Times New Roman"/>
            </a:endParaRPr>
          </a:p>
        </p:txBody>
      </p:sp>
      <p:sp>
        <p:nvSpPr>
          <p:cNvPr id="236" name="Shape 236"/>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18</a:t>
            </a:fld>
            <a:endParaRPr sz="1200">
              <a:solidFill>
                <a:srgbClr val="000000"/>
              </a:solidFill>
              <a:latin typeface="Times New Roman"/>
              <a:ea typeface="Times New Roman"/>
              <a:cs typeface="Times New Roman"/>
              <a:sym typeface="Times New Roman"/>
            </a:endParaRPr>
          </a:p>
        </p:txBody>
      </p:sp>
      <p:sp>
        <p:nvSpPr>
          <p:cNvPr id="237" name="Shape 237"/>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238" name="Shape 238"/>
          <p:cNvSpPr txBox="1">
            <a:spLocks noGrp="1"/>
          </p:cNvSpPr>
          <p:nvPr>
            <p:ph type="body" idx="1"/>
          </p:nvPr>
        </p:nvSpPr>
        <p:spPr>
          <a:xfrm>
            <a:off x="220675" y="1031975"/>
            <a:ext cx="11850000" cy="5319900"/>
          </a:xfrm>
          <a:prstGeom prst="rect">
            <a:avLst/>
          </a:prstGeom>
          <a:noFill/>
          <a:ln>
            <a:noFill/>
          </a:ln>
        </p:spPr>
        <p:txBody>
          <a:bodyPr spcFirstLastPara="1" wrap="square" lIns="92150" tIns="46075" rIns="92150" bIns="46075" anchor="t" anchorCtr="0">
            <a:noAutofit/>
          </a:bodyPr>
          <a:lstStyle/>
          <a:p>
            <a:pPr marL="457200" marR="0" lvl="0" indent="-342900" algn="l" rtl="0">
              <a:spcBef>
                <a:spcPts val="600"/>
              </a:spcBef>
              <a:spcAft>
                <a:spcPts val="0"/>
              </a:spcAft>
              <a:buClr>
                <a:schemeClr val="dk1"/>
              </a:buClr>
              <a:buSzPts val="1800"/>
              <a:buChar char="●"/>
            </a:pPr>
            <a:r>
              <a:rPr lang="en-US" sz="1800" b="0">
                <a:solidFill>
                  <a:schemeClr val="dk1"/>
                </a:solidFill>
                <a:latin typeface="Arial"/>
                <a:ea typeface="Arial"/>
                <a:cs typeface="Arial"/>
                <a:sym typeface="Arial"/>
              </a:rPr>
              <a:t>Network Topology :</a:t>
            </a:r>
            <a:endParaRPr sz="1800" b="0">
              <a:solidFill>
                <a:schemeClr val="dk1"/>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i="1">
                <a:solidFill>
                  <a:srgbClr val="0000FF"/>
                </a:solidFill>
                <a:latin typeface="Arial"/>
                <a:ea typeface="Arial"/>
                <a:cs typeface="Arial"/>
                <a:sym typeface="Arial"/>
              </a:rPr>
              <a:t>Indoor sub7GHz, choose one of the following options</a:t>
            </a:r>
            <a:endParaRPr sz="1800"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Option 1: Reuse 38.802 indoor hotspot topology and allocating half of the gNBs to each operator (6+6)</a:t>
            </a:r>
            <a:endParaRPr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Option 2: Reuse 38.802 indoor hotspot topology but further reduce gNB density (3+3)</a:t>
            </a:r>
            <a:endParaRPr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Option 3: Based on IEEE indoor enterprise model with modifications</a:t>
            </a:r>
            <a:endParaRPr i="1">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i="1">
                <a:solidFill>
                  <a:srgbClr val="0000FF"/>
                </a:solidFill>
                <a:latin typeface="Arial"/>
                <a:ea typeface="Arial"/>
                <a:cs typeface="Arial"/>
                <a:sym typeface="Arial"/>
              </a:rPr>
              <a:t>Outdoor sub7GHz</a:t>
            </a:r>
            <a:endParaRPr sz="1800"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NR dense urban scenario with two layers, but only consider the micro layer</a:t>
            </a:r>
            <a:endParaRPr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Randomly drop one micro layer per operator</a:t>
            </a:r>
            <a:endParaRPr i="1">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i="1">
                <a:solidFill>
                  <a:srgbClr val="0000FF"/>
                </a:solidFill>
                <a:latin typeface="Arial"/>
                <a:ea typeface="Arial"/>
                <a:cs typeface="Arial"/>
                <a:sym typeface="Arial"/>
              </a:rPr>
              <a:t>Indoor mmW</a:t>
            </a:r>
            <a:endParaRPr sz="1800"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Reuse indoor sub7GHz topology</a:t>
            </a:r>
            <a:endParaRPr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Parameter changes may be needed and submitted together with simulation results</a:t>
            </a:r>
            <a:endParaRPr i="1">
              <a:solidFill>
                <a:srgbClr val="0000FF"/>
              </a:solidFill>
              <a:latin typeface="Arial"/>
              <a:ea typeface="Arial"/>
              <a:cs typeface="Arial"/>
              <a:sym typeface="Arial"/>
            </a:endParaRPr>
          </a:p>
          <a:p>
            <a:pPr marL="914400" lvl="1" indent="-342900" algn="just" rtl="0">
              <a:lnSpc>
                <a:spcPct val="115000"/>
              </a:lnSpc>
              <a:spcBef>
                <a:spcPts val="0"/>
              </a:spcBef>
              <a:spcAft>
                <a:spcPts val="0"/>
              </a:spcAft>
              <a:buClr>
                <a:srgbClr val="0000FF"/>
              </a:buClr>
              <a:buSzPts val="1800"/>
              <a:buChar char="○"/>
            </a:pPr>
            <a:r>
              <a:rPr lang="en-US" sz="1800" i="1">
                <a:solidFill>
                  <a:srgbClr val="0000FF"/>
                </a:solidFill>
                <a:latin typeface="Arial"/>
                <a:ea typeface="Arial"/>
                <a:cs typeface="Arial"/>
                <a:sym typeface="Arial"/>
              </a:rPr>
              <a:t>Outdoor mmW</a:t>
            </a:r>
            <a:endParaRPr sz="1800"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Reuse outdoor sub7GHz topology</a:t>
            </a:r>
            <a:endParaRPr i="1">
              <a:solidFill>
                <a:srgbClr val="0000FF"/>
              </a:solidFill>
              <a:latin typeface="Arial"/>
              <a:ea typeface="Arial"/>
              <a:cs typeface="Arial"/>
              <a:sym typeface="Arial"/>
            </a:endParaRPr>
          </a:p>
          <a:p>
            <a:pPr marL="1371600" lvl="2" indent="-342900" algn="just" rtl="0">
              <a:lnSpc>
                <a:spcPct val="115000"/>
              </a:lnSpc>
              <a:spcBef>
                <a:spcPts val="0"/>
              </a:spcBef>
              <a:spcAft>
                <a:spcPts val="0"/>
              </a:spcAft>
              <a:buClr>
                <a:srgbClr val="0000FF"/>
              </a:buClr>
              <a:buSzPts val="1800"/>
              <a:buChar char="■"/>
            </a:pPr>
            <a:r>
              <a:rPr lang="en-US" i="1">
                <a:solidFill>
                  <a:srgbClr val="0000FF"/>
                </a:solidFill>
                <a:latin typeface="Arial"/>
                <a:ea typeface="Arial"/>
                <a:cs typeface="Arial"/>
                <a:sym typeface="Arial"/>
              </a:rPr>
              <a:t>Parameter changes may be needed and submitted together with simulation results</a:t>
            </a:r>
            <a:endParaRPr i="1">
              <a:solidFill>
                <a:srgbClr val="0000FF"/>
              </a:solidFill>
              <a:latin typeface="Arial"/>
              <a:ea typeface="Arial"/>
              <a:cs typeface="Arial"/>
              <a:sym typeface="Arial"/>
            </a:endParaRPr>
          </a:p>
          <a:p>
            <a:pPr marL="914400" lvl="1" indent="-330200" rtl="0">
              <a:spcBef>
                <a:spcPts val="0"/>
              </a:spcBef>
              <a:spcAft>
                <a:spcPts val="0"/>
              </a:spcAft>
              <a:buClr>
                <a:schemeClr val="dk1"/>
              </a:buClr>
              <a:buSzPts val="1600"/>
              <a:buChar char="○"/>
            </a:pPr>
            <a:endParaRPr sz="1600">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 Simulation Methodology (4)</a:t>
            </a:r>
            <a:endParaRPr sz="2400" b="1" i="0" u="none" strike="noStrike" cap="none">
              <a:solidFill>
                <a:srgbClr val="000000"/>
              </a:solidFill>
              <a:latin typeface="Times New Roman"/>
              <a:ea typeface="Times New Roman"/>
              <a:cs typeface="Times New Roman"/>
              <a:sym typeface="Times New Roman"/>
            </a:endParaRPr>
          </a:p>
        </p:txBody>
      </p:sp>
      <p:sp>
        <p:nvSpPr>
          <p:cNvPr id="244" name="Shape 244"/>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19</a:t>
            </a:fld>
            <a:endParaRPr sz="1200">
              <a:solidFill>
                <a:srgbClr val="000000"/>
              </a:solidFill>
              <a:latin typeface="Times New Roman"/>
              <a:ea typeface="Times New Roman"/>
              <a:cs typeface="Times New Roman"/>
              <a:sym typeface="Times New Roman"/>
            </a:endParaRPr>
          </a:p>
        </p:txBody>
      </p:sp>
      <p:sp>
        <p:nvSpPr>
          <p:cNvPr id="245" name="Shape 245"/>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246" name="Shape 246"/>
          <p:cNvSpPr txBox="1">
            <a:spLocks noGrp="1"/>
          </p:cNvSpPr>
          <p:nvPr>
            <p:ph type="body" idx="1"/>
          </p:nvPr>
        </p:nvSpPr>
        <p:spPr>
          <a:xfrm>
            <a:off x="227225" y="1161050"/>
            <a:ext cx="11850000" cy="4630200"/>
          </a:xfrm>
          <a:prstGeom prst="rect">
            <a:avLst/>
          </a:prstGeom>
          <a:noFill/>
          <a:ln>
            <a:noFill/>
          </a:ln>
        </p:spPr>
        <p:txBody>
          <a:bodyPr spcFirstLastPara="1" wrap="square" lIns="92150" tIns="46075" rIns="92150" bIns="46075" anchor="t" anchorCtr="0">
            <a:noAutofit/>
          </a:bodyPr>
          <a:lstStyle/>
          <a:p>
            <a:pPr marL="0" lvl="0" indent="0" rtl="0">
              <a:spcBef>
                <a:spcPts val="600"/>
              </a:spcBef>
              <a:spcAft>
                <a:spcPts val="0"/>
              </a:spcAft>
              <a:buNone/>
            </a:pPr>
            <a:r>
              <a:rPr lang="en-US" sz="1800">
                <a:solidFill>
                  <a:schemeClr val="dk1"/>
                </a:solidFill>
                <a:latin typeface="Arial"/>
                <a:ea typeface="Arial"/>
                <a:cs typeface="Arial"/>
                <a:sym typeface="Arial"/>
              </a:rPr>
              <a:t>Notes:</a:t>
            </a:r>
            <a:endParaRPr sz="1800">
              <a:solidFill>
                <a:schemeClr val="dk1"/>
              </a:solidFill>
              <a:latin typeface="Arial"/>
              <a:ea typeface="Arial"/>
              <a:cs typeface="Arial"/>
              <a:sym typeface="Arial"/>
            </a:endParaRPr>
          </a:p>
          <a:p>
            <a:pPr marL="457200" lvl="0" indent="-342900" rtl="0">
              <a:spcBef>
                <a:spcPts val="600"/>
              </a:spcBef>
              <a:spcAft>
                <a:spcPts val="0"/>
              </a:spcAft>
              <a:buSzPts val="1800"/>
              <a:buFont typeface="Arial"/>
              <a:buChar char="●"/>
            </a:pPr>
            <a:r>
              <a:rPr lang="en-US" sz="1800" b="0">
                <a:solidFill>
                  <a:schemeClr val="dk1"/>
                </a:solidFill>
                <a:latin typeface="Arial"/>
                <a:ea typeface="Arial"/>
                <a:cs typeface="Arial"/>
                <a:sym typeface="Arial"/>
              </a:rPr>
              <a:t>Some companies did not want to evaluate coexistence afresh. However, we proposed that coexistence evaluations for NR-U be included for 11ac and 11ad. Coexistence with 11ac in 5 GHz and 11ad in 60 GHz will be evaluated using the criteria “</a:t>
            </a:r>
            <a:r>
              <a:rPr lang="en-US" sz="1800" b="0" i="1">
                <a:solidFill>
                  <a:srgbClr val="0000FF"/>
                </a:solidFill>
                <a:latin typeface="Arial"/>
                <a:ea typeface="Arial"/>
                <a:cs typeface="Arial"/>
                <a:sym typeface="Arial"/>
              </a:rPr>
              <a:t>NR-based operation in unlicensed spectrum should not impact deployed Wi-Fi services (data, video and voice services) more than an additional Wi-Fi network on the same carrier</a:t>
            </a:r>
            <a:r>
              <a:rPr lang="en-US" sz="1800" b="0">
                <a:solidFill>
                  <a:schemeClr val="dk1"/>
                </a:solidFill>
                <a:latin typeface="Arial"/>
                <a:ea typeface="Arial"/>
                <a:cs typeface="Arial"/>
                <a:sym typeface="Arial"/>
              </a:rPr>
              <a:t>”.</a:t>
            </a:r>
            <a:endParaRPr sz="1800" b="0">
              <a:solidFill>
                <a:schemeClr val="dk1"/>
              </a:solidFill>
              <a:latin typeface="Arial"/>
              <a:ea typeface="Arial"/>
              <a:cs typeface="Arial"/>
              <a:sym typeface="Arial"/>
            </a:endParaRPr>
          </a:p>
          <a:p>
            <a:pPr marL="457200" lvl="0" indent="-342900" rtl="0">
              <a:spcBef>
                <a:spcPts val="0"/>
              </a:spcBef>
              <a:spcAft>
                <a:spcPts val="0"/>
              </a:spcAft>
              <a:buClr>
                <a:schemeClr val="dk1"/>
              </a:buClr>
              <a:buSzPts val="1800"/>
              <a:buFont typeface="Arial"/>
              <a:buChar char="●"/>
            </a:pPr>
            <a:r>
              <a:rPr lang="en-US" sz="1800" b="0">
                <a:solidFill>
                  <a:schemeClr val="dk1"/>
                </a:solidFill>
                <a:latin typeface="Arial"/>
                <a:ea typeface="Arial"/>
                <a:cs typeface="Arial"/>
                <a:sym typeface="Arial"/>
              </a:rPr>
              <a:t>This also means that we need to devise appropriate topologies for coexistence evaluations with 11ac and 11ad:</a:t>
            </a:r>
            <a:endParaRPr sz="1800" b="0">
              <a:solidFill>
                <a:schemeClr val="dk1"/>
              </a:solidFill>
              <a:latin typeface="Arial"/>
              <a:ea typeface="Arial"/>
              <a:cs typeface="Arial"/>
              <a:sym typeface="Arial"/>
            </a:endParaRPr>
          </a:p>
          <a:p>
            <a:pPr marL="914400" lvl="1" indent="-342900" rtl="0">
              <a:spcBef>
                <a:spcPts val="0"/>
              </a:spcBef>
              <a:spcAft>
                <a:spcPts val="0"/>
              </a:spcAft>
              <a:buClr>
                <a:schemeClr val="dk1"/>
              </a:buClr>
              <a:buSzPts val="1800"/>
              <a:buChar char="○"/>
            </a:pPr>
            <a:r>
              <a:rPr lang="en-US" sz="1800">
                <a:solidFill>
                  <a:schemeClr val="dk1"/>
                </a:solidFill>
                <a:latin typeface="Arial"/>
                <a:ea typeface="Arial"/>
                <a:cs typeface="Arial"/>
                <a:sym typeface="Arial"/>
              </a:rPr>
              <a:t>The network topology for coexistence evaluations in the LAA simulation methodology had 1% of links in the Indoor model and 7% of links in the Outdoor model with RSSI &lt; -72dBm respectively. </a:t>
            </a:r>
            <a:endParaRPr sz="1800">
              <a:solidFill>
                <a:schemeClr val="dk1"/>
              </a:solidFill>
              <a:latin typeface="Arial"/>
              <a:ea typeface="Arial"/>
              <a:cs typeface="Arial"/>
              <a:sym typeface="Arial"/>
            </a:endParaRPr>
          </a:p>
          <a:p>
            <a:pPr marL="914400" lvl="1" indent="-342900" rtl="0">
              <a:spcBef>
                <a:spcPts val="0"/>
              </a:spcBef>
              <a:spcAft>
                <a:spcPts val="0"/>
              </a:spcAft>
              <a:buClr>
                <a:schemeClr val="dk1"/>
              </a:buClr>
              <a:buSzPts val="1800"/>
              <a:buChar char="○"/>
            </a:pPr>
            <a:r>
              <a:rPr lang="en-US" sz="1800">
                <a:solidFill>
                  <a:schemeClr val="dk1"/>
                </a:solidFill>
                <a:latin typeface="Arial"/>
                <a:ea typeface="Arial"/>
                <a:cs typeface="Arial"/>
                <a:sym typeface="Arial"/>
              </a:rPr>
              <a:t>This was pointed out by us in 3GPP, in LSs from IEEE and in WFA workshops. </a:t>
            </a:r>
            <a:endParaRPr sz="1800">
              <a:solidFill>
                <a:schemeClr val="dk1"/>
              </a:solidFill>
              <a:latin typeface="Arial"/>
              <a:ea typeface="Arial"/>
              <a:cs typeface="Arial"/>
              <a:sym typeface="Arial"/>
            </a:endParaRPr>
          </a:p>
          <a:p>
            <a:pPr marL="914400" lvl="1" indent="-342900" rtl="0">
              <a:spcBef>
                <a:spcPts val="0"/>
              </a:spcBef>
              <a:spcAft>
                <a:spcPts val="0"/>
              </a:spcAft>
              <a:buClr>
                <a:schemeClr val="dk1"/>
              </a:buClr>
              <a:buSzPts val="1800"/>
              <a:buChar char="○"/>
            </a:pPr>
            <a:r>
              <a:rPr lang="en-US" sz="1800">
                <a:solidFill>
                  <a:schemeClr val="dk1"/>
                </a:solidFill>
                <a:latin typeface="Arial"/>
                <a:ea typeface="Arial"/>
                <a:cs typeface="Arial"/>
                <a:sym typeface="Arial"/>
              </a:rPr>
              <a:t>So, for evaluations with NR-U, it has to be ensured that the network topology has a significant number of links below -72 dBm. </a:t>
            </a:r>
            <a:endParaRPr sz="1800">
              <a:solidFill>
                <a:schemeClr val="dk1"/>
              </a:solidFill>
              <a:latin typeface="Arial"/>
              <a:ea typeface="Arial"/>
              <a:cs typeface="Arial"/>
              <a:sym typeface="Arial"/>
            </a:endParaRPr>
          </a:p>
          <a:p>
            <a:pPr marL="914400" lvl="1" indent="-342900" rtl="0">
              <a:spcBef>
                <a:spcPts val="0"/>
              </a:spcBef>
              <a:spcAft>
                <a:spcPts val="0"/>
              </a:spcAft>
              <a:buClr>
                <a:schemeClr val="dk1"/>
              </a:buClr>
              <a:buSzPts val="1800"/>
              <a:buChar char="○"/>
            </a:pPr>
            <a:r>
              <a:rPr lang="en-US" sz="1800">
                <a:solidFill>
                  <a:schemeClr val="dk1"/>
                </a:solidFill>
                <a:latin typeface="Arial"/>
                <a:ea typeface="Arial"/>
                <a:cs typeface="Arial"/>
                <a:sym typeface="Arial"/>
              </a:rPr>
              <a:t>We have sent an email to the RAN1 email reflector providing the RSSI CDFs of some deployed Wi-Fi networks and from the 3GPP Indoor and Outdoor network model used in LAA evaluations.</a:t>
            </a:r>
            <a:endParaRPr sz="1800" b="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Clr>
                <a:srgbClr val="000000"/>
              </a:buClr>
              <a:buSzPts val="2400"/>
              <a:buFont typeface="Arial"/>
              <a:buChar char="•"/>
            </a:pPr>
            <a:r>
              <a:rPr lang="en-US" sz="2400" b="0" i="0" u="none" strike="noStrike" cap="none">
                <a:solidFill>
                  <a:srgbClr val="000000"/>
                </a:solidFill>
              </a:rPr>
              <a:t>This </a:t>
            </a:r>
            <a:r>
              <a:rPr lang="en-US" b="0"/>
              <a:t>presentation</a:t>
            </a:r>
            <a:r>
              <a:rPr lang="en-US" sz="2400" b="0" i="0" u="none" strike="noStrike" cap="none">
                <a:solidFill>
                  <a:srgbClr val="000000"/>
                </a:solidFill>
              </a:rPr>
              <a:t> provides </a:t>
            </a:r>
            <a:r>
              <a:rPr lang="en-US" b="0"/>
              <a:t>the current status of LAA and NR-Unlicensed in 3GPP with a focus on fair coexistence with 802.11 </a:t>
            </a:r>
            <a:endParaRPr sz="2400" b="0" i="0" u="none" strike="noStrike" cap="none">
              <a:solidFill>
                <a:srgbClr val="000000"/>
              </a:solidFil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 Simulation Methodology (5)</a:t>
            </a:r>
            <a:endParaRPr sz="2400" b="1" i="0" u="none" strike="noStrike" cap="none">
              <a:solidFill>
                <a:srgbClr val="000000"/>
              </a:solidFill>
              <a:latin typeface="Times New Roman"/>
              <a:ea typeface="Times New Roman"/>
              <a:cs typeface="Times New Roman"/>
              <a:sym typeface="Times New Roman"/>
            </a:endParaRPr>
          </a:p>
        </p:txBody>
      </p:sp>
      <p:sp>
        <p:nvSpPr>
          <p:cNvPr id="252" name="Shape 25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20</a:t>
            </a:fld>
            <a:endParaRPr sz="1200">
              <a:solidFill>
                <a:srgbClr val="000000"/>
              </a:solidFill>
              <a:latin typeface="Times New Roman"/>
              <a:ea typeface="Times New Roman"/>
              <a:cs typeface="Times New Roman"/>
              <a:sym typeface="Times New Roman"/>
            </a:endParaRPr>
          </a:p>
        </p:txBody>
      </p:sp>
      <p:sp>
        <p:nvSpPr>
          <p:cNvPr id="253" name="Shape 25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254" name="Shape 254"/>
          <p:cNvSpPr txBox="1">
            <a:spLocks noGrp="1"/>
          </p:cNvSpPr>
          <p:nvPr>
            <p:ph type="body" idx="1"/>
          </p:nvPr>
        </p:nvSpPr>
        <p:spPr>
          <a:xfrm>
            <a:off x="128825" y="865325"/>
            <a:ext cx="11850000" cy="4926000"/>
          </a:xfrm>
          <a:prstGeom prst="rect">
            <a:avLst/>
          </a:prstGeom>
          <a:noFill/>
          <a:ln>
            <a:noFill/>
          </a:ln>
        </p:spPr>
        <p:txBody>
          <a:bodyPr spcFirstLastPara="1" wrap="square" lIns="92150" tIns="46075" rIns="92150" bIns="46075" anchor="t" anchorCtr="0">
            <a:noAutofit/>
          </a:bodyPr>
          <a:lstStyle/>
          <a:p>
            <a:pPr marL="0" lvl="0" indent="0" rtl="0">
              <a:spcBef>
                <a:spcPts val="600"/>
              </a:spcBef>
              <a:spcAft>
                <a:spcPts val="0"/>
              </a:spcAft>
              <a:buNone/>
            </a:pPr>
            <a:r>
              <a:rPr lang="en-US" sz="1800">
                <a:solidFill>
                  <a:schemeClr val="dk1"/>
                </a:solidFill>
                <a:latin typeface="Arial"/>
                <a:ea typeface="Arial"/>
                <a:cs typeface="Arial"/>
                <a:sym typeface="Arial"/>
              </a:rPr>
              <a:t>Notes:</a:t>
            </a:r>
            <a:endParaRPr sz="1800">
              <a:solidFill>
                <a:schemeClr val="dk1"/>
              </a:solidFill>
              <a:latin typeface="Arial"/>
              <a:ea typeface="Arial"/>
              <a:cs typeface="Arial"/>
              <a:sym typeface="Arial"/>
            </a:endParaRPr>
          </a:p>
          <a:p>
            <a:pPr marL="914400" lvl="1" indent="-330200" algn="just" rtl="0">
              <a:lnSpc>
                <a:spcPct val="115000"/>
              </a:lnSpc>
              <a:spcBef>
                <a:spcPts val="0"/>
              </a:spcBef>
              <a:spcAft>
                <a:spcPts val="0"/>
              </a:spcAft>
              <a:buClr>
                <a:srgbClr val="1F497D"/>
              </a:buClr>
              <a:buSzPts val="1600"/>
              <a:buChar char="○"/>
            </a:pPr>
            <a:r>
              <a:rPr lang="en-US" sz="1600">
                <a:solidFill>
                  <a:srgbClr val="1F497D"/>
                </a:solidFill>
                <a:highlight>
                  <a:srgbClr val="FFFFFF"/>
                </a:highlight>
                <a:latin typeface="Arial"/>
                <a:ea typeface="Arial"/>
                <a:cs typeface="Arial"/>
                <a:sym typeface="Arial"/>
              </a:rPr>
              <a:t>HPE: Data presented from highly optimized enterprise-grade networks planned, deployed, and administered by a single entity and relatively isolated from external interference.  These are highly favorable conditions for Wi-Fi and may not be representative of far more challenging public or residential deployments.</a:t>
            </a:r>
            <a:endParaRPr sz="1600">
              <a:solidFill>
                <a:srgbClr val="1F497D"/>
              </a:solidFill>
              <a:highlight>
                <a:srgbClr val="FFFFFF"/>
              </a:highlight>
              <a:latin typeface="Arial"/>
              <a:ea typeface="Arial"/>
              <a:cs typeface="Arial"/>
              <a:sym typeface="Arial"/>
            </a:endParaRPr>
          </a:p>
          <a:p>
            <a:pPr marL="1371600" lvl="2" indent="-330200" algn="just" rtl="0">
              <a:lnSpc>
                <a:spcPct val="115000"/>
              </a:lnSpc>
              <a:spcBef>
                <a:spcPts val="0"/>
              </a:spcBef>
              <a:spcAft>
                <a:spcPts val="0"/>
              </a:spcAft>
              <a:buClr>
                <a:srgbClr val="1F497D"/>
              </a:buClr>
              <a:buSzPts val="1600"/>
              <a:buAutoNum type="romanLcPeriod"/>
            </a:pPr>
            <a:r>
              <a:rPr lang="en-US" sz="1600">
                <a:solidFill>
                  <a:srgbClr val="1F497D"/>
                </a:solidFill>
                <a:highlight>
                  <a:srgbClr val="FFFFFF"/>
                </a:highlight>
                <a:latin typeface="Arial"/>
                <a:ea typeface="Arial"/>
                <a:cs typeface="Arial"/>
                <a:sym typeface="Arial"/>
              </a:rPr>
              <a:t>San Francisco Bay Area enterprise covering an area of 430,000 ft2 (37,680 m2) with 2,800 employees and 203 APs. </a:t>
            </a:r>
            <a:r>
              <a:rPr lang="en-US" sz="1600">
                <a:solidFill>
                  <a:srgbClr val="FF0000"/>
                </a:solidFill>
                <a:highlight>
                  <a:srgbClr val="FFFFFF"/>
                </a:highlight>
                <a:latin typeface="Arial"/>
                <a:ea typeface="Arial"/>
                <a:cs typeface="Arial"/>
                <a:sym typeface="Arial"/>
              </a:rPr>
              <a:t>20% of own BSS links are below -72dBm</a:t>
            </a:r>
            <a:r>
              <a:rPr lang="en-US" sz="1600">
                <a:solidFill>
                  <a:srgbClr val="1F497D"/>
                </a:solidFill>
                <a:highlight>
                  <a:srgbClr val="FFFFFF"/>
                </a:highlight>
                <a:latin typeface="Arial"/>
                <a:ea typeface="Arial"/>
                <a:cs typeface="Arial"/>
                <a:sym typeface="Arial"/>
              </a:rPr>
              <a:t> </a:t>
            </a:r>
            <a:r>
              <a:rPr lang="en-US" sz="1600">
                <a:solidFill>
                  <a:srgbClr val="FF0000"/>
                </a:solidFill>
                <a:highlight>
                  <a:srgbClr val="FFFFFF"/>
                </a:highlight>
                <a:latin typeface="Arial"/>
                <a:ea typeface="Arial"/>
                <a:cs typeface="Arial"/>
                <a:sym typeface="Arial"/>
              </a:rPr>
              <a:t>while 60% of other BSS links are below -72dBm.</a:t>
            </a:r>
            <a:endParaRPr sz="1600">
              <a:solidFill>
                <a:srgbClr val="FF0000"/>
              </a:solidFill>
              <a:highlight>
                <a:srgbClr val="FFFFFF"/>
              </a:highlight>
              <a:latin typeface="Arial"/>
              <a:ea typeface="Arial"/>
              <a:cs typeface="Arial"/>
              <a:sym typeface="Arial"/>
            </a:endParaRPr>
          </a:p>
          <a:p>
            <a:pPr marL="1371600" lvl="2" indent="-330200" algn="just" rtl="0">
              <a:lnSpc>
                <a:spcPct val="115000"/>
              </a:lnSpc>
              <a:spcBef>
                <a:spcPts val="0"/>
              </a:spcBef>
              <a:spcAft>
                <a:spcPts val="0"/>
              </a:spcAft>
              <a:buClr>
                <a:srgbClr val="1F497D"/>
              </a:buClr>
              <a:buSzPts val="1600"/>
              <a:buAutoNum type="romanLcPeriod"/>
            </a:pPr>
            <a:r>
              <a:rPr lang="en-US" sz="1600">
                <a:solidFill>
                  <a:srgbClr val="1F497D"/>
                </a:solidFill>
                <a:highlight>
                  <a:srgbClr val="FFFFFF"/>
                </a:highlight>
                <a:latin typeface="Arial"/>
                <a:ea typeface="Arial"/>
                <a:cs typeface="Arial"/>
                <a:sym typeface="Arial"/>
              </a:rPr>
              <a:t>Levi’s Stadium in Santa Clara, CA. The stadium has a seating capacity of 68,500 and was 98.5% full with attendance of 67,439. </a:t>
            </a:r>
            <a:r>
              <a:rPr lang="en-US" sz="1600">
                <a:solidFill>
                  <a:srgbClr val="FF0000"/>
                </a:solidFill>
                <a:highlight>
                  <a:srgbClr val="FFFFFF"/>
                </a:highlight>
                <a:latin typeface="Arial"/>
                <a:ea typeface="Arial"/>
                <a:cs typeface="Arial"/>
                <a:sym typeface="Arial"/>
              </a:rPr>
              <a:t>60% of own BSS links are below -72dBm and 95% of other BSS links are below -72dBm.</a:t>
            </a:r>
            <a:endParaRPr sz="1600">
              <a:solidFill>
                <a:srgbClr val="FF0000"/>
              </a:solidFill>
              <a:highlight>
                <a:srgbClr val="FFFFFF"/>
              </a:highlight>
              <a:latin typeface="Arial"/>
              <a:ea typeface="Arial"/>
              <a:cs typeface="Arial"/>
              <a:sym typeface="Arial"/>
            </a:endParaRPr>
          </a:p>
          <a:p>
            <a:pPr marL="914400" marR="0" lvl="1" indent="-330200" algn="just" rtl="0">
              <a:lnSpc>
                <a:spcPct val="115000"/>
              </a:lnSpc>
              <a:spcBef>
                <a:spcPts val="0"/>
              </a:spcBef>
              <a:spcAft>
                <a:spcPts val="0"/>
              </a:spcAft>
              <a:buClr>
                <a:srgbClr val="1F497D"/>
              </a:buClr>
              <a:buSzPts val="1600"/>
              <a:buChar char="○"/>
            </a:pPr>
            <a:r>
              <a:rPr lang="en-US" sz="1600" b="0">
                <a:solidFill>
                  <a:srgbClr val="1F497D"/>
                </a:solidFill>
                <a:highlight>
                  <a:srgbClr val="FFFFFF"/>
                </a:highlight>
                <a:latin typeface="Arial"/>
                <a:ea typeface="Arial"/>
                <a:cs typeface="Arial"/>
                <a:sym typeface="Arial"/>
              </a:rPr>
              <a:t>CableLabs: DL and UL signal strength measurements from Wi-Fi networks used by multiple cable operators. It is a collection of over 1 million measurement samples from 13,000 distinct outdoor APs for the duration of multiple days.</a:t>
            </a:r>
            <a:r>
              <a:rPr lang="en-US" sz="1600">
                <a:solidFill>
                  <a:srgbClr val="1F497D"/>
                </a:solidFill>
                <a:highlight>
                  <a:srgbClr val="FFFFFF"/>
                </a:highlight>
                <a:latin typeface="Arial"/>
                <a:ea typeface="Arial"/>
                <a:cs typeface="Arial"/>
                <a:sym typeface="Arial"/>
              </a:rPr>
              <a:t> </a:t>
            </a:r>
            <a:r>
              <a:rPr lang="en-US" sz="1600" b="0">
                <a:solidFill>
                  <a:srgbClr val="1F497D"/>
                </a:solidFill>
                <a:highlight>
                  <a:srgbClr val="FFFFFF"/>
                </a:highlight>
                <a:latin typeface="Arial"/>
                <a:ea typeface="Arial"/>
                <a:cs typeface="Arial"/>
                <a:sym typeface="Arial"/>
              </a:rPr>
              <a:t>DL: </a:t>
            </a:r>
            <a:r>
              <a:rPr lang="en-US" sz="1600" b="0">
                <a:solidFill>
                  <a:srgbClr val="FF0000"/>
                </a:solidFill>
                <a:highlight>
                  <a:srgbClr val="FFFFFF"/>
                </a:highlight>
                <a:latin typeface="Arial"/>
                <a:ea typeface="Arial"/>
                <a:cs typeface="Arial"/>
                <a:sym typeface="Arial"/>
              </a:rPr>
              <a:t>80% of links are below -72dBm</a:t>
            </a:r>
            <a:r>
              <a:rPr lang="en-US" sz="1600">
                <a:solidFill>
                  <a:srgbClr val="FF0000"/>
                </a:solidFill>
                <a:highlight>
                  <a:srgbClr val="FFFFFF"/>
                </a:highlight>
                <a:latin typeface="Arial"/>
                <a:ea typeface="Arial"/>
                <a:cs typeface="Arial"/>
                <a:sym typeface="Arial"/>
              </a:rPr>
              <a:t>. </a:t>
            </a:r>
            <a:r>
              <a:rPr lang="en-US" sz="1600" b="0">
                <a:solidFill>
                  <a:srgbClr val="1F497D"/>
                </a:solidFill>
                <a:highlight>
                  <a:srgbClr val="FFFFFF"/>
                </a:highlight>
                <a:latin typeface="Arial"/>
                <a:ea typeface="Arial"/>
                <a:cs typeface="Arial"/>
                <a:sym typeface="Arial"/>
              </a:rPr>
              <a:t>UL: </a:t>
            </a:r>
            <a:r>
              <a:rPr lang="en-US" sz="1600" b="0">
                <a:solidFill>
                  <a:srgbClr val="FF0000"/>
                </a:solidFill>
                <a:highlight>
                  <a:srgbClr val="FFFFFF"/>
                </a:highlight>
                <a:latin typeface="Arial"/>
                <a:ea typeface="Arial"/>
                <a:cs typeface="Arial"/>
                <a:sym typeface="Arial"/>
              </a:rPr>
              <a:t>85% of links are below -72dBm</a:t>
            </a:r>
            <a:endParaRPr sz="1600" b="0">
              <a:solidFill>
                <a:srgbClr val="1F497D"/>
              </a:solidFill>
              <a:latin typeface="Arial"/>
              <a:ea typeface="Arial"/>
              <a:cs typeface="Arial"/>
              <a:sym typeface="Arial"/>
            </a:endParaRPr>
          </a:p>
          <a:p>
            <a:pPr marL="914400" marR="0" lvl="1" indent="-330200" algn="just" rtl="0">
              <a:lnSpc>
                <a:spcPct val="115000"/>
              </a:lnSpc>
              <a:spcBef>
                <a:spcPts val="0"/>
              </a:spcBef>
              <a:spcAft>
                <a:spcPts val="0"/>
              </a:spcAft>
              <a:buClr>
                <a:srgbClr val="1F497D"/>
              </a:buClr>
              <a:buSzPts val="1600"/>
              <a:buChar char="○"/>
            </a:pPr>
            <a:r>
              <a:rPr lang="en-US" sz="1600" b="0">
                <a:solidFill>
                  <a:srgbClr val="1F497D"/>
                </a:solidFill>
                <a:highlight>
                  <a:srgbClr val="FFFFFF"/>
                </a:highlight>
                <a:latin typeface="Arial"/>
                <a:ea typeface="Arial"/>
                <a:cs typeface="Arial"/>
                <a:sym typeface="Arial"/>
              </a:rPr>
              <a:t>Boingo</a:t>
            </a:r>
            <a:r>
              <a:rPr lang="en-US" sz="1600" b="0">
                <a:solidFill>
                  <a:srgbClr val="1F497D"/>
                </a:solidFill>
                <a:latin typeface="Arial"/>
                <a:ea typeface="Arial"/>
                <a:cs typeface="Arial"/>
                <a:sym typeface="Arial"/>
              </a:rPr>
              <a:t>: Field measurements collected from Wi-Fi networks operated by Boingo from major North American airports serving 600 million customers annually. Data collected over 6 months. </a:t>
            </a:r>
            <a:r>
              <a:rPr lang="en-US" sz="1600" b="0">
                <a:solidFill>
                  <a:srgbClr val="FF0000"/>
                </a:solidFill>
                <a:latin typeface="Arial"/>
                <a:ea typeface="Arial"/>
                <a:cs typeface="Arial"/>
                <a:sym typeface="Arial"/>
              </a:rPr>
              <a:t>32.8% of links are below -72dBm</a:t>
            </a:r>
            <a:r>
              <a:rPr lang="en-US" sz="1600" b="0">
                <a:solidFill>
                  <a:schemeClr val="dk1"/>
                </a:solidFill>
                <a:latin typeface="Arial"/>
                <a:ea typeface="Arial"/>
                <a:cs typeface="Arial"/>
                <a:sym typeface="Arial"/>
              </a:rPr>
              <a:t>.</a:t>
            </a:r>
            <a:endParaRPr sz="1600">
              <a:solidFill>
                <a:schemeClr val="dk1"/>
              </a:solidFill>
              <a:latin typeface="Arial"/>
              <a:ea typeface="Arial"/>
              <a:cs typeface="Arial"/>
              <a:sym typeface="Arial"/>
            </a:endParaRPr>
          </a:p>
          <a:p>
            <a:pPr marL="914400" marR="0" lvl="1" indent="-330200" algn="just" rtl="0">
              <a:lnSpc>
                <a:spcPct val="115000"/>
              </a:lnSpc>
              <a:spcBef>
                <a:spcPts val="0"/>
              </a:spcBef>
              <a:spcAft>
                <a:spcPts val="0"/>
              </a:spcAft>
              <a:buClr>
                <a:srgbClr val="1F497D"/>
              </a:buClr>
              <a:buSzPts val="1600"/>
              <a:buChar char="○"/>
            </a:pPr>
            <a:r>
              <a:rPr lang="en-US" sz="1600" b="0">
                <a:solidFill>
                  <a:srgbClr val="1F497D"/>
                </a:solidFill>
                <a:highlight>
                  <a:srgbClr val="FFFFFF"/>
                </a:highlight>
                <a:latin typeface="Arial"/>
                <a:ea typeface="Arial"/>
                <a:cs typeface="Arial"/>
                <a:sym typeface="Arial"/>
              </a:rPr>
              <a:t>Ericsson: Enterprise office deployment serving ~1000 people measured over 7 days. </a:t>
            </a:r>
            <a:r>
              <a:rPr lang="en-US" sz="1600" b="0">
                <a:solidFill>
                  <a:srgbClr val="FF0000"/>
                </a:solidFill>
                <a:highlight>
                  <a:srgbClr val="FFFFFF"/>
                </a:highlight>
                <a:latin typeface="Arial"/>
                <a:ea typeface="Arial"/>
                <a:cs typeface="Arial"/>
                <a:sym typeface="Arial"/>
              </a:rPr>
              <a:t>4-5% of links are below -72dBm</a:t>
            </a:r>
            <a:endParaRPr sz="1600">
              <a:solidFill>
                <a:schemeClr val="dk1"/>
              </a:solidFill>
              <a:latin typeface="Arial"/>
              <a:ea typeface="Arial"/>
              <a:cs typeface="Arial"/>
              <a:sym typeface="Arial"/>
            </a:endParaRPr>
          </a:p>
          <a:p>
            <a:pPr marL="0" lvl="0" indent="0" rtl="0">
              <a:spcBef>
                <a:spcPts val="600"/>
              </a:spcBef>
              <a:spcAft>
                <a:spcPts val="0"/>
              </a:spcAft>
              <a:buNone/>
            </a:pPr>
            <a:endParaRPr sz="1600" b="0">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 Deployment Scenarios</a:t>
            </a:r>
            <a:endParaRPr sz="2400" b="1" i="0" u="none" strike="noStrike" cap="none">
              <a:solidFill>
                <a:srgbClr val="000000"/>
              </a:solidFill>
              <a:latin typeface="Times New Roman"/>
              <a:ea typeface="Times New Roman"/>
              <a:cs typeface="Times New Roman"/>
              <a:sym typeface="Times New Roman"/>
            </a:endParaRPr>
          </a:p>
        </p:txBody>
      </p:sp>
      <p:sp>
        <p:nvSpPr>
          <p:cNvPr id="260" name="Shape 26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21</a:t>
            </a:fld>
            <a:endParaRPr sz="1200">
              <a:solidFill>
                <a:srgbClr val="000000"/>
              </a:solidFill>
              <a:latin typeface="Times New Roman"/>
              <a:ea typeface="Times New Roman"/>
              <a:cs typeface="Times New Roman"/>
              <a:sym typeface="Times New Roman"/>
            </a:endParaRPr>
          </a:p>
        </p:txBody>
      </p:sp>
      <p:sp>
        <p:nvSpPr>
          <p:cNvPr id="261" name="Shape 26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262" name="Shape 262"/>
          <p:cNvSpPr txBox="1">
            <a:spLocks noGrp="1"/>
          </p:cNvSpPr>
          <p:nvPr>
            <p:ph type="body" idx="1"/>
          </p:nvPr>
        </p:nvSpPr>
        <p:spPr>
          <a:xfrm>
            <a:off x="557725" y="865313"/>
            <a:ext cx="11519400" cy="4926000"/>
          </a:xfrm>
          <a:prstGeom prst="rect">
            <a:avLst/>
          </a:prstGeom>
          <a:noFill/>
          <a:ln>
            <a:noFill/>
          </a:ln>
        </p:spPr>
        <p:txBody>
          <a:bodyPr spcFirstLastPara="1" wrap="square" lIns="92150" tIns="46075" rIns="92150" bIns="46075" anchor="t" anchorCtr="0">
            <a:noAutofit/>
          </a:bodyPr>
          <a:lstStyle/>
          <a:p>
            <a:pPr marL="457200" marR="0" lvl="0" indent="-317500" algn="l" rtl="0">
              <a:spcBef>
                <a:spcPts val="600"/>
              </a:spcBef>
              <a:spcAft>
                <a:spcPts val="0"/>
              </a:spcAft>
              <a:buSzPts val="1400"/>
              <a:buChar char="●"/>
            </a:pPr>
            <a:r>
              <a:rPr lang="en-US" b="0"/>
              <a:t>The following was agreed regarding the Deployment scenarios to be studied:</a:t>
            </a:r>
            <a:endParaRPr b="0"/>
          </a:p>
          <a:p>
            <a:pPr marL="914400" marR="0" lvl="1" indent="-368300" algn="l" rtl="0">
              <a:spcBef>
                <a:spcPts val="0"/>
              </a:spcBef>
              <a:spcAft>
                <a:spcPts val="0"/>
              </a:spcAft>
              <a:buClr>
                <a:srgbClr val="0000FF"/>
              </a:buClr>
              <a:buSzPts val="2200"/>
              <a:buChar char="○"/>
            </a:pPr>
            <a:r>
              <a:rPr lang="en-US" sz="2200" i="1">
                <a:solidFill>
                  <a:srgbClr val="0000FF"/>
                </a:solidFill>
              </a:rPr>
              <a:t>Study the additional functionality needed beyond the specifications for operation in licensed spectrum in the following deployment scenarios. </a:t>
            </a:r>
            <a:endParaRPr sz="2200" i="1">
              <a:solidFill>
                <a:srgbClr val="0000FF"/>
              </a:solidFill>
            </a:endParaRPr>
          </a:p>
          <a:p>
            <a:pPr marL="1371600" marR="0" lvl="2" indent="-368300" algn="l" rtl="0">
              <a:spcBef>
                <a:spcPts val="0"/>
              </a:spcBef>
              <a:spcAft>
                <a:spcPts val="0"/>
              </a:spcAft>
              <a:buClr>
                <a:srgbClr val="0000FF"/>
              </a:buClr>
              <a:buSzPts val="2200"/>
              <a:buChar char="■"/>
            </a:pPr>
            <a:r>
              <a:rPr lang="en-US" sz="2200" i="1">
                <a:solidFill>
                  <a:srgbClr val="0000FF"/>
                </a:solidFill>
              </a:rPr>
              <a:t>Carrier aggregation between licensed band NR (PCell) and NR-U (SCell)</a:t>
            </a:r>
            <a:endParaRPr sz="2200" i="1">
              <a:solidFill>
                <a:srgbClr val="0000FF"/>
              </a:solidFill>
            </a:endParaRPr>
          </a:p>
          <a:p>
            <a:pPr marL="1828800" marR="0" lvl="3" indent="-368300" algn="l" rtl="0">
              <a:spcBef>
                <a:spcPts val="0"/>
              </a:spcBef>
              <a:spcAft>
                <a:spcPts val="0"/>
              </a:spcAft>
              <a:buClr>
                <a:srgbClr val="0000FF"/>
              </a:buClr>
              <a:buSzPts val="2200"/>
              <a:buChar char="●"/>
            </a:pPr>
            <a:r>
              <a:rPr lang="en-US" sz="2200" i="1">
                <a:solidFill>
                  <a:srgbClr val="0000FF"/>
                </a:solidFill>
              </a:rPr>
              <a:t>NR-U SCell may have both DL and UL, or DL-only.</a:t>
            </a:r>
            <a:endParaRPr sz="2200" i="1">
              <a:solidFill>
                <a:srgbClr val="0000FF"/>
              </a:solidFill>
            </a:endParaRPr>
          </a:p>
          <a:p>
            <a:pPr marL="1371600" marR="0" lvl="2" indent="-368300" algn="l" rtl="0">
              <a:spcBef>
                <a:spcPts val="0"/>
              </a:spcBef>
              <a:spcAft>
                <a:spcPts val="0"/>
              </a:spcAft>
              <a:buClr>
                <a:srgbClr val="0000FF"/>
              </a:buClr>
              <a:buSzPts val="2200"/>
              <a:buChar char="■"/>
            </a:pPr>
            <a:r>
              <a:rPr lang="en-US" sz="2200" i="1">
                <a:solidFill>
                  <a:srgbClr val="0000FF"/>
                </a:solidFill>
              </a:rPr>
              <a:t>Dual connectivity between licensed band LTE (PCell) and NR-U (PSCell)</a:t>
            </a:r>
            <a:endParaRPr sz="2200" i="1">
              <a:solidFill>
                <a:srgbClr val="0000FF"/>
              </a:solidFill>
            </a:endParaRPr>
          </a:p>
          <a:p>
            <a:pPr marL="1371600" marR="0" lvl="2" indent="-368300" algn="l" rtl="0">
              <a:spcBef>
                <a:spcPts val="0"/>
              </a:spcBef>
              <a:spcAft>
                <a:spcPts val="0"/>
              </a:spcAft>
              <a:buClr>
                <a:srgbClr val="0000FF"/>
              </a:buClr>
              <a:buSzPts val="2200"/>
              <a:buChar char="■"/>
            </a:pPr>
            <a:r>
              <a:rPr lang="en-US" sz="2200" i="1">
                <a:solidFill>
                  <a:srgbClr val="0000FF"/>
                </a:solidFill>
              </a:rPr>
              <a:t>Stand-alone NR-U</a:t>
            </a:r>
            <a:endParaRPr sz="2200" i="1">
              <a:solidFill>
                <a:srgbClr val="0000FF"/>
              </a:solidFill>
            </a:endParaRPr>
          </a:p>
          <a:p>
            <a:pPr marL="1371600" marR="0" lvl="2" indent="-368300" algn="l" rtl="0">
              <a:spcBef>
                <a:spcPts val="0"/>
              </a:spcBef>
              <a:spcAft>
                <a:spcPts val="0"/>
              </a:spcAft>
              <a:buClr>
                <a:srgbClr val="0000FF"/>
              </a:buClr>
              <a:buSzPts val="2200"/>
              <a:buChar char="■"/>
            </a:pPr>
            <a:r>
              <a:rPr lang="en-US" sz="2200" i="1">
                <a:solidFill>
                  <a:srgbClr val="0000FF"/>
                </a:solidFill>
              </a:rPr>
              <a:t>An NR cell with DL in unlicensed band and UL in licensed band</a:t>
            </a:r>
            <a:endParaRPr sz="2200" i="1">
              <a:solidFill>
                <a:srgbClr val="0000FF"/>
              </a:solidFill>
            </a:endParaRPr>
          </a:p>
          <a:p>
            <a:pPr marL="1371600" marR="0" lvl="2" indent="-368300" algn="l" rtl="0">
              <a:spcBef>
                <a:spcPts val="0"/>
              </a:spcBef>
              <a:spcAft>
                <a:spcPts val="0"/>
              </a:spcAft>
              <a:buClr>
                <a:srgbClr val="0000FF"/>
              </a:buClr>
              <a:buSzPts val="2200"/>
              <a:buChar char="■"/>
            </a:pPr>
            <a:r>
              <a:rPr lang="en-US" sz="2200" i="1">
                <a:solidFill>
                  <a:srgbClr val="0000FF"/>
                </a:solidFill>
              </a:rPr>
              <a:t>Dual connectivity between licensed band NR (PCell) and NR-U (PSCell)</a:t>
            </a:r>
            <a:endParaRPr sz="2200" i="1">
              <a:solidFill>
                <a:srgbClr val="0000FF"/>
              </a:solidFill>
            </a:endParaRPr>
          </a:p>
          <a:p>
            <a:pPr marL="914400" marR="0" lvl="1" indent="-368300" algn="l" rtl="0">
              <a:spcBef>
                <a:spcPts val="0"/>
              </a:spcBef>
              <a:spcAft>
                <a:spcPts val="0"/>
              </a:spcAft>
              <a:buClr>
                <a:srgbClr val="0000FF"/>
              </a:buClr>
              <a:buSzPts val="2200"/>
              <a:buChar char="○"/>
            </a:pPr>
            <a:r>
              <a:rPr lang="en-US" sz="2200" i="1">
                <a:solidFill>
                  <a:srgbClr val="0000FF"/>
                </a:solidFill>
              </a:rPr>
              <a:t>Note (for the minutes): Some companies believe that a prioritization among the agreed deployment scenarios may be necessary.</a:t>
            </a:r>
            <a:endParaRPr sz="2200" i="1">
              <a:solidFill>
                <a:srgbClr val="0000FF"/>
              </a:solidFill>
            </a:endParaRPr>
          </a:p>
          <a:p>
            <a:pPr marL="0" marR="0" lvl="0" indent="0" algn="l" rtl="0">
              <a:spcBef>
                <a:spcPts val="600"/>
              </a:spcBef>
              <a:spcAft>
                <a:spcPts val="0"/>
              </a:spcAft>
              <a:buNone/>
            </a:pPr>
            <a:r>
              <a:rPr lang="en-US" sz="1800" b="0">
                <a:latin typeface="Arial"/>
                <a:ea typeface="Arial"/>
                <a:cs typeface="Arial"/>
                <a:sym typeface="Arial"/>
              </a:rPr>
              <a:t>Note: </a:t>
            </a:r>
            <a:endParaRPr sz="1800" b="0">
              <a:latin typeface="Arial"/>
              <a:ea typeface="Arial"/>
              <a:cs typeface="Arial"/>
              <a:sym typeface="Arial"/>
            </a:endParaRPr>
          </a:p>
          <a:p>
            <a:pPr marL="457200" marR="0" lvl="0" indent="-330200" algn="l" rtl="0">
              <a:spcBef>
                <a:spcPts val="600"/>
              </a:spcBef>
              <a:spcAft>
                <a:spcPts val="0"/>
              </a:spcAft>
              <a:buSzPts val="1600"/>
              <a:buFont typeface="Arial"/>
              <a:buChar char="●"/>
            </a:pPr>
            <a:r>
              <a:rPr lang="en-US" sz="1600" b="0">
                <a:latin typeface="Arial"/>
                <a:ea typeface="Arial"/>
                <a:cs typeface="Arial"/>
                <a:sym typeface="Arial"/>
              </a:rPr>
              <a:t>Stand-alone NRU and NRU as a part of Dual Connectivity make it a direct competition for Wi-Fi since with these, NRU cells can be deployed without any licensed carrier fallback or without any ideal backhaul with the licensed carrier.</a:t>
            </a: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Legacy cellular operators are opposed to NRU stand-alone and do not want this design to proceed in 3GPP. This is because they are apprehensive of competition from newer operators who can use NR-U standalone for limited cellular operations.</a:t>
            </a:r>
            <a:endParaRPr sz="1600" b="0">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 Discussion</a:t>
            </a:r>
            <a:endParaRPr sz="2400" b="1" i="0" u="none" strike="noStrike" cap="none">
              <a:solidFill>
                <a:srgbClr val="000000"/>
              </a:solidFill>
              <a:latin typeface="Times New Roman"/>
              <a:ea typeface="Times New Roman"/>
              <a:cs typeface="Times New Roman"/>
              <a:sym typeface="Times New Roman"/>
            </a:endParaRPr>
          </a:p>
        </p:txBody>
      </p:sp>
      <p:sp>
        <p:nvSpPr>
          <p:cNvPr id="268" name="Shape 26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22</a:t>
            </a:fld>
            <a:endParaRPr sz="1200">
              <a:solidFill>
                <a:srgbClr val="000000"/>
              </a:solidFill>
              <a:latin typeface="Times New Roman"/>
              <a:ea typeface="Times New Roman"/>
              <a:cs typeface="Times New Roman"/>
              <a:sym typeface="Times New Roman"/>
            </a:endParaRPr>
          </a:p>
        </p:txBody>
      </p:sp>
      <p:sp>
        <p:nvSpPr>
          <p:cNvPr id="269" name="Shape 26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270" name="Shape 270"/>
          <p:cNvSpPr txBox="1">
            <a:spLocks noGrp="1"/>
          </p:cNvSpPr>
          <p:nvPr>
            <p:ph type="body" idx="1"/>
          </p:nvPr>
        </p:nvSpPr>
        <p:spPr>
          <a:xfrm>
            <a:off x="557725" y="1154088"/>
            <a:ext cx="11519400" cy="4926000"/>
          </a:xfrm>
          <a:prstGeom prst="rect">
            <a:avLst/>
          </a:prstGeom>
          <a:noFill/>
          <a:ln>
            <a:noFill/>
          </a:ln>
        </p:spPr>
        <p:txBody>
          <a:bodyPr spcFirstLastPara="1" wrap="square" lIns="92150" tIns="46075" rIns="92150" bIns="46075" anchor="t" anchorCtr="0">
            <a:noAutofit/>
          </a:bodyPr>
          <a:lstStyle/>
          <a:p>
            <a:pPr marL="457200" marR="0" lvl="0" indent="-342900" algn="l" rtl="0">
              <a:spcBef>
                <a:spcPts val="600"/>
              </a:spcBef>
              <a:spcAft>
                <a:spcPts val="0"/>
              </a:spcAft>
              <a:buSzPts val="1800"/>
              <a:buFont typeface="Arial"/>
              <a:buChar char="●"/>
            </a:pPr>
            <a:r>
              <a:rPr lang="en-US" sz="1800" b="0">
                <a:latin typeface="Arial"/>
                <a:ea typeface="Arial"/>
                <a:cs typeface="Arial"/>
                <a:sym typeface="Arial"/>
              </a:rPr>
              <a:t>NR-U is potentially a much more potent competitor to 802.11 than LAA.</a:t>
            </a:r>
            <a:endParaRPr sz="1800" b="0">
              <a:latin typeface="Arial"/>
              <a:ea typeface="Arial"/>
              <a:cs typeface="Arial"/>
              <a:sym typeface="Arial"/>
            </a:endParaRPr>
          </a:p>
          <a:p>
            <a:pPr marL="457200" marR="0" lvl="0" indent="-342900" algn="l" rtl="0">
              <a:spcBef>
                <a:spcPts val="0"/>
              </a:spcBef>
              <a:spcAft>
                <a:spcPts val="0"/>
              </a:spcAft>
              <a:buSzPts val="1800"/>
              <a:buFont typeface="Arial"/>
              <a:buChar char="●"/>
            </a:pPr>
            <a:r>
              <a:rPr lang="en-US" sz="1800" b="0">
                <a:latin typeface="Arial"/>
                <a:ea typeface="Arial"/>
                <a:cs typeface="Arial"/>
                <a:sym typeface="Arial"/>
              </a:rPr>
              <a:t>The “licensed assisted” nature of LAA limits its deployment to cases where LAA is either colocated with a licensed eNB or has an ideal backhaul with a licensed eNB. This rules out the majority of scenarios where 802.11 is currently deployed.</a:t>
            </a:r>
            <a:endParaRPr sz="1800" b="0">
              <a:latin typeface="Arial"/>
              <a:ea typeface="Arial"/>
              <a:cs typeface="Arial"/>
              <a:sym typeface="Arial"/>
            </a:endParaRPr>
          </a:p>
          <a:p>
            <a:pPr marL="457200" marR="0" lvl="0" indent="-342900" algn="l" rtl="0">
              <a:spcBef>
                <a:spcPts val="0"/>
              </a:spcBef>
              <a:spcAft>
                <a:spcPts val="0"/>
              </a:spcAft>
              <a:buSzPts val="1800"/>
              <a:buFont typeface="Arial"/>
              <a:buChar char="●"/>
            </a:pPr>
            <a:r>
              <a:rPr lang="en-US" sz="1800" b="0">
                <a:latin typeface="Arial"/>
                <a:ea typeface="Arial"/>
                <a:cs typeface="Arial"/>
                <a:sym typeface="Arial"/>
              </a:rPr>
              <a:t>LAA PHY/MAC has features derived from legacy LTE (long 71us symbol duration, limited number of starting and ending positions in a subframe, long 4ms HARQ RTT) that make is less flexible for Indoor Hotspot deployments.</a:t>
            </a:r>
            <a:endParaRPr sz="1800" b="0">
              <a:latin typeface="Arial"/>
              <a:ea typeface="Arial"/>
              <a:cs typeface="Arial"/>
              <a:sym typeface="Arial"/>
            </a:endParaRPr>
          </a:p>
          <a:p>
            <a:pPr marL="457200" marR="0" lvl="0" indent="-342900" algn="l" rtl="0">
              <a:spcBef>
                <a:spcPts val="0"/>
              </a:spcBef>
              <a:spcAft>
                <a:spcPts val="0"/>
              </a:spcAft>
              <a:buSzPts val="1800"/>
              <a:buFont typeface="Arial"/>
              <a:buChar char="●"/>
            </a:pPr>
            <a:r>
              <a:rPr lang="en-US" sz="1800" b="0">
                <a:latin typeface="Arial"/>
                <a:ea typeface="Arial"/>
                <a:cs typeface="Arial"/>
                <a:sym typeface="Arial"/>
              </a:rPr>
              <a:t>In contrast:</a:t>
            </a:r>
            <a:endParaRPr sz="1800" b="0">
              <a:latin typeface="Arial"/>
              <a:ea typeface="Arial"/>
              <a:cs typeface="Arial"/>
              <a:sym typeface="Arial"/>
            </a:endParaRPr>
          </a:p>
          <a:p>
            <a:pPr marL="914400" marR="0" lvl="1" indent="-342900" algn="l" rtl="0">
              <a:spcBef>
                <a:spcPts val="0"/>
              </a:spcBef>
              <a:spcAft>
                <a:spcPts val="0"/>
              </a:spcAft>
              <a:buSzPts val="1800"/>
              <a:buFont typeface="Arial"/>
              <a:buChar char="○"/>
            </a:pPr>
            <a:r>
              <a:rPr lang="en-US" sz="1800" b="0">
                <a:latin typeface="Arial"/>
                <a:ea typeface="Arial"/>
                <a:cs typeface="Arial"/>
                <a:sym typeface="Arial"/>
              </a:rPr>
              <a:t>NR-U will have a more flexible and efficient PHY/MAC (shorter symbol durations, start and end positions in every symbol position, shorter HARQ RTT)</a:t>
            </a:r>
            <a:endParaRPr sz="1800" b="0">
              <a:latin typeface="Arial"/>
              <a:ea typeface="Arial"/>
              <a:cs typeface="Arial"/>
              <a:sym typeface="Arial"/>
            </a:endParaRPr>
          </a:p>
          <a:p>
            <a:pPr marL="914400" marR="0" lvl="1" indent="-342900" algn="l" rtl="0">
              <a:spcBef>
                <a:spcPts val="0"/>
              </a:spcBef>
              <a:spcAft>
                <a:spcPts val="0"/>
              </a:spcAft>
              <a:buSzPts val="1800"/>
              <a:buFont typeface="Arial"/>
              <a:buChar char="○"/>
            </a:pPr>
            <a:r>
              <a:rPr lang="en-US" sz="1800" b="0">
                <a:latin typeface="Arial"/>
                <a:ea typeface="Arial"/>
                <a:cs typeface="Arial"/>
                <a:sym typeface="Arial"/>
              </a:rPr>
              <a:t>If SA and DC are approved it will also be possible to deploy NR-U in every configuration where 802.11 is currently deployed.</a:t>
            </a:r>
            <a:endParaRPr sz="1800" b="0">
              <a:latin typeface="Arial"/>
              <a:ea typeface="Arial"/>
              <a:cs typeface="Arial"/>
              <a:sym typeface="Arial"/>
            </a:endParaRPr>
          </a:p>
          <a:p>
            <a:pPr marL="914400" marR="0" lvl="1" indent="-342900" algn="l" rtl="0">
              <a:spcBef>
                <a:spcPts val="0"/>
              </a:spcBef>
              <a:spcAft>
                <a:spcPts val="0"/>
              </a:spcAft>
              <a:buSzPts val="1800"/>
              <a:buFont typeface="Arial"/>
              <a:buChar char="○"/>
            </a:pPr>
            <a:r>
              <a:rPr lang="en-US" sz="1800" b="0">
                <a:latin typeface="Arial"/>
                <a:ea typeface="Arial"/>
                <a:cs typeface="Arial"/>
                <a:sym typeface="Arial"/>
              </a:rPr>
              <a:t>NR-U will have an additional advantage that the same PHY/MAC with flexible configurations can be deployed across all current and future unlicensed bands unlike 802.11.</a:t>
            </a:r>
            <a:endParaRPr sz="1800" b="0">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NRU: Next Steps</a:t>
            </a:r>
            <a:endParaRPr sz="2400" b="1" i="0" u="none" strike="noStrike" cap="none">
              <a:solidFill>
                <a:srgbClr val="000000"/>
              </a:solidFill>
              <a:latin typeface="Times New Roman"/>
              <a:ea typeface="Times New Roman"/>
              <a:cs typeface="Times New Roman"/>
              <a:sym typeface="Times New Roman"/>
            </a:endParaRPr>
          </a:p>
        </p:txBody>
      </p:sp>
      <p:sp>
        <p:nvSpPr>
          <p:cNvPr id="276" name="Shape 276"/>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23</a:t>
            </a:fld>
            <a:endParaRPr sz="1200">
              <a:solidFill>
                <a:srgbClr val="000000"/>
              </a:solidFill>
              <a:latin typeface="Times New Roman"/>
              <a:ea typeface="Times New Roman"/>
              <a:cs typeface="Times New Roman"/>
              <a:sym typeface="Times New Roman"/>
            </a:endParaRPr>
          </a:p>
        </p:txBody>
      </p:sp>
      <p:sp>
        <p:nvSpPr>
          <p:cNvPr id="277" name="Shape 277"/>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278" name="Shape 278"/>
          <p:cNvSpPr txBox="1">
            <a:spLocks noGrp="1"/>
          </p:cNvSpPr>
          <p:nvPr>
            <p:ph type="body" idx="1"/>
          </p:nvPr>
        </p:nvSpPr>
        <p:spPr>
          <a:xfrm>
            <a:off x="557725" y="1077888"/>
            <a:ext cx="11519400" cy="4926000"/>
          </a:xfrm>
          <a:prstGeom prst="rect">
            <a:avLst/>
          </a:prstGeom>
          <a:noFill/>
          <a:ln>
            <a:noFill/>
          </a:ln>
        </p:spPr>
        <p:txBody>
          <a:bodyPr spcFirstLastPara="1" wrap="square" lIns="92150" tIns="46075" rIns="92150" bIns="46075" anchor="t" anchorCtr="0">
            <a:noAutofit/>
          </a:bodyPr>
          <a:lstStyle/>
          <a:p>
            <a:pPr marL="457200" marR="0" lvl="0" indent="-342900" algn="l" rtl="0">
              <a:spcBef>
                <a:spcPts val="600"/>
              </a:spcBef>
              <a:spcAft>
                <a:spcPts val="0"/>
              </a:spcAft>
              <a:buSzPts val="1800"/>
              <a:buFont typeface="Arial"/>
              <a:buChar char="●"/>
            </a:pPr>
            <a:r>
              <a:rPr lang="en-US" sz="1800" b="0">
                <a:latin typeface="Arial"/>
                <a:ea typeface="Arial"/>
                <a:cs typeface="Arial"/>
                <a:sym typeface="Arial"/>
              </a:rPr>
              <a:t>The effort required to ensure fair coexistence between NR-U and 802.11 is much more than what was required for LAA</a:t>
            </a:r>
            <a:endParaRPr sz="1800" b="0">
              <a:latin typeface="Arial"/>
              <a:ea typeface="Arial"/>
              <a:cs typeface="Arial"/>
              <a:sym typeface="Arial"/>
            </a:endParaRPr>
          </a:p>
          <a:p>
            <a:pPr marL="457200" marR="0" lvl="0" indent="-342900" algn="l" rtl="0">
              <a:spcBef>
                <a:spcPts val="0"/>
              </a:spcBef>
              <a:spcAft>
                <a:spcPts val="0"/>
              </a:spcAft>
              <a:buSzPts val="1800"/>
              <a:buFont typeface="Arial"/>
              <a:buChar char="●"/>
            </a:pPr>
            <a:r>
              <a:rPr lang="en-US" sz="1800" b="0">
                <a:latin typeface="Arial"/>
                <a:ea typeface="Arial"/>
                <a:cs typeface="Arial"/>
                <a:sym typeface="Arial"/>
              </a:rPr>
              <a:t>The number of evaluation scenarios are much higher: </a:t>
            </a:r>
            <a:endParaRPr sz="1800" b="0">
              <a:latin typeface="Arial"/>
              <a:ea typeface="Arial"/>
              <a:cs typeface="Arial"/>
              <a:sym typeface="Arial"/>
            </a:endParaRPr>
          </a:p>
          <a:p>
            <a:pPr marL="914400" marR="0" lvl="1" indent="-342900" algn="l" rtl="0">
              <a:spcBef>
                <a:spcPts val="0"/>
              </a:spcBef>
              <a:spcAft>
                <a:spcPts val="0"/>
              </a:spcAft>
              <a:buSzPts val="1800"/>
              <a:buFont typeface="Arial"/>
              <a:buChar char="○"/>
            </a:pPr>
            <a:r>
              <a:rPr lang="en-US" sz="1800" b="0">
                <a:latin typeface="Arial"/>
                <a:ea typeface="Arial"/>
                <a:cs typeface="Arial"/>
                <a:sym typeface="Arial"/>
              </a:rPr>
              <a:t>Licensed assisted, Dual connectivity, Standalone</a:t>
            </a:r>
            <a:endParaRPr sz="1800" b="0">
              <a:latin typeface="Arial"/>
              <a:ea typeface="Arial"/>
              <a:cs typeface="Arial"/>
              <a:sym typeface="Arial"/>
            </a:endParaRPr>
          </a:p>
          <a:p>
            <a:pPr marL="914400" marR="0" lvl="1" indent="-342900" algn="l" rtl="0">
              <a:spcBef>
                <a:spcPts val="0"/>
              </a:spcBef>
              <a:spcAft>
                <a:spcPts val="0"/>
              </a:spcAft>
              <a:buSzPts val="1800"/>
              <a:buFont typeface="Arial"/>
              <a:buChar char="○"/>
            </a:pPr>
            <a:r>
              <a:rPr lang="en-US" sz="1800" b="0">
                <a:latin typeface="Arial"/>
                <a:ea typeface="Arial"/>
                <a:cs typeface="Arial"/>
                <a:sym typeface="Arial"/>
              </a:rPr>
              <a:t>5 GHz, 6 GHz, 60 GHz, other </a:t>
            </a:r>
            <a:r>
              <a:rPr lang="en-US" sz="1800">
                <a:latin typeface="Arial"/>
                <a:ea typeface="Arial"/>
                <a:cs typeface="Arial"/>
                <a:sym typeface="Arial"/>
              </a:rPr>
              <a:t>bands</a:t>
            </a:r>
            <a:endParaRPr sz="1800" b="0">
              <a:latin typeface="Arial"/>
              <a:ea typeface="Arial"/>
              <a:cs typeface="Arial"/>
              <a:sym typeface="Arial"/>
            </a:endParaRPr>
          </a:p>
          <a:p>
            <a:pPr marL="914400" marR="0" lvl="1" indent="-342900" algn="l" rtl="0">
              <a:spcBef>
                <a:spcPts val="0"/>
              </a:spcBef>
              <a:spcAft>
                <a:spcPts val="0"/>
              </a:spcAft>
              <a:buSzPts val="1800"/>
              <a:buFont typeface="Arial"/>
              <a:buChar char="○"/>
            </a:pPr>
            <a:r>
              <a:rPr lang="en-US" sz="1800" b="0">
                <a:latin typeface="Arial"/>
                <a:ea typeface="Arial"/>
                <a:cs typeface="Arial"/>
                <a:sym typeface="Arial"/>
              </a:rPr>
              <a:t>LAA channel access (as baseline) and additionally technology neutral channel access</a:t>
            </a:r>
            <a:endParaRPr sz="1800" b="0">
              <a:latin typeface="Arial"/>
              <a:ea typeface="Arial"/>
              <a:cs typeface="Arial"/>
              <a:sym typeface="Arial"/>
            </a:endParaRPr>
          </a:p>
          <a:p>
            <a:pPr marL="914400" marR="0" lvl="1" indent="-342900" algn="l" rtl="0">
              <a:spcBef>
                <a:spcPts val="0"/>
              </a:spcBef>
              <a:spcAft>
                <a:spcPts val="0"/>
              </a:spcAft>
              <a:buSzPts val="1800"/>
              <a:buFont typeface="Arial"/>
              <a:buChar char="○"/>
            </a:pPr>
            <a:r>
              <a:rPr lang="en-US" sz="1800" b="0">
                <a:latin typeface="Arial"/>
                <a:ea typeface="Arial"/>
                <a:cs typeface="Arial"/>
                <a:sym typeface="Arial"/>
              </a:rPr>
              <a:t>For LAA, since 2014 it has been mostly Broadcom that has been participating in 3GPP to ensure fair coexistence between LAA and 802.11</a:t>
            </a:r>
            <a:endParaRPr sz="1800" b="0">
              <a:latin typeface="Arial"/>
              <a:ea typeface="Arial"/>
              <a:cs typeface="Arial"/>
              <a:sym typeface="Arial"/>
            </a:endParaRPr>
          </a:p>
          <a:p>
            <a:pPr marL="457200" marR="0" lvl="0" indent="-342900" algn="l" rtl="0">
              <a:spcBef>
                <a:spcPts val="0"/>
              </a:spcBef>
              <a:spcAft>
                <a:spcPts val="0"/>
              </a:spcAft>
              <a:buSzPts val="1800"/>
              <a:buFont typeface="Arial"/>
              <a:buChar char="●"/>
            </a:pPr>
            <a:r>
              <a:rPr lang="en-US" sz="1800" b="0">
                <a:latin typeface="Arial"/>
                <a:ea typeface="Arial"/>
                <a:cs typeface="Arial"/>
                <a:sym typeface="Arial"/>
              </a:rPr>
              <a:t>The much larger scope of NR-U and also the fact that it is potentially a more potent competitor to 802.11 makes it necessary for more companies with 802.11 interests to participate in 3GPP and also contribute to technical evaluations in order to achieve fair coexistence between NR-U and 802.11</a:t>
            </a:r>
            <a:endParaRPr sz="1800" b="0">
              <a:latin typeface="Arial"/>
              <a:ea typeface="Arial"/>
              <a:cs typeface="Arial"/>
              <a:sym typeface="Arial"/>
            </a:endParaRPr>
          </a:p>
          <a:p>
            <a:pPr marL="457200" marR="0" lvl="0" indent="-342900" algn="l" rtl="0">
              <a:lnSpc>
                <a:spcPct val="100000"/>
              </a:lnSpc>
              <a:spcBef>
                <a:spcPts val="0"/>
              </a:spcBef>
              <a:spcAft>
                <a:spcPts val="0"/>
              </a:spcAft>
              <a:buClr>
                <a:srgbClr val="000000"/>
              </a:buClr>
              <a:buSzPts val="1800"/>
              <a:buFont typeface="Arial"/>
              <a:buChar char="●"/>
            </a:pPr>
            <a:r>
              <a:rPr lang="en-US" sz="1800" b="0">
                <a:latin typeface="Arial"/>
                <a:ea typeface="Arial"/>
                <a:cs typeface="Arial"/>
                <a:sym typeface="Arial"/>
              </a:rPr>
              <a:t>Please also note that unlike LAA and 802.11ac, coexistence between NR-U and 802.11ax are likely to be bidirectional and hence technically more challenging.</a:t>
            </a:r>
            <a:endParaRPr sz="1800" b="0">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288" name="Shape 288"/>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None/>
            </a:pPr>
            <a:r>
              <a:rPr lang="en-US" sz="1800" b="0" i="0" u="none" strike="noStrike" cap="none">
                <a:solidFill>
                  <a:srgbClr val="000000"/>
                </a:solidFill>
                <a:latin typeface="Times New Roman"/>
                <a:ea typeface="Times New Roman"/>
                <a:cs typeface="Times New Roman"/>
                <a:sym typeface="Times New Roman"/>
              </a:rPr>
              <a:t>[1] </a:t>
            </a:r>
            <a:r>
              <a:rPr lang="en-US" sz="1800" b="0"/>
              <a:t>Chairman’s notes RAN1 92 final</a:t>
            </a:r>
            <a:endParaRPr sz="1800" b="0" i="0" u="none" strike="noStrike" cap="none">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r>
              <a:rPr lang="en-US" sz="1800" b="0" i="0" u="none" strike="noStrike" cap="none">
                <a:solidFill>
                  <a:srgbClr val="000000"/>
                </a:solidFill>
                <a:latin typeface="Times New Roman"/>
                <a:ea typeface="Times New Roman"/>
                <a:cs typeface="Times New Roman"/>
                <a:sym typeface="Times New Roman"/>
              </a:rPr>
              <a:t>[2] </a:t>
            </a:r>
            <a:r>
              <a:rPr lang="en-US" sz="1800" b="0"/>
              <a:t>R1-1802433	Companies’ views on candidate spectrum for NR unlicensed operation	Intel Corporation, Sony, AT&amp;T, Nokia, Nokia Shanghai Bell, Ericsson, Charter Communications, Qualcomm Incorporated, ZTE, Sanechips, LG Electronics, Motorola Mobility, Lenovo, InterDigital, Huawei, HiSilicon, Samsung, Verizon, MediaTek Inc., Comcast, CableLabs, CATT, Deutsche Telekom, T-Mobile USA, Oppo, NTT DOCOMO</a:t>
            </a:r>
            <a:endParaRPr sz="1800" b="0"/>
          </a:p>
          <a:p>
            <a:pPr marL="342900" lvl="0" indent="-342900" rtl="0">
              <a:spcBef>
                <a:spcPts val="600"/>
              </a:spcBef>
              <a:spcAft>
                <a:spcPts val="0"/>
              </a:spcAft>
              <a:buClr>
                <a:schemeClr val="dk1"/>
              </a:buClr>
              <a:buFont typeface="Arial"/>
              <a:buNone/>
            </a:pPr>
            <a:r>
              <a:rPr lang="en-US" sz="1800" b="0">
                <a:solidFill>
                  <a:schemeClr val="dk1"/>
                </a:solidFill>
              </a:rPr>
              <a:t>[3] R1-1802862    	Summary of unofficial email discussion on NR-U simulation methodology	 Qualcomm Incorporated</a:t>
            </a:r>
            <a:endParaRPr sz="1800" b="0">
              <a:solidFill>
                <a:schemeClr val="dk1"/>
              </a:solidFill>
            </a:endParaRPr>
          </a:p>
          <a:p>
            <a:pPr marL="342900" lvl="0" indent="-342900" rtl="0">
              <a:spcBef>
                <a:spcPts val="600"/>
              </a:spcBef>
              <a:spcAft>
                <a:spcPts val="0"/>
              </a:spcAft>
              <a:buClr>
                <a:schemeClr val="dk1"/>
              </a:buClr>
              <a:buFont typeface="Arial"/>
              <a:buNone/>
            </a:pPr>
            <a:r>
              <a:rPr lang="en-US" sz="1800" b="0">
                <a:solidFill>
                  <a:schemeClr val="dk1"/>
                </a:solidFill>
              </a:rPr>
              <a:t>[4] R1-1802277	Companies’ views on deployment scenarios for NR unlicensed operation	Nokia, AT&amp;T, CableLabs, Charter Communications, Comcast, Deutsche Telecom, Ericsson, HiSilicon, Huawei, Intel, InterDigital, Lenovo, LG Electronics, MediaTek, Motorola Mobility, Nokia Shanghai Bell, NTT DOCOMO, Qualcomm, Samsung, Sanechips, Sony, T-Mobile US, Verizon, vivo, ZTE </a:t>
            </a:r>
            <a:endParaRPr sz="2400" b="1" i="0" u="none" strike="noStrike" cap="none">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a:solidFill>
                <a:srgbClr val="000000"/>
              </a:solidFill>
              <a:latin typeface="Times New Roman"/>
              <a:ea typeface="Times New Roman"/>
              <a:cs typeface="Times New Roman"/>
              <a:sym typeface="Times New Roman"/>
            </a:endParaRPr>
          </a:p>
        </p:txBody>
      </p:sp>
      <p:sp>
        <p:nvSpPr>
          <p:cNvPr id="289" name="Shape 28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24</a:t>
            </a:fld>
            <a:endParaRPr sz="1200">
              <a:solidFill>
                <a:srgbClr val="000000"/>
              </a:solidFill>
              <a:latin typeface="Times New Roman"/>
              <a:ea typeface="Times New Roman"/>
              <a:cs typeface="Times New Roman"/>
              <a:sym typeface="Times New Roman"/>
            </a:endParaRPr>
          </a:p>
        </p:txBody>
      </p:sp>
      <p:sp>
        <p:nvSpPr>
          <p:cNvPr id="290" name="Shape 29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a:t>
            </a:r>
            <a:endParaRPr sz="240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US" sz="1600" b="0" dirty="0">
                <a:solidFill>
                  <a:schemeClr val="dk1"/>
                </a:solidFill>
                <a:latin typeface="Arial"/>
                <a:ea typeface="Arial"/>
                <a:cs typeface="Arial"/>
                <a:sym typeface="Arial"/>
              </a:rPr>
              <a:t>The presentation discusses the following topics with respect to fair coexistence .</a:t>
            </a:r>
            <a:endParaRPr sz="1600" b="0" dirty="0">
              <a:solidFill>
                <a:schemeClr val="dk1"/>
              </a:solidFill>
              <a:latin typeface="Arial"/>
              <a:ea typeface="Arial"/>
              <a:cs typeface="Arial"/>
              <a:sym typeface="Arial"/>
            </a:endParaRPr>
          </a:p>
          <a:p>
            <a:pPr marL="0" lvl="0" indent="0" algn="l" rtl="0">
              <a:spcBef>
                <a:spcPts val="0"/>
              </a:spcBef>
              <a:spcAft>
                <a:spcPts val="0"/>
              </a:spcAft>
              <a:buNone/>
            </a:pPr>
            <a:endParaRPr sz="16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Further enhancements to LAA (</a:t>
            </a:r>
            <a:r>
              <a:rPr lang="en-US" sz="1600" b="0" dirty="0" err="1">
                <a:solidFill>
                  <a:schemeClr val="dk1"/>
                </a:solidFill>
                <a:latin typeface="Arial"/>
                <a:ea typeface="Arial"/>
                <a:cs typeface="Arial"/>
                <a:sym typeface="Arial"/>
              </a:rPr>
              <a:t>feLAA</a:t>
            </a:r>
            <a:r>
              <a:rPr lang="en-US" sz="1600" b="0" dirty="0">
                <a:solidFill>
                  <a:schemeClr val="dk1"/>
                </a:solidFill>
                <a:latin typeface="Arial"/>
                <a:ea typeface="Arial"/>
                <a:cs typeface="Arial"/>
                <a:sym typeface="Arial"/>
              </a:rPr>
              <a:t>)</a:t>
            </a:r>
            <a:endParaRPr sz="1600" b="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Background</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Font typeface="Arial"/>
              <a:buAutoNum type="alphaLcPeriod"/>
            </a:pPr>
            <a:r>
              <a:rPr lang="en-US" sz="1600" dirty="0">
                <a:solidFill>
                  <a:schemeClr val="dk1"/>
                </a:solidFill>
                <a:latin typeface="Arial"/>
                <a:ea typeface="Arial"/>
                <a:cs typeface="Arial"/>
                <a:sym typeface="Arial"/>
              </a:rPr>
              <a:t>Additional partial ending positions in a UL subframe</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Font typeface="Arial"/>
              <a:buAutoNum type="alphaLcPeriod"/>
            </a:pPr>
            <a:r>
              <a:rPr lang="en-US" sz="1600" dirty="0">
                <a:solidFill>
                  <a:schemeClr val="dk1"/>
                </a:solidFill>
                <a:latin typeface="Arial"/>
                <a:ea typeface="Arial"/>
                <a:cs typeface="Arial"/>
                <a:sym typeface="Arial"/>
              </a:rPr>
              <a:t>Autonomous UL (AUL)</a:t>
            </a:r>
            <a:endParaRPr sz="1600" dirty="0">
              <a:solidFill>
                <a:schemeClr val="dk1"/>
              </a:solidFill>
              <a:latin typeface="Arial"/>
              <a:ea typeface="Arial"/>
              <a:cs typeface="Arial"/>
              <a:sym typeface="Arial"/>
            </a:endParaRPr>
          </a:p>
          <a:p>
            <a:pPr marL="1371600" lvl="2" indent="-330200" algn="l" rtl="0">
              <a:spcBef>
                <a:spcPts val="0"/>
              </a:spcBef>
              <a:spcAft>
                <a:spcPts val="0"/>
              </a:spcAft>
              <a:buClr>
                <a:schemeClr val="dk1"/>
              </a:buClr>
              <a:buSzPts val="1600"/>
              <a:buAutoNum type="romanLcPeriod"/>
            </a:pPr>
            <a:r>
              <a:rPr lang="en-US" sz="1600" dirty="0" err="1">
                <a:latin typeface="Arial"/>
                <a:ea typeface="Arial"/>
                <a:cs typeface="Arial"/>
                <a:sym typeface="Arial"/>
              </a:rPr>
              <a:t>eNB</a:t>
            </a:r>
            <a:r>
              <a:rPr lang="en-US" sz="1600" dirty="0">
                <a:latin typeface="Arial"/>
                <a:ea typeface="Arial"/>
                <a:cs typeface="Arial"/>
                <a:sym typeface="Arial"/>
              </a:rPr>
              <a:t> to UE COT sharing</a:t>
            </a:r>
            <a:endParaRPr sz="1600" dirty="0">
              <a:latin typeface="Arial"/>
              <a:ea typeface="Arial"/>
              <a:cs typeface="Arial"/>
              <a:sym typeface="Arial"/>
            </a:endParaRPr>
          </a:p>
          <a:p>
            <a:pPr marL="1371600" lvl="2" indent="-330200" algn="l" rtl="0">
              <a:spcBef>
                <a:spcPts val="0"/>
              </a:spcBef>
              <a:spcAft>
                <a:spcPts val="0"/>
              </a:spcAft>
              <a:buSzPts val="1600"/>
              <a:buFont typeface="Arial"/>
              <a:buAutoNum type="romanLcPeriod"/>
            </a:pPr>
            <a:r>
              <a:rPr lang="en-US" sz="1600" dirty="0">
                <a:latin typeface="Arial"/>
                <a:ea typeface="Arial"/>
                <a:cs typeface="Arial"/>
                <a:sym typeface="Arial"/>
              </a:rPr>
              <a:t>UE to </a:t>
            </a:r>
            <a:r>
              <a:rPr lang="en-US" sz="1600" dirty="0" err="1">
                <a:latin typeface="Arial"/>
                <a:ea typeface="Arial"/>
                <a:cs typeface="Arial"/>
                <a:sym typeface="Arial"/>
              </a:rPr>
              <a:t>eNB</a:t>
            </a:r>
            <a:r>
              <a:rPr lang="en-US" sz="1600" dirty="0">
                <a:latin typeface="Arial"/>
                <a:ea typeface="Arial"/>
                <a:cs typeface="Arial"/>
                <a:sym typeface="Arial"/>
              </a:rPr>
              <a:t> COT sharing</a:t>
            </a:r>
            <a:endParaRPr sz="1600" dirty="0">
              <a:latin typeface="Arial"/>
              <a:ea typeface="Arial"/>
              <a:cs typeface="Arial"/>
              <a:sym typeface="Arial"/>
            </a:endParaRPr>
          </a:p>
          <a:p>
            <a:pPr marL="1371600" lvl="2" indent="-330200" algn="l" rtl="0">
              <a:spcBef>
                <a:spcPts val="0"/>
              </a:spcBef>
              <a:spcAft>
                <a:spcPts val="0"/>
              </a:spcAft>
              <a:buSzPts val="1600"/>
              <a:buFont typeface="Arial"/>
              <a:buAutoNum type="romanLcPeriod"/>
            </a:pPr>
            <a:r>
              <a:rPr lang="en-US" sz="1600" dirty="0">
                <a:latin typeface="Arial"/>
                <a:ea typeface="Arial"/>
                <a:cs typeface="Arial"/>
                <a:sym typeface="Arial"/>
              </a:rPr>
              <a:t>Multiple autonomous CAT4 LBT transmissions without waiting for feedback</a:t>
            </a:r>
            <a:endParaRPr sz="1600" dirty="0">
              <a:latin typeface="Arial"/>
              <a:ea typeface="Arial"/>
              <a:cs typeface="Arial"/>
              <a:sym typeface="Arial"/>
            </a:endParaRPr>
          </a:p>
          <a:p>
            <a:pPr marL="914400" lvl="1" indent="-330200" algn="l" rtl="0">
              <a:spcBef>
                <a:spcPts val="0"/>
              </a:spcBef>
              <a:spcAft>
                <a:spcPts val="0"/>
              </a:spcAft>
              <a:buSzPts val="1600"/>
              <a:buFont typeface="Arial"/>
              <a:buAutoNum type="alphaLcPeriod"/>
            </a:pPr>
            <a:r>
              <a:rPr lang="en-US" sz="1600" dirty="0">
                <a:latin typeface="Arial"/>
                <a:ea typeface="Arial"/>
                <a:cs typeface="Arial"/>
                <a:sym typeface="Arial"/>
              </a:rPr>
              <a:t>Discussion</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469900" lvl="0" indent="-342900" algn="l" rtl="0">
              <a:spcBef>
                <a:spcPts val="0"/>
              </a:spcBef>
              <a:spcAft>
                <a:spcPts val="0"/>
              </a:spcAft>
              <a:buClr>
                <a:schemeClr val="dk1"/>
              </a:buClr>
              <a:buSzPts val="1600"/>
              <a:buFont typeface="+mj-lt"/>
              <a:buAutoNum type="arabicPeriod" startAt="2"/>
            </a:pPr>
            <a:r>
              <a:rPr lang="en-US" sz="1600" b="0" dirty="0">
                <a:latin typeface="Arial"/>
                <a:ea typeface="Arial"/>
                <a:cs typeface="Arial"/>
                <a:sym typeface="Arial"/>
              </a:rPr>
              <a:t>NR-Unlicensed (NRU)</a:t>
            </a:r>
            <a:endParaRPr sz="1600" b="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Background</a:t>
            </a:r>
            <a:endParaRPr sz="1600" dirty="0">
              <a:latin typeface="Arial"/>
              <a:ea typeface="Arial"/>
              <a:cs typeface="Arial"/>
              <a:sym typeface="Arial"/>
            </a:endParaRPr>
          </a:p>
          <a:p>
            <a:pPr marL="914400" lvl="1" indent="-330200" algn="l" rtl="0">
              <a:spcBef>
                <a:spcPts val="0"/>
              </a:spcBef>
              <a:spcAft>
                <a:spcPts val="0"/>
              </a:spcAft>
              <a:buSzPts val="1600"/>
              <a:buFont typeface="Arial"/>
              <a:buAutoNum type="alphaLcPeriod"/>
            </a:pPr>
            <a:r>
              <a:rPr lang="en-US" sz="1600" dirty="0">
                <a:latin typeface="Arial"/>
                <a:ea typeface="Arial"/>
                <a:cs typeface="Arial"/>
                <a:sym typeface="Arial"/>
              </a:rPr>
              <a:t>Study Item objectives</a:t>
            </a:r>
            <a:endParaRPr sz="1600" dirty="0">
              <a:latin typeface="Arial"/>
              <a:ea typeface="Arial"/>
              <a:cs typeface="Arial"/>
              <a:sym typeface="Arial"/>
            </a:endParaRPr>
          </a:p>
          <a:p>
            <a:pPr marL="914400" lvl="1" indent="-330200" algn="l" rtl="0">
              <a:spcBef>
                <a:spcPts val="0"/>
              </a:spcBef>
              <a:spcAft>
                <a:spcPts val="0"/>
              </a:spcAft>
              <a:buSzPts val="1600"/>
              <a:buFont typeface="Arial"/>
              <a:buAutoNum type="alphaLcPeriod"/>
            </a:pPr>
            <a:r>
              <a:rPr lang="en-US" sz="1600" dirty="0">
                <a:latin typeface="Arial"/>
                <a:ea typeface="Arial"/>
                <a:cs typeface="Arial"/>
                <a:sym typeface="Arial"/>
              </a:rPr>
              <a:t>Spectrum</a:t>
            </a:r>
            <a:endParaRPr sz="1600" dirty="0">
              <a:latin typeface="Arial"/>
              <a:ea typeface="Arial"/>
              <a:cs typeface="Arial"/>
              <a:sym typeface="Arial"/>
            </a:endParaRPr>
          </a:p>
          <a:p>
            <a:pPr marL="914400" lvl="1" indent="-330200" algn="l" rtl="0">
              <a:spcBef>
                <a:spcPts val="0"/>
              </a:spcBef>
              <a:spcAft>
                <a:spcPts val="0"/>
              </a:spcAft>
              <a:buSzPts val="1600"/>
              <a:buFont typeface="Arial"/>
              <a:buAutoNum type="alphaLcPeriod"/>
            </a:pPr>
            <a:r>
              <a:rPr lang="en-US" sz="1600" dirty="0">
                <a:latin typeface="Arial"/>
                <a:ea typeface="Arial"/>
                <a:cs typeface="Arial"/>
                <a:sym typeface="Arial"/>
              </a:rPr>
              <a:t>Simulation methodology</a:t>
            </a:r>
            <a:endParaRPr sz="1600" dirty="0">
              <a:latin typeface="Arial"/>
              <a:ea typeface="Arial"/>
              <a:cs typeface="Arial"/>
              <a:sym typeface="Arial"/>
            </a:endParaRPr>
          </a:p>
          <a:p>
            <a:pPr marL="914400" lvl="1" indent="-330200" algn="l" rtl="0">
              <a:spcBef>
                <a:spcPts val="0"/>
              </a:spcBef>
              <a:spcAft>
                <a:spcPts val="0"/>
              </a:spcAft>
              <a:buSzPts val="1600"/>
              <a:buFont typeface="Arial"/>
              <a:buAutoNum type="alphaLcPeriod"/>
            </a:pPr>
            <a:r>
              <a:rPr lang="en-US" sz="1600" dirty="0">
                <a:latin typeface="Arial"/>
                <a:ea typeface="Arial"/>
                <a:cs typeface="Arial"/>
                <a:sym typeface="Arial"/>
              </a:rPr>
              <a:t>Deployment scenarios</a:t>
            </a:r>
            <a:endParaRPr sz="1600" dirty="0">
              <a:latin typeface="Arial"/>
              <a:ea typeface="Arial"/>
              <a:cs typeface="Arial"/>
              <a:sym typeface="Arial"/>
            </a:endParaRPr>
          </a:p>
          <a:p>
            <a:pPr marL="914400" lvl="1" indent="-330200" algn="l" rtl="0">
              <a:spcBef>
                <a:spcPts val="0"/>
              </a:spcBef>
              <a:spcAft>
                <a:spcPts val="0"/>
              </a:spcAft>
              <a:buSzPts val="1600"/>
              <a:buFont typeface="Arial"/>
              <a:buAutoNum type="alphaLcPeriod"/>
            </a:pPr>
            <a:r>
              <a:rPr lang="en-US" sz="1600" dirty="0">
                <a:latin typeface="Arial"/>
                <a:ea typeface="Arial"/>
                <a:cs typeface="Arial"/>
                <a:sym typeface="Arial"/>
              </a:rPr>
              <a:t>Discussion</a:t>
            </a:r>
            <a:endParaRPr sz="1600" dirty="0">
              <a:latin typeface="Arial"/>
              <a:ea typeface="Arial"/>
              <a:cs typeface="Arial"/>
              <a:sym typeface="Arial"/>
            </a:endParaRPr>
          </a:p>
          <a:p>
            <a:pPr marL="914400" lvl="1" indent="-330200" algn="l" rtl="0">
              <a:spcBef>
                <a:spcPts val="0"/>
              </a:spcBef>
              <a:spcAft>
                <a:spcPts val="0"/>
              </a:spcAft>
              <a:buSzPts val="1600"/>
              <a:buFont typeface="Arial"/>
              <a:buAutoNum type="alphaLcPeriod"/>
            </a:pPr>
            <a:r>
              <a:rPr lang="en-US" sz="1600" dirty="0">
                <a:latin typeface="Arial"/>
                <a:ea typeface="Arial"/>
                <a:cs typeface="Arial"/>
                <a:sym typeface="Arial"/>
              </a:rPr>
              <a:t>Next Steps</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FeLAA: Background</a:t>
            </a:r>
            <a:endParaRPr sz="2400" b="1" i="0" u="none" strike="noStrike" cap="none">
              <a:solidFill>
                <a:srgbClr val="000000"/>
              </a:solidFill>
              <a:latin typeface="Times New Roman"/>
              <a:ea typeface="Times New Roman"/>
              <a:cs typeface="Times New Roman"/>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57725" y="1332351"/>
            <a:ext cx="11519400" cy="4687500"/>
          </a:xfrm>
          <a:prstGeom prst="rect">
            <a:avLst/>
          </a:prstGeom>
          <a:noFill/>
          <a:ln>
            <a:noFill/>
          </a:ln>
        </p:spPr>
        <p:txBody>
          <a:bodyPr spcFirstLastPara="1" wrap="square" lIns="92150" tIns="46075" rIns="92150" bIns="46075" anchor="t" anchorCtr="0">
            <a:noAutofit/>
          </a:bodyPr>
          <a:lstStyle/>
          <a:p>
            <a:pPr marL="457200" marR="0" lvl="0" indent="-355600" algn="l" rtl="0">
              <a:spcBef>
                <a:spcPts val="600"/>
              </a:spcBef>
              <a:spcAft>
                <a:spcPts val="0"/>
              </a:spcAft>
              <a:buSzPts val="2000"/>
              <a:buChar char="●"/>
            </a:pPr>
            <a:r>
              <a:rPr lang="en-US" sz="2000" b="0" dirty="0">
                <a:latin typeface="Arial"/>
                <a:ea typeface="Arial"/>
                <a:cs typeface="Arial"/>
                <a:sym typeface="Arial"/>
              </a:rPr>
              <a:t>The </a:t>
            </a:r>
            <a:r>
              <a:rPr lang="en-US" sz="2000" b="0" dirty="0" err="1">
                <a:latin typeface="Arial"/>
                <a:ea typeface="Arial"/>
                <a:cs typeface="Arial"/>
                <a:sym typeface="Arial"/>
              </a:rPr>
              <a:t>FeLAA</a:t>
            </a:r>
            <a:r>
              <a:rPr lang="en-US" sz="2000" b="0" dirty="0">
                <a:latin typeface="Arial"/>
                <a:ea typeface="Arial"/>
                <a:cs typeface="Arial"/>
                <a:sym typeface="Arial"/>
              </a:rPr>
              <a:t> work item commenced in 3GPP RAN1 in April, 2017. The objective was to enhance LAA DL and UL performance with respect to the following aspects:</a:t>
            </a:r>
            <a:endParaRPr sz="2000" b="0" dirty="0">
              <a:latin typeface="Arial"/>
              <a:ea typeface="Arial"/>
              <a:cs typeface="Arial"/>
              <a:sym typeface="Arial"/>
            </a:endParaRPr>
          </a:p>
          <a:p>
            <a:pPr marL="914400" marR="0" lvl="1" indent="-317500" algn="l" rtl="0">
              <a:spcBef>
                <a:spcPts val="0"/>
              </a:spcBef>
              <a:spcAft>
                <a:spcPts val="0"/>
              </a:spcAft>
              <a:buSzPts val="1400"/>
              <a:buChar char="○"/>
            </a:pPr>
            <a:r>
              <a:rPr lang="en-US" dirty="0">
                <a:latin typeface="Arial"/>
                <a:ea typeface="Arial"/>
                <a:cs typeface="Arial"/>
                <a:sym typeface="Arial"/>
              </a:rPr>
              <a:t>Increasing Starting and Ending positions for DL and UL transmissions</a:t>
            </a:r>
            <a:endParaRPr dirty="0">
              <a:latin typeface="Arial"/>
              <a:ea typeface="Arial"/>
              <a:cs typeface="Arial"/>
              <a:sym typeface="Arial"/>
            </a:endParaRPr>
          </a:p>
          <a:p>
            <a:pPr marL="1371600" marR="0" lvl="2" indent="-317500" algn="l" rtl="0">
              <a:spcBef>
                <a:spcPts val="0"/>
              </a:spcBef>
              <a:spcAft>
                <a:spcPts val="0"/>
              </a:spcAft>
              <a:buSzPts val="1400"/>
              <a:buChar char="■"/>
            </a:pPr>
            <a:r>
              <a:rPr lang="en-US" dirty="0">
                <a:latin typeface="Arial"/>
                <a:ea typeface="Arial"/>
                <a:cs typeface="Arial"/>
                <a:sym typeface="Arial"/>
              </a:rPr>
              <a:t>Legacy LAA supports 2 DL starting positions (symbols #0,#7) and 6 DL ending positions </a:t>
            </a:r>
            <a:r>
              <a:rPr lang="en-US" dirty="0">
                <a:solidFill>
                  <a:schemeClr val="dk1"/>
                </a:solidFill>
                <a:latin typeface="Arial"/>
                <a:ea typeface="Arial"/>
                <a:cs typeface="Arial"/>
                <a:sym typeface="Arial"/>
              </a:rPr>
              <a:t>(symbols #3,#6,#9,#10,#12,#13) </a:t>
            </a:r>
            <a:endParaRPr dirty="0">
              <a:latin typeface="Arial"/>
              <a:ea typeface="Arial"/>
              <a:cs typeface="Arial"/>
              <a:sym typeface="Arial"/>
            </a:endParaRPr>
          </a:p>
          <a:p>
            <a:pPr marL="1371600" lvl="2" indent="-317500" rtl="0">
              <a:spcBef>
                <a:spcPts val="0"/>
              </a:spcBef>
              <a:spcAft>
                <a:spcPts val="0"/>
              </a:spcAft>
              <a:buSzPts val="1400"/>
              <a:buChar char="■"/>
            </a:pPr>
            <a:r>
              <a:rPr lang="en-US" dirty="0">
                <a:solidFill>
                  <a:schemeClr val="dk1"/>
                </a:solidFill>
                <a:latin typeface="Arial"/>
                <a:ea typeface="Arial"/>
                <a:cs typeface="Arial"/>
                <a:sym typeface="Arial"/>
              </a:rPr>
              <a:t>Legacy </a:t>
            </a:r>
            <a:r>
              <a:rPr lang="en-US" dirty="0" err="1">
                <a:solidFill>
                  <a:schemeClr val="dk1"/>
                </a:solidFill>
                <a:latin typeface="Arial"/>
                <a:ea typeface="Arial"/>
                <a:cs typeface="Arial"/>
                <a:sym typeface="Arial"/>
              </a:rPr>
              <a:t>eLAA</a:t>
            </a:r>
            <a:r>
              <a:rPr lang="en-US" dirty="0">
                <a:solidFill>
                  <a:schemeClr val="dk1"/>
                </a:solidFill>
                <a:latin typeface="Arial"/>
                <a:ea typeface="Arial"/>
                <a:cs typeface="Arial"/>
                <a:sym typeface="Arial"/>
              </a:rPr>
              <a:t> supports 1 UL starting position  (symbol #0) and 2 UL ending positions (symbols #12,#13)</a:t>
            </a:r>
            <a:endParaRPr dirty="0">
              <a:latin typeface="Arial"/>
              <a:ea typeface="Arial"/>
              <a:cs typeface="Arial"/>
              <a:sym typeface="Arial"/>
            </a:endParaRPr>
          </a:p>
          <a:p>
            <a:pPr marL="914400" marR="0" lvl="1" indent="-317500" algn="l" rtl="0">
              <a:spcBef>
                <a:spcPts val="0"/>
              </a:spcBef>
              <a:spcAft>
                <a:spcPts val="0"/>
              </a:spcAft>
              <a:buSzPts val="1400"/>
              <a:buChar char="○"/>
            </a:pPr>
            <a:r>
              <a:rPr lang="en-US" dirty="0">
                <a:latin typeface="Arial"/>
                <a:ea typeface="Arial"/>
                <a:cs typeface="Arial"/>
                <a:sym typeface="Arial"/>
              </a:rPr>
              <a:t>Supporting Autonomous transmission on the UL</a:t>
            </a:r>
            <a:endParaRPr dirty="0">
              <a:latin typeface="Arial"/>
              <a:ea typeface="Arial"/>
              <a:cs typeface="Arial"/>
              <a:sym typeface="Arial"/>
            </a:endParaRPr>
          </a:p>
          <a:p>
            <a:pPr marL="1371600" marR="0" lvl="2" indent="-317500" algn="l" rtl="0">
              <a:spcBef>
                <a:spcPts val="0"/>
              </a:spcBef>
              <a:spcAft>
                <a:spcPts val="0"/>
              </a:spcAft>
              <a:buSzPts val="1400"/>
              <a:buChar char="■"/>
            </a:pPr>
            <a:r>
              <a:rPr lang="en-US" dirty="0">
                <a:latin typeface="Arial"/>
                <a:ea typeface="Arial"/>
                <a:cs typeface="Arial"/>
                <a:sym typeface="Arial"/>
              </a:rPr>
              <a:t>Legacy </a:t>
            </a:r>
            <a:r>
              <a:rPr lang="en-US" dirty="0" err="1">
                <a:latin typeface="Arial"/>
                <a:ea typeface="Arial"/>
                <a:cs typeface="Arial"/>
                <a:sym typeface="Arial"/>
              </a:rPr>
              <a:t>eLAA</a:t>
            </a:r>
            <a:r>
              <a:rPr lang="en-US" dirty="0">
                <a:latin typeface="Arial"/>
                <a:ea typeface="Arial"/>
                <a:cs typeface="Arial"/>
                <a:sym typeface="Arial"/>
              </a:rPr>
              <a:t> supports only grant-based scheduled UL transmissions where a UL transmission must be preceded by a grant from the </a:t>
            </a:r>
            <a:r>
              <a:rPr lang="en-US" dirty="0" err="1">
                <a:latin typeface="Arial"/>
                <a:ea typeface="Arial"/>
                <a:cs typeface="Arial"/>
                <a:sym typeface="Arial"/>
              </a:rPr>
              <a:t>eNB</a:t>
            </a:r>
            <a:endParaRPr dirty="0">
              <a:latin typeface="Arial"/>
              <a:ea typeface="Arial"/>
              <a:cs typeface="Arial"/>
              <a:sym typeface="Arial"/>
            </a:endParaRPr>
          </a:p>
          <a:p>
            <a:pPr marL="914400" marR="0" lvl="0" indent="0" algn="l" rtl="0">
              <a:spcBef>
                <a:spcPts val="600"/>
              </a:spcBef>
              <a:spcAft>
                <a:spcPts val="0"/>
              </a:spcAft>
              <a:buNone/>
            </a:pPr>
            <a:endParaRPr b="0" dirty="0">
              <a:latin typeface="Arial"/>
              <a:ea typeface="Arial"/>
              <a:cs typeface="Arial"/>
              <a:sym typeface="Arial"/>
            </a:endParaRPr>
          </a:p>
          <a:p>
            <a:pPr marL="457200" marR="0" lvl="0" indent="-355600" algn="l" rtl="0">
              <a:spcBef>
                <a:spcPts val="600"/>
              </a:spcBef>
              <a:spcAft>
                <a:spcPts val="0"/>
              </a:spcAft>
              <a:buSzPts val="2000"/>
              <a:buChar char="●"/>
            </a:pPr>
            <a:r>
              <a:rPr lang="en-US" sz="2000" b="0" dirty="0">
                <a:latin typeface="Arial"/>
                <a:ea typeface="Arial"/>
                <a:cs typeface="Arial"/>
                <a:sym typeface="Arial"/>
              </a:rPr>
              <a:t>The Work item concluded in the RAN1 #92 (</a:t>
            </a:r>
            <a:r>
              <a:rPr lang="en-US" sz="2000" b="0" dirty="0" smtClean="0">
                <a:latin typeface="Arial"/>
                <a:ea typeface="Arial"/>
                <a:cs typeface="Arial"/>
                <a:sym typeface="Arial"/>
              </a:rPr>
              <a:t>Feb-Mar </a:t>
            </a:r>
            <a:r>
              <a:rPr lang="en-US" sz="2000" b="0" dirty="0">
                <a:latin typeface="Arial"/>
                <a:ea typeface="Arial"/>
                <a:cs typeface="Arial"/>
                <a:sym typeface="Arial"/>
              </a:rPr>
              <a:t>2018) meeting last week </a:t>
            </a:r>
            <a:endParaRPr sz="2000" b="0" dirty="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FeLAA: Multiple ending positions in a UL subframe</a:t>
            </a:r>
            <a:endParaRPr sz="2400" b="1" i="0" u="none" strike="noStrike" cap="none">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299200"/>
          </a:xfrm>
          <a:prstGeom prst="rect">
            <a:avLst/>
          </a:prstGeom>
          <a:noFill/>
          <a:ln>
            <a:noFill/>
          </a:ln>
        </p:spPr>
        <p:txBody>
          <a:bodyPr spcFirstLastPara="1" wrap="square" lIns="92150" tIns="46075" rIns="92150" bIns="46075" anchor="t" anchorCtr="0">
            <a:noAutofit/>
          </a:bodyPr>
          <a:lstStyle/>
          <a:p>
            <a:pPr marL="457200" marR="0" lvl="0" indent="-355600" algn="l" rtl="0">
              <a:spcBef>
                <a:spcPts val="600"/>
              </a:spcBef>
              <a:spcAft>
                <a:spcPts val="0"/>
              </a:spcAft>
              <a:buSzPts val="2000"/>
              <a:buChar char="●"/>
            </a:pPr>
            <a:r>
              <a:rPr lang="en-US" sz="2000" b="0"/>
              <a:t>This was the only sub-topic remaining regarding multiple starting and ending positions in a DL/UL subframe</a:t>
            </a:r>
            <a:endParaRPr sz="2000" b="0"/>
          </a:p>
          <a:p>
            <a:pPr marL="457200" marR="0" lvl="0" indent="-355600" algn="l" rtl="0">
              <a:spcBef>
                <a:spcPts val="0"/>
              </a:spcBef>
              <a:spcAft>
                <a:spcPts val="0"/>
              </a:spcAft>
              <a:buSzPts val="2000"/>
              <a:buChar char="●"/>
            </a:pPr>
            <a:r>
              <a:rPr lang="en-US" sz="2000" b="0"/>
              <a:t>Previous conclusions were as follows:</a:t>
            </a:r>
            <a:endParaRPr sz="2000" b="0"/>
          </a:p>
          <a:p>
            <a:pPr marL="914400" marR="0" lvl="1" indent="-355600" algn="l" rtl="0">
              <a:spcBef>
                <a:spcPts val="0"/>
              </a:spcBef>
              <a:spcAft>
                <a:spcPts val="0"/>
              </a:spcAft>
              <a:buSzPts val="2000"/>
              <a:buChar char="○"/>
            </a:pPr>
            <a:r>
              <a:rPr lang="en-US"/>
              <a:t>No additional starting positions in a DL subframe</a:t>
            </a:r>
            <a:endParaRPr/>
          </a:p>
          <a:p>
            <a:pPr marL="914400" marR="0" lvl="1" indent="-355600" algn="l" rtl="0">
              <a:spcBef>
                <a:spcPts val="0"/>
              </a:spcBef>
              <a:spcAft>
                <a:spcPts val="0"/>
              </a:spcAft>
              <a:buSzPts val="2000"/>
              <a:buChar char="○"/>
            </a:pPr>
            <a:r>
              <a:rPr lang="en-US"/>
              <a:t>No additional ending positions in a DL subframe</a:t>
            </a:r>
            <a:endParaRPr/>
          </a:p>
          <a:p>
            <a:pPr marL="914400" marR="0" lvl="1" indent="-355600" algn="l" rtl="0">
              <a:spcBef>
                <a:spcPts val="0"/>
              </a:spcBef>
              <a:spcAft>
                <a:spcPts val="0"/>
              </a:spcAft>
              <a:buSzPts val="2000"/>
              <a:buChar char="○"/>
            </a:pPr>
            <a:r>
              <a:rPr lang="en-US"/>
              <a:t>1 additional starting position (symbol #7) in a UL subframe</a:t>
            </a:r>
            <a:endParaRPr/>
          </a:p>
          <a:p>
            <a:pPr marL="914400" marR="0" lvl="1" indent="-355600" algn="l" rtl="0">
              <a:spcBef>
                <a:spcPts val="0"/>
              </a:spcBef>
              <a:spcAft>
                <a:spcPts val="0"/>
              </a:spcAft>
              <a:buSzPts val="2000"/>
              <a:buChar char="○"/>
            </a:pPr>
            <a:r>
              <a:rPr lang="en-US"/>
              <a:t>1 additional ending position (symbol #6) in a UL subframe while ending positions at symbols #3,#10 are FFS</a:t>
            </a:r>
            <a:endParaRPr/>
          </a:p>
          <a:p>
            <a:pPr marL="457200" marR="0" lvl="0" indent="-355600" algn="l" rtl="0">
              <a:spcBef>
                <a:spcPts val="0"/>
              </a:spcBef>
              <a:spcAft>
                <a:spcPts val="0"/>
              </a:spcAft>
              <a:buSzPts val="2000"/>
              <a:buChar char="●"/>
            </a:pPr>
            <a:r>
              <a:rPr lang="en-US" sz="2000" b="0"/>
              <a:t>Following was the conclusion regarding multiple ending positions in a UL subframe in RAN1 92:</a:t>
            </a:r>
            <a:endParaRPr sz="2000" b="0"/>
          </a:p>
          <a:p>
            <a:pPr marL="914400" marR="0" lvl="1" indent="-355600" algn="l" rtl="0">
              <a:spcBef>
                <a:spcPts val="0"/>
              </a:spcBef>
              <a:spcAft>
                <a:spcPts val="0"/>
              </a:spcAft>
              <a:buSzPts val="2000"/>
              <a:buChar char="○"/>
            </a:pPr>
            <a:r>
              <a:rPr lang="en-US"/>
              <a:t>Additional ending position at symbol #3 in a UL subframe is also supported</a:t>
            </a:r>
            <a:endParaRPr/>
          </a:p>
          <a:p>
            <a:pPr marL="914400" marR="0" lvl="1" indent="-355600" algn="l" rtl="0">
              <a:spcBef>
                <a:spcPts val="0"/>
              </a:spcBef>
              <a:spcAft>
                <a:spcPts val="0"/>
              </a:spcAft>
              <a:buSzPts val="2000"/>
              <a:buChar char="○"/>
            </a:pPr>
            <a:r>
              <a:rPr lang="en-US"/>
              <a:t>The number of bits  (Transport Block Size) that can be carried in the partial subframe ending at symbol #3 is set to ⅛ of what can be carried in the full subframe. This is still sufficient to transmit small chunks of data which would have otherwise resulted in occupation of the entire slot.</a:t>
            </a:r>
            <a:endParaRPr/>
          </a:p>
          <a:p>
            <a:pPr marL="914400" marR="0" lvl="1" indent="-355600" algn="l" rtl="0">
              <a:spcBef>
                <a:spcPts val="0"/>
              </a:spcBef>
              <a:spcAft>
                <a:spcPts val="0"/>
              </a:spcAft>
              <a:buSzPts val="2000"/>
              <a:buChar char="○"/>
            </a:pPr>
            <a:r>
              <a:rPr lang="en-US"/>
              <a:t>Ending position at symbol #10 was not agreed to as it would have increased the number of signalling bits; there was scope for indicating one additional UL ending position by reusing the existing signalling procedure; #3 was chosen over #10 as it adds more value relative to the existing ending positions (#6, #12, #13).</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FeLAA: AUL: eNB to UE COT sharing (1)</a:t>
            </a:r>
            <a:endParaRPr sz="2400" b="1" i="0" u="none" strike="noStrike" cap="none">
              <a:solidFill>
                <a:srgbClr val="000000"/>
              </a:solidFill>
              <a:latin typeface="Times New Roman"/>
              <a:ea typeface="Times New Roman"/>
              <a:cs typeface="Times New Roman"/>
              <a:sym typeface="Times New Roman"/>
            </a:endParaRPr>
          </a:p>
        </p:txBody>
      </p:sp>
      <p:sp>
        <p:nvSpPr>
          <p:cNvPr id="140" name="Shape 14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41" name="Shape 14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42" name="Shape 142"/>
          <p:cNvSpPr txBox="1">
            <a:spLocks noGrp="1"/>
          </p:cNvSpPr>
          <p:nvPr>
            <p:ph type="body" idx="1"/>
          </p:nvPr>
        </p:nvSpPr>
        <p:spPr>
          <a:xfrm>
            <a:off x="557725" y="1220700"/>
            <a:ext cx="11519400" cy="4799100"/>
          </a:xfrm>
          <a:prstGeom prst="rect">
            <a:avLst/>
          </a:prstGeom>
          <a:noFill/>
          <a:ln>
            <a:noFill/>
          </a:ln>
        </p:spPr>
        <p:txBody>
          <a:bodyPr spcFirstLastPara="1" wrap="square" lIns="92150" tIns="46075" rIns="92150" bIns="46075" anchor="t" anchorCtr="0">
            <a:noAutofit/>
          </a:bodyPr>
          <a:lstStyle/>
          <a:p>
            <a:pPr marL="457200" marR="0" lvl="0" indent="-355600" algn="l" rtl="0">
              <a:spcBef>
                <a:spcPts val="600"/>
              </a:spcBef>
              <a:spcAft>
                <a:spcPts val="0"/>
              </a:spcAft>
              <a:buSzPts val="2000"/>
              <a:buChar char="●"/>
            </a:pPr>
            <a:r>
              <a:rPr lang="en-US" sz="2000" b="0" dirty="0"/>
              <a:t>COT sharing is a mechanism (enabled by ETSI-BRAN) wherein one device acquires a COT using usual CAT4 LBT and another device shares it using a 25us LBT with a gap provided the amount of transmission does not exceed the MCOT limit for the given priority class</a:t>
            </a:r>
            <a:endParaRPr sz="2000" b="0" dirty="0"/>
          </a:p>
          <a:p>
            <a:pPr marL="457200" marR="0" lvl="0" indent="-355600" algn="l" rtl="0">
              <a:spcBef>
                <a:spcPts val="0"/>
              </a:spcBef>
              <a:spcAft>
                <a:spcPts val="0"/>
              </a:spcAft>
              <a:buSzPts val="2000"/>
              <a:buChar char="●"/>
            </a:pPr>
            <a:r>
              <a:rPr lang="en-US" sz="2000" b="0" dirty="0"/>
              <a:t>The purpose of this mechanism was </a:t>
            </a:r>
            <a:r>
              <a:rPr lang="en-US" sz="2000" b="0" dirty="0" smtClean="0"/>
              <a:t>to allow </a:t>
            </a:r>
            <a:r>
              <a:rPr lang="en-US" sz="2000" b="0" dirty="0" smtClean="0"/>
              <a:t>a </a:t>
            </a:r>
            <a:r>
              <a:rPr lang="en-US" sz="2000" b="0" dirty="0"/>
              <a:t>concession for LAA UL in which an </a:t>
            </a:r>
            <a:r>
              <a:rPr lang="en-US" sz="2000" b="0" dirty="0" err="1"/>
              <a:t>eNB</a:t>
            </a:r>
            <a:r>
              <a:rPr lang="en-US" sz="2000" b="0" dirty="0"/>
              <a:t> must send a grant to the UE before it can transmit on the UL and the delay between the grant and the corresponding UL transmission is at least </a:t>
            </a:r>
            <a:r>
              <a:rPr lang="en-US" sz="2000" b="0" dirty="0" smtClean="0"/>
              <a:t>4ms</a:t>
            </a:r>
            <a:r>
              <a:rPr lang="en-US" sz="2000" b="0" dirty="0"/>
              <a:t>.</a:t>
            </a:r>
            <a:endParaRPr sz="2000" b="0" dirty="0"/>
          </a:p>
          <a:p>
            <a:pPr marL="457200" marR="0" lvl="0" indent="-355600" algn="l" rtl="0">
              <a:spcBef>
                <a:spcPts val="0"/>
              </a:spcBef>
              <a:spcAft>
                <a:spcPts val="0"/>
              </a:spcAft>
              <a:buSzPts val="2000"/>
              <a:buChar char="●"/>
            </a:pPr>
            <a:r>
              <a:rPr lang="en-US" sz="2000" b="0" dirty="0" smtClean="0"/>
              <a:t>This pause </a:t>
            </a:r>
            <a:r>
              <a:rPr lang="en-US" sz="2000" b="0" dirty="0" smtClean="0"/>
              <a:t>of</a:t>
            </a:r>
            <a:r>
              <a:rPr lang="en-US" sz="2000" b="0" dirty="0" smtClean="0"/>
              <a:t> 4 </a:t>
            </a:r>
            <a:r>
              <a:rPr lang="en-US" sz="2000" b="0" dirty="0" err="1"/>
              <a:t>ms</a:t>
            </a:r>
            <a:r>
              <a:rPr lang="en-US" sz="2000" b="0" dirty="0"/>
              <a:t> </a:t>
            </a:r>
            <a:r>
              <a:rPr lang="en-US" sz="2000" b="0" dirty="0" smtClean="0"/>
              <a:t>is not accounted </a:t>
            </a:r>
            <a:r>
              <a:rPr lang="en-US" sz="2000" b="0" dirty="0"/>
              <a:t>in the COT duration</a:t>
            </a:r>
            <a:endParaRPr sz="2000" b="0" dirty="0"/>
          </a:p>
          <a:p>
            <a:pPr marL="457200" marR="0" lvl="0" indent="-355600" algn="l" rtl="0">
              <a:spcBef>
                <a:spcPts val="0"/>
              </a:spcBef>
              <a:spcAft>
                <a:spcPts val="0"/>
              </a:spcAft>
              <a:buSzPts val="2000"/>
              <a:buChar char="●"/>
            </a:pPr>
            <a:r>
              <a:rPr lang="en-US" sz="2000" b="0" dirty="0"/>
              <a:t>However, many companies also wanted to use this feature for AUL which suffers from none of the limitations that originally existed for LAA UL. So, if </a:t>
            </a:r>
            <a:r>
              <a:rPr lang="en-US" sz="2000" b="0" dirty="0" err="1"/>
              <a:t>eNB</a:t>
            </a:r>
            <a:r>
              <a:rPr lang="en-US" sz="2000" b="0" dirty="0"/>
              <a:t> acquired a COT and transmitted on the DL without exhausting the full COT, it can indicate to all UEs via PDCCH. The UEs can then transmit AUL transmissions with just 25 us LBT in the configured period</a:t>
            </a:r>
            <a:endParaRPr sz="2000" b="0" dirty="0"/>
          </a:p>
          <a:p>
            <a:pPr marL="457200" marR="0" lvl="0" indent="-355600" algn="l" rtl="0">
              <a:spcBef>
                <a:spcPts val="0"/>
              </a:spcBef>
              <a:spcAft>
                <a:spcPts val="0"/>
              </a:spcAft>
              <a:buSzPts val="2000"/>
              <a:buChar char="●"/>
            </a:pPr>
            <a:r>
              <a:rPr lang="en-US" sz="2000" b="0" dirty="0"/>
              <a:t>Nothing in new ETSI regulations prevents this kind of an operation</a:t>
            </a:r>
            <a:endParaRPr sz="20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FeLAA: AUL: eNB to UE COT sharing (2)</a:t>
            </a:r>
            <a:endParaRPr sz="2400" b="1" i="0" u="none" strike="noStrike" cap="none">
              <a:solidFill>
                <a:srgbClr val="000000"/>
              </a:solidFill>
              <a:latin typeface="Times New Roman"/>
              <a:ea typeface="Times New Roman"/>
              <a:cs typeface="Times New Roman"/>
              <a:sym typeface="Times New Roman"/>
            </a:endParaRPr>
          </a:p>
        </p:txBody>
      </p:sp>
      <p:sp>
        <p:nvSpPr>
          <p:cNvPr id="148" name="Shape 14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49" name="Shape 14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50" name="Shape 150"/>
          <p:cNvSpPr txBox="1">
            <a:spLocks noGrp="1"/>
          </p:cNvSpPr>
          <p:nvPr>
            <p:ph type="body" idx="1"/>
          </p:nvPr>
        </p:nvSpPr>
        <p:spPr>
          <a:xfrm>
            <a:off x="557725" y="1220700"/>
            <a:ext cx="11519400" cy="5141400"/>
          </a:xfrm>
          <a:prstGeom prst="rect">
            <a:avLst/>
          </a:prstGeom>
          <a:noFill/>
          <a:ln>
            <a:noFill/>
          </a:ln>
        </p:spPr>
        <p:txBody>
          <a:bodyPr spcFirstLastPara="1" wrap="square" lIns="92150" tIns="46075" rIns="92150" bIns="46075" anchor="t" anchorCtr="0">
            <a:noAutofit/>
          </a:bodyPr>
          <a:lstStyle/>
          <a:p>
            <a:pPr marL="457200" marR="0" lvl="0" indent="-355600" algn="l" rtl="0">
              <a:spcBef>
                <a:spcPts val="600"/>
              </a:spcBef>
              <a:spcAft>
                <a:spcPts val="0"/>
              </a:spcAft>
              <a:buSzPts val="2000"/>
              <a:buChar char="●"/>
            </a:pPr>
            <a:r>
              <a:rPr lang="en-US" sz="2000" b="0"/>
              <a:t>Our position was that if COT sharing is allowed for AUL, the following should be ensured:</a:t>
            </a:r>
            <a:endParaRPr sz="2000" b="0"/>
          </a:p>
          <a:p>
            <a:pPr marL="914400" marR="0" lvl="1" indent="-355600" algn="l" rtl="0">
              <a:spcBef>
                <a:spcPts val="0"/>
              </a:spcBef>
              <a:spcAft>
                <a:spcPts val="0"/>
              </a:spcAft>
              <a:buSzPts val="2000"/>
              <a:buChar char="○"/>
            </a:pPr>
            <a:r>
              <a:rPr lang="en-US"/>
              <a:t>The data transmitted on the UL using AUL by a UE should follow the traffic multiplexing rules as defined in legace (e)LAA and the ETSI regulations which is that it should be of equal or higher priority than what was used to acquire the COT</a:t>
            </a:r>
            <a:endParaRPr/>
          </a:p>
          <a:p>
            <a:pPr marL="914400" marR="0" lvl="1" indent="-355600" algn="l" rtl="0">
              <a:spcBef>
                <a:spcPts val="0"/>
              </a:spcBef>
              <a:spcAft>
                <a:spcPts val="0"/>
              </a:spcAft>
              <a:buSzPts val="2000"/>
              <a:buChar char="○"/>
            </a:pPr>
            <a:r>
              <a:rPr lang="en-US"/>
              <a:t>If the eNB did not transmit any packets on the DL in a COT before sharing the COT with the UEs for AUL, failure to decode AUL transmissions in the shared period should still lead to CWS update at the eNB. This is important because the eNB cannot be certain of whether the UE transmits data using AUL or not and failure to decode it may result from both, lack of transmission or collision.</a:t>
            </a:r>
            <a:endParaRPr/>
          </a:p>
          <a:p>
            <a:pPr marL="457200" marR="0" lvl="0" indent="-355600" algn="l" rtl="0">
              <a:spcBef>
                <a:spcPts val="0"/>
              </a:spcBef>
              <a:spcAft>
                <a:spcPts val="0"/>
              </a:spcAft>
              <a:buSzPts val="2000"/>
              <a:buChar char="●"/>
            </a:pPr>
            <a:r>
              <a:rPr lang="en-US" sz="2000" b="0"/>
              <a:t>There was a lot of opposition to our proposals with arguments that the UE MAC will need to change in order to handle traffic multiplexing rules.</a:t>
            </a:r>
            <a:endParaRPr sz="2000" b="0"/>
          </a:p>
          <a:p>
            <a:pPr marL="457200" marR="0" lvl="0" indent="-355600" algn="l" rtl="0">
              <a:spcBef>
                <a:spcPts val="0"/>
              </a:spcBef>
              <a:spcAft>
                <a:spcPts val="0"/>
              </a:spcAft>
              <a:buSzPts val="2000"/>
              <a:buChar char="●"/>
            </a:pPr>
            <a:r>
              <a:rPr lang="en-US" sz="2000" b="0"/>
              <a:t>However, the final agreements that happened make LAA even more conservative than what we proposed due to the reluctance of companies to make minor changes in the MAC specification:</a:t>
            </a:r>
            <a:endParaRPr sz="2000" b="0"/>
          </a:p>
          <a:p>
            <a:pPr marL="914400" marR="0" lvl="1" indent="-355600" algn="l" rtl="0">
              <a:spcBef>
                <a:spcPts val="0"/>
              </a:spcBef>
              <a:spcAft>
                <a:spcPts val="0"/>
              </a:spcAft>
              <a:buSzPts val="2000"/>
              <a:buChar char="○"/>
            </a:pPr>
            <a:r>
              <a:rPr lang="en-US"/>
              <a:t>The eNB can share its COT with a UE for AUL only if it acquired the COT with the lowest priority (AC_BK priority class) and so, the UE does not have to ensure anything regarding traffic multiplexing</a:t>
            </a:r>
            <a:endParaRPr/>
          </a:p>
          <a:p>
            <a:pPr marL="914400" marR="0" lvl="1" indent="-355600" algn="l" rtl="0">
              <a:spcBef>
                <a:spcPts val="0"/>
              </a:spcBef>
              <a:spcAft>
                <a:spcPts val="0"/>
              </a:spcAft>
              <a:buSzPts val="2000"/>
              <a:buChar char="○"/>
            </a:pPr>
            <a:r>
              <a:rPr lang="en-US"/>
              <a:t>The eNB cannot share its COT with a UE for AUL if it does not transmit any packets on the DL in the same COT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76200" y="3810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FeLAA: AUL: UE to eNB COT sharing (1)</a:t>
            </a:r>
            <a:endParaRPr sz="2400" b="1" i="0" u="none" strike="noStrike" cap="none">
              <a:solidFill>
                <a:srgbClr val="000000"/>
              </a:solidFill>
              <a:latin typeface="Times New Roman"/>
              <a:ea typeface="Times New Roman"/>
              <a:cs typeface="Times New Roman"/>
              <a:sym typeface="Times New Roman"/>
            </a:endParaRPr>
          </a:p>
        </p:txBody>
      </p:sp>
      <p:sp>
        <p:nvSpPr>
          <p:cNvPr id="156" name="Shape 156"/>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57" name="Shape 157"/>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58" name="Shape 158"/>
          <p:cNvSpPr txBox="1">
            <a:spLocks noGrp="1"/>
          </p:cNvSpPr>
          <p:nvPr>
            <p:ph type="body" idx="1"/>
          </p:nvPr>
        </p:nvSpPr>
        <p:spPr>
          <a:xfrm>
            <a:off x="433800" y="941525"/>
            <a:ext cx="11643300" cy="5586000"/>
          </a:xfrm>
          <a:prstGeom prst="rect">
            <a:avLst/>
          </a:prstGeom>
          <a:noFill/>
          <a:ln>
            <a:noFill/>
          </a:ln>
        </p:spPr>
        <p:txBody>
          <a:bodyPr spcFirstLastPara="1" wrap="square" lIns="92150" tIns="46075" rIns="92150" bIns="46075" anchor="t" anchorCtr="0">
            <a:noAutofit/>
          </a:bodyPr>
          <a:lstStyle/>
          <a:p>
            <a:pPr marL="457200" marR="0" lvl="0" indent="-349250" algn="l" rtl="0">
              <a:spcBef>
                <a:spcPts val="600"/>
              </a:spcBef>
              <a:spcAft>
                <a:spcPts val="0"/>
              </a:spcAft>
              <a:buSzPts val="1900"/>
              <a:buChar char="●"/>
            </a:pPr>
            <a:r>
              <a:rPr lang="en-US" sz="1900" b="0"/>
              <a:t>As mentioned before, COT sharing was introduced to help LAA UL because it always required a grant and followed the grant with a delay</a:t>
            </a:r>
            <a:endParaRPr sz="1900" b="0"/>
          </a:p>
          <a:p>
            <a:pPr marL="457200" marR="0" lvl="0" indent="-349250" algn="l" rtl="0">
              <a:spcBef>
                <a:spcPts val="0"/>
              </a:spcBef>
              <a:spcAft>
                <a:spcPts val="0"/>
              </a:spcAft>
              <a:buSzPts val="1900"/>
              <a:buChar char="●"/>
            </a:pPr>
            <a:r>
              <a:rPr lang="en-US" sz="1900" b="0"/>
              <a:t>However, the changes in ETSI regulations that permitted this did not prevent any reverse COT sharing i.e. from the UE to the eNB</a:t>
            </a:r>
            <a:endParaRPr sz="1900" b="0"/>
          </a:p>
          <a:p>
            <a:pPr marL="457200" marR="0" lvl="0" indent="-349250" algn="l" rtl="0">
              <a:spcBef>
                <a:spcPts val="0"/>
              </a:spcBef>
              <a:spcAft>
                <a:spcPts val="0"/>
              </a:spcAft>
              <a:buSzPts val="1900"/>
              <a:buChar char="●"/>
            </a:pPr>
            <a:r>
              <a:rPr lang="en-US" sz="1900" b="0"/>
              <a:t>Motivated by this, many companies in 3GPP proposed that the any COT acquired by a UE for AUL transmission, if not fully exhausted, should be allowed to be shared with the eNB who in turn can use it for transmission of control or data UE to any UE with a pause and just 25 us LBT as long as it transmits for the minimum duration required to transmit data of equal or higher priority. The example of RDP in 802.11 was also cited by them.</a:t>
            </a:r>
            <a:endParaRPr sz="1900" b="0"/>
          </a:p>
          <a:p>
            <a:pPr marL="457200" marR="0" lvl="0" indent="-349250" algn="l" rtl="0">
              <a:spcBef>
                <a:spcPts val="0"/>
              </a:spcBef>
              <a:spcAft>
                <a:spcPts val="0"/>
              </a:spcAft>
              <a:buSzPts val="1900"/>
              <a:buChar char="●"/>
            </a:pPr>
            <a:r>
              <a:rPr lang="en-US" sz="1900" b="0"/>
              <a:t>We strongly argued against it with the following reasons:</a:t>
            </a:r>
            <a:endParaRPr sz="1900" b="0"/>
          </a:p>
          <a:p>
            <a:pPr marL="914400" marR="0" lvl="1" indent="-349250" algn="l" rtl="0">
              <a:spcBef>
                <a:spcPts val="0"/>
              </a:spcBef>
              <a:spcAft>
                <a:spcPts val="0"/>
              </a:spcAft>
              <a:buSzPts val="1900"/>
              <a:buChar char="○"/>
            </a:pPr>
            <a:r>
              <a:rPr lang="en-US" sz="1900"/>
              <a:t>COT sharing principle was introduced only to help LAA UL</a:t>
            </a:r>
            <a:endParaRPr sz="1900"/>
          </a:p>
          <a:p>
            <a:pPr marL="914400" marR="0" lvl="1" indent="-349250" algn="l" rtl="0">
              <a:spcBef>
                <a:spcPts val="0"/>
              </a:spcBef>
              <a:spcAft>
                <a:spcPts val="0"/>
              </a:spcAft>
              <a:buSzPts val="1900"/>
              <a:buChar char="○"/>
            </a:pPr>
            <a:r>
              <a:rPr lang="en-US" sz="1900"/>
              <a:t>LAA eNB is in full control of which UEs are allowed to perform AUL and is also aware of the interference situation at each UE due to licensed channel reports. Hence, it is possible for it to allow UEs with less interference to perform AUL only to share the COT with it so that it can transmit with only 25 us LBT</a:t>
            </a:r>
            <a:endParaRPr sz="1900"/>
          </a:p>
          <a:p>
            <a:pPr marL="914400" marR="0" lvl="1" indent="-349250" algn="l" rtl="0">
              <a:spcBef>
                <a:spcPts val="0"/>
              </a:spcBef>
              <a:spcAft>
                <a:spcPts val="0"/>
              </a:spcAft>
              <a:buSzPts val="1900"/>
              <a:buChar char="○"/>
            </a:pPr>
            <a:r>
              <a:rPr lang="en-US" sz="1900"/>
              <a:t>This will lead to transmission of many messages in LAA DL with only 25 us LBT in contrast with what happens in 802.11 where only channel switch and TIM can be transmitted with fixed LBT.</a:t>
            </a:r>
            <a:endParaRPr sz="1900"/>
          </a:p>
          <a:p>
            <a:pPr marL="914400" marR="0" lvl="1" indent="-349250" algn="l" rtl="0">
              <a:spcBef>
                <a:spcPts val="0"/>
              </a:spcBef>
              <a:spcAft>
                <a:spcPts val="0"/>
              </a:spcAft>
              <a:buSzPts val="1900"/>
              <a:buChar char="○"/>
            </a:pPr>
            <a:r>
              <a:rPr lang="en-US" sz="1900"/>
              <a:t>The clause on minimum duration of transmission above is also a bit ineffectual because of the granularity of transmissions that exists in LAA</a:t>
            </a:r>
            <a:endParaRPr sz="1900"/>
          </a:p>
          <a:p>
            <a:pPr marL="914400" marR="0" lvl="1" indent="-349250" algn="l" rtl="0">
              <a:spcBef>
                <a:spcPts val="0"/>
              </a:spcBef>
              <a:spcAft>
                <a:spcPts val="0"/>
              </a:spcAft>
              <a:buSzPts val="1900"/>
              <a:buChar char="○"/>
            </a:pPr>
            <a:r>
              <a:rPr lang="en-US" sz="1900"/>
              <a:t>eNB transmit power is typically higher than the UE transmit power</a:t>
            </a:r>
            <a:endParaRPr sz="19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FeLAA: AUL: UE to eNB COT sharing (2)</a:t>
            </a:r>
            <a:endParaRPr sz="2400" b="1" i="0" u="none" strike="noStrike" cap="none">
              <a:solidFill>
                <a:srgbClr val="000000"/>
              </a:solidFill>
              <a:latin typeface="Times New Roman"/>
              <a:ea typeface="Times New Roman"/>
              <a:cs typeface="Times New Roman"/>
              <a:sym typeface="Times New Roman"/>
            </a:endParaRPr>
          </a:p>
        </p:txBody>
      </p:sp>
      <p:sp>
        <p:nvSpPr>
          <p:cNvPr id="164" name="Shape 164"/>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65" name="Shape 165"/>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66" name="Shape 166"/>
          <p:cNvSpPr txBox="1">
            <a:spLocks noGrp="1"/>
          </p:cNvSpPr>
          <p:nvPr>
            <p:ph type="body" idx="1"/>
          </p:nvPr>
        </p:nvSpPr>
        <p:spPr>
          <a:xfrm>
            <a:off x="557725" y="1093913"/>
            <a:ext cx="11519400" cy="4926000"/>
          </a:xfrm>
          <a:prstGeom prst="rect">
            <a:avLst/>
          </a:prstGeom>
          <a:noFill/>
          <a:ln>
            <a:noFill/>
          </a:ln>
        </p:spPr>
        <p:txBody>
          <a:bodyPr spcFirstLastPara="1" wrap="square" lIns="92150" tIns="46075" rIns="92150" bIns="46075" anchor="t" anchorCtr="0">
            <a:noAutofit/>
          </a:bodyPr>
          <a:lstStyle/>
          <a:p>
            <a:pPr marL="457200" marR="0" lvl="0" indent="-355600" algn="l" rtl="0">
              <a:spcBef>
                <a:spcPts val="600"/>
              </a:spcBef>
              <a:spcAft>
                <a:spcPts val="0"/>
              </a:spcAft>
              <a:buSzPts val="2000"/>
              <a:buChar char="●"/>
            </a:pPr>
            <a:r>
              <a:rPr lang="en-US" sz="2000" b="0"/>
              <a:t>However, we also thought that UE to eNB COT sharing could be permitted for only the limited case of the eNB transmitting feedback for the AUL transmission from the UE with just 25 us LBT and with a gap of exactly equal to 25 us.</a:t>
            </a:r>
            <a:endParaRPr sz="2000" b="0"/>
          </a:p>
          <a:p>
            <a:pPr marL="457200" marR="0" lvl="0" indent="-355600" algn="l" rtl="0">
              <a:spcBef>
                <a:spcPts val="0"/>
              </a:spcBef>
              <a:spcAft>
                <a:spcPts val="0"/>
              </a:spcAft>
              <a:buSzPts val="2000"/>
              <a:buChar char="●"/>
            </a:pPr>
            <a:r>
              <a:rPr lang="en-US" sz="2000" b="0"/>
              <a:t>Many companies wanted to multiplex this transmision with control/data transmission to the UE which acquired the COT as well as to other UEs. They also wanted to allow 16 us gap without LBT. </a:t>
            </a:r>
            <a:endParaRPr sz="2000" b="0"/>
          </a:p>
          <a:p>
            <a:pPr marL="457200" marR="0" lvl="0" indent="-355600" algn="l" rtl="0">
              <a:spcBef>
                <a:spcPts val="0"/>
              </a:spcBef>
              <a:spcAft>
                <a:spcPts val="0"/>
              </a:spcAft>
              <a:buSzPts val="2000"/>
              <a:buChar char="●"/>
            </a:pPr>
            <a:r>
              <a:rPr lang="en-US" sz="2000" b="0"/>
              <a:t>However, we argued against no-LBT since LAA has not hidden node protection mechanisms.</a:t>
            </a:r>
            <a:endParaRPr sz="2000" b="0"/>
          </a:p>
          <a:p>
            <a:pPr marL="457200" marR="0" lvl="0" indent="-355600" algn="l" rtl="0">
              <a:spcBef>
                <a:spcPts val="0"/>
              </a:spcBef>
              <a:spcAft>
                <a:spcPts val="0"/>
              </a:spcAft>
              <a:buSzPts val="2000"/>
              <a:buChar char="●"/>
            </a:pPr>
            <a:r>
              <a:rPr lang="en-US" sz="2000" b="0"/>
              <a:t>The final agreement is as follows:</a:t>
            </a:r>
            <a:endParaRPr sz="2000" b="0"/>
          </a:p>
          <a:p>
            <a:pPr marL="914400" marR="0" lvl="1" indent="-355600" algn="l" rtl="0">
              <a:spcBef>
                <a:spcPts val="0"/>
              </a:spcBef>
              <a:spcAft>
                <a:spcPts val="0"/>
              </a:spcAft>
              <a:buSzPts val="2000"/>
              <a:buChar char="○"/>
            </a:pPr>
            <a:r>
              <a:rPr lang="en-US"/>
              <a:t>The UE may share its COT with the eNB who may only transmit with a 25 us gap and a 25 us LBT in that gap</a:t>
            </a:r>
            <a:endParaRPr/>
          </a:p>
          <a:p>
            <a:pPr marL="914400" marR="0" lvl="1" indent="-355600" algn="l" rtl="0">
              <a:spcBef>
                <a:spcPts val="0"/>
              </a:spcBef>
              <a:spcAft>
                <a:spcPts val="0"/>
              </a:spcAft>
              <a:buSzPts val="2000"/>
              <a:buChar char="○"/>
            </a:pPr>
            <a:r>
              <a:rPr lang="en-US"/>
              <a:t>The eNB transmission is limited to 2 OFDM symbols</a:t>
            </a:r>
            <a:endParaRPr/>
          </a:p>
          <a:p>
            <a:pPr marL="914400" marR="0" lvl="1" indent="-355600" algn="l" rtl="0">
              <a:spcBef>
                <a:spcPts val="0"/>
              </a:spcBef>
              <a:spcAft>
                <a:spcPts val="0"/>
              </a:spcAft>
              <a:buSzPts val="2000"/>
              <a:buChar char="○"/>
            </a:pPr>
            <a:r>
              <a:rPr lang="en-US"/>
              <a:t>The eNB transmission must contain feedback for AUL transmission to the UE which acquired the COT and transmitted AUL</a:t>
            </a:r>
            <a:endParaRPr sz="2000"/>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4054</Words>
  <Application>Microsoft Office PowerPoint</Application>
  <PresentationFormat>Custom</PresentationFormat>
  <Paragraphs>306</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3GPP RAN1 status on LAA and NR-Unlicensed</vt:lpstr>
      <vt:lpstr>Abstract</vt:lpstr>
      <vt:lpstr>Outline</vt:lpstr>
      <vt:lpstr>FeLAA: Background</vt:lpstr>
      <vt:lpstr>FeLAA: Multiple ending positions in a UL subframe</vt:lpstr>
      <vt:lpstr>FeLAA: AUL: eNB to UE COT sharing (1)</vt:lpstr>
      <vt:lpstr>FeLAA: AUL: eNB to UE COT sharing (2)</vt:lpstr>
      <vt:lpstr>FeLAA: AUL: UE to eNB COT sharing (1)</vt:lpstr>
      <vt:lpstr>FeLAA: AUL: UE to eNB COT sharing (2)</vt:lpstr>
      <vt:lpstr>FeLAA: AUL: Multiple CAT4 LBT transmissions without waiting for feedback (1)</vt:lpstr>
      <vt:lpstr>FeLAA: AUL: Multiple CAT4 LBT transmissions without waiting for feedback (2)</vt:lpstr>
      <vt:lpstr>FeLAA: Discussion</vt:lpstr>
      <vt:lpstr>NR-Unlicensed: Background</vt:lpstr>
      <vt:lpstr>NRU: Study Item Objectives</vt:lpstr>
      <vt:lpstr>NRU: Spectrum</vt:lpstr>
      <vt:lpstr>NRU: Simulation Methodology (1)</vt:lpstr>
      <vt:lpstr>NRU: Simulation Methodology (2)</vt:lpstr>
      <vt:lpstr>NRU: Simulation Methodology (3)</vt:lpstr>
      <vt:lpstr>NRU: Simulation Methodology (4)</vt:lpstr>
      <vt:lpstr>NRU: Simulation Methodology (5)</vt:lpstr>
      <vt:lpstr>NRU: Deployment Scenarios</vt:lpstr>
      <vt:lpstr>NRU: Discussion</vt:lpstr>
      <vt:lpstr>NRU: Next Steps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cp:lastModifiedBy>Shubhodeep Adhikari</cp:lastModifiedBy>
  <cp:revision>3</cp:revision>
  <dcterms:modified xsi:type="dcterms:W3CDTF">2018-03-07T19:46:18Z</dcterms:modified>
</cp:coreProperties>
</file>