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2" r:id="rId2"/>
    <p:sldId id="335" r:id="rId3"/>
    <p:sldId id="324" r:id="rId4"/>
    <p:sldId id="326" r:id="rId5"/>
    <p:sldId id="328" r:id="rId6"/>
    <p:sldId id="329" r:id="rId7"/>
    <p:sldId id="330" r:id="rId8"/>
    <p:sldId id="331" r:id="rId9"/>
    <p:sldId id="339" r:id="rId10"/>
    <p:sldId id="333" r:id="rId11"/>
    <p:sldId id="334" r:id="rId12"/>
    <p:sldId id="340" r:id="rId13"/>
    <p:sldId id="343" r:id="rId14"/>
    <p:sldId id="341" r:id="rId15"/>
    <p:sldId id="344" r:id="rId16"/>
    <p:sldId id="319" r:id="rId17"/>
    <p:sldId id="323" r:id="rId1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" initials="e" lastIdx="1" clrIdx="0">
    <p:extLst>
      <p:ext uri="{19B8F6BF-5375-455C-9EA6-DF929625EA0E}">
        <p15:presenceInfo xmlns:p15="http://schemas.microsoft.com/office/powerpoint/2012/main" userId="ed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9" autoAdjust="0"/>
    <p:restoredTop sz="78665" autoAdjust="0"/>
  </p:normalViewPr>
  <p:slideViewPr>
    <p:cSldViewPr>
      <p:cViewPr varScale="1">
        <p:scale>
          <a:sx n="72" d="100"/>
          <a:sy n="72" d="100"/>
        </p:scale>
        <p:origin x="175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4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87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0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19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8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6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07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5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8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96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outdoor urban scenario where some nodes are installed in streetlights, which only receive power during the night and, therefore, those nodes run on batteries most of the day.</a:t>
            </a:r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0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‹Nº›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Eduard Garcia-Villegas (UPC)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‹Nº›</a:t>
            </a:fld>
            <a:endParaRPr lang="en-GB" dirty="0"/>
          </a:p>
        </p:txBody>
      </p:sp>
      <p:sp>
        <p:nvSpPr>
          <p:cNvPr id="5" name="Marcador de pie de página 1"/>
          <p:cNvSpPr>
            <a:spLocks noGrp="1"/>
          </p:cNvSpPr>
          <p:nvPr>
            <p:ph type="ftr" sz="quarter" idx="3"/>
          </p:nvPr>
        </p:nvSpPr>
        <p:spPr>
          <a:xfrm>
            <a:off x="5438882" y="6475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Eduard Garcia-Villegas (UPC)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‹Nº›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802.11-18/0540r1</a:t>
            </a: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4212" y="293688"/>
            <a:ext cx="258764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March 2018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>
          <a:xfrm>
            <a:off x="5438882" y="6475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Eduard Garcia-Villegas (UPC)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802.11ba: more than a wake-up radio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000" dirty="0" smtClean="0"/>
              <a:t>Date</a:t>
            </a:r>
            <a:r>
              <a:rPr lang="en-GB" sz="2000" smtClean="0"/>
              <a:t>: </a:t>
            </a:r>
            <a:r>
              <a:rPr lang="en-GB" sz="2000" smtClean="0"/>
              <a:t>2018-03-08</a:t>
            </a:r>
            <a:endParaRPr lang="en-GB" sz="20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" name="Footer Placeholder 5"/>
          <p:cNvSpPr>
            <a:spLocks noGrp="1"/>
          </p:cNvSpPr>
          <p:nvPr/>
        </p:nvSpPr>
        <p:spPr bwMode="auto">
          <a:xfrm>
            <a:off x="5310193" y="652462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altLang="zh-CN" dirty="0" smtClean="0"/>
              <a:t>Eduard Garcia-Villegas (UPC)</a:t>
            </a:r>
            <a:endParaRPr lang="en-GB" altLang="zh-CN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609599" y="2743200"/>
          <a:ext cx="8001002" cy="251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9861"/>
                <a:gridCol w="1968740"/>
                <a:gridCol w="914400"/>
                <a:gridCol w="762000"/>
                <a:gridCol w="2286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Authors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Affiliations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Address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Phone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email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Eduard Garcia-Villegas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Universitat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Politècnica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Catalunya</a:t>
                      </a:r>
                      <a:r>
                        <a:rPr lang="en-US" sz="1300" baseline="0" dirty="0" smtClean="0"/>
                        <a:t> (UPC)</a:t>
                      </a:r>
                      <a:r>
                        <a:rPr lang="en-US" sz="1300" baseline="30000" dirty="0" smtClean="0"/>
                        <a:t>1</a:t>
                      </a:r>
                      <a:endParaRPr lang="en-US" sz="13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eduardg@entel.upc.edu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Elena </a:t>
                      </a:r>
                      <a:r>
                        <a:rPr lang="en-US" sz="1300" dirty="0" err="1" smtClean="0"/>
                        <a:t>López</a:t>
                      </a:r>
                      <a:r>
                        <a:rPr lang="en-US" sz="1300" dirty="0" smtClean="0"/>
                        <a:t>-Aguilera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Universitat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Politècnica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Catalunya</a:t>
                      </a:r>
                      <a:r>
                        <a:rPr lang="en-US" sz="1300" baseline="0" dirty="0" smtClean="0"/>
                        <a:t> (UPC)</a:t>
                      </a:r>
                      <a:r>
                        <a:rPr lang="en-US" sz="13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smtClean="0"/>
                        <a:t>elopez@entel.upc.edu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Ilker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Demirkol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Universitat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Politècnica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Catalunya</a:t>
                      </a:r>
                      <a:r>
                        <a:rPr lang="en-US" sz="1300" baseline="0" dirty="0" smtClean="0"/>
                        <a:t> (UPC)</a:t>
                      </a:r>
                      <a:r>
                        <a:rPr lang="en-US" sz="13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ilker.demirkol@entel.upc.edu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Josep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Paradells-Aspas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Fundació</a:t>
                      </a:r>
                      <a:r>
                        <a:rPr lang="en-US" sz="1300" dirty="0" smtClean="0"/>
                        <a:t> i2CAT and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Universitat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Politècnica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Catalunya</a:t>
                      </a:r>
                      <a:r>
                        <a:rPr lang="en-US" sz="1300" baseline="0" dirty="0" smtClean="0"/>
                        <a:t> (UPC)</a:t>
                      </a:r>
                      <a:r>
                        <a:rPr lang="en-US" sz="13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3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josep.paradells@entel.upc.edu</a:t>
                      </a:r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33844" y="6178661"/>
            <a:ext cx="51411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>
                    <a:lumMod val="50000"/>
                  </a:srgbClr>
                </a:solidFill>
              </a:rPr>
              <a:t>(1) supported </a:t>
            </a:r>
            <a:r>
              <a:rPr lang="en-US" sz="900" dirty="0">
                <a:solidFill>
                  <a:srgbClr val="FFFFFF">
                    <a:lumMod val="50000"/>
                  </a:srgbClr>
                </a:solidFill>
              </a:rPr>
              <a:t>by ERDF and the Spanish Government through project TEC2016-79988-P, AEI/FEDER, UE</a:t>
            </a:r>
          </a:p>
        </p:txBody>
      </p:sp>
    </p:spTree>
    <p:extLst>
      <p:ext uri="{BB962C8B-B14F-4D97-AF65-F5344CB8AC3E}">
        <p14:creationId xmlns:p14="http://schemas.microsoft.com/office/powerpoint/2010/main" val="2303702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4" descr="Resultat d'imatges de access 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2368">
            <a:off x="6230533" y="5037431"/>
            <a:ext cx="1290942" cy="1290942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09599"/>
          </a:xfrm>
        </p:spPr>
        <p:txBody>
          <a:bodyPr/>
          <a:lstStyle/>
          <a:p>
            <a:r>
              <a:rPr lang="en-US" dirty="0" smtClean="0"/>
              <a:t>IEEE 802.11 WUR beyond wake-up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62000" y="1768802"/>
            <a:ext cx="7694613" cy="4325611"/>
          </a:xfrm>
        </p:spPr>
        <p:txBody>
          <a:bodyPr/>
          <a:lstStyle/>
          <a:p>
            <a:r>
              <a:rPr lang="en-US" dirty="0" smtClean="0"/>
              <a:t>Out-of-band signaling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 dirty="0" smtClean="0"/>
              <a:t>PCR performs normal operation while WUR listens to other channels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Synchronization signaling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E.g.: anchor nodes participating in location/positioning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Neighbor/Service discovery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E.g.: building of an ad-hoc wireless mesh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E.g.: Smart scanning (STA discover neighboring APs through </a:t>
            </a:r>
            <a:r>
              <a:rPr lang="en-US" altLang="en-US" sz="1600" dirty="0" err="1" smtClean="0"/>
              <a:t>WuR</a:t>
            </a:r>
            <a:r>
              <a:rPr lang="en-US" altLang="en-US" sz="1600" dirty="0" smtClean="0"/>
              <a:t>)</a:t>
            </a:r>
            <a:endParaRPr lang="en-US" altLang="en-US" sz="1600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3" t="21718" r="27941" b="18558"/>
          <a:stretch>
            <a:fillRect/>
          </a:stretch>
        </p:blipFill>
        <p:spPr bwMode="auto">
          <a:xfrm>
            <a:off x="5025188" y="4648856"/>
            <a:ext cx="532019" cy="41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10 Grupo"/>
          <p:cNvGrpSpPr/>
          <p:nvPr/>
        </p:nvGrpSpPr>
        <p:grpSpPr>
          <a:xfrm>
            <a:off x="3171177" y="5259922"/>
            <a:ext cx="588421" cy="462331"/>
            <a:chOff x="3374968" y="2816595"/>
            <a:chExt cx="588421" cy="462331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33" t="21718" r="27941" b="18558"/>
            <a:stretch>
              <a:fillRect/>
            </a:stretch>
          </p:blipFill>
          <p:spPr bwMode="auto">
            <a:xfrm flipH="1">
              <a:off x="3374968" y="2816595"/>
              <a:ext cx="588421" cy="46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91" t="49624" r="36319" b="22470"/>
            <a:stretch>
              <a:fillRect/>
            </a:stretch>
          </p:blipFill>
          <p:spPr bwMode="auto">
            <a:xfrm>
              <a:off x="3501116" y="3043132"/>
              <a:ext cx="360040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14" descr="Resultat d'imatges de access po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90557" y="4702785"/>
            <a:ext cx="1296144" cy="1296144"/>
          </a:xfrm>
          <a:prstGeom prst="rect">
            <a:avLst/>
          </a:prstGeom>
          <a:noFill/>
        </p:spPr>
      </p:pic>
      <p:sp>
        <p:nvSpPr>
          <p:cNvPr id="44" name="12 CuadroTexto"/>
          <p:cNvSpPr txBox="1"/>
          <p:nvPr/>
        </p:nvSpPr>
        <p:spPr>
          <a:xfrm>
            <a:off x="2500537" y="5367034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Ch.1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5" name="13 CuadroTexto"/>
          <p:cNvSpPr txBox="1"/>
          <p:nvPr/>
        </p:nvSpPr>
        <p:spPr>
          <a:xfrm>
            <a:off x="6655710" y="569686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Ch.6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21 CuadroTexto"/>
          <p:cNvSpPr txBox="1"/>
          <p:nvPr/>
        </p:nvSpPr>
        <p:spPr>
          <a:xfrm>
            <a:off x="4947192" y="5006889"/>
            <a:ext cx="6880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@2.4GHz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22 CuadroTexto"/>
          <p:cNvSpPr txBox="1"/>
          <p:nvPr/>
        </p:nvSpPr>
        <p:spPr>
          <a:xfrm>
            <a:off x="3134933" y="5677501"/>
            <a:ext cx="6880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@2.4GHz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26 Conector recto de flecha"/>
          <p:cNvCxnSpPr/>
          <p:nvPr/>
        </p:nvCxnSpPr>
        <p:spPr bwMode="auto">
          <a:xfrm flipH="1" flipV="1">
            <a:off x="5964060" y="4702785"/>
            <a:ext cx="773494" cy="663807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27 Conector recto de flecha"/>
          <p:cNvCxnSpPr/>
          <p:nvPr/>
        </p:nvCxnSpPr>
        <p:spPr bwMode="auto">
          <a:xfrm flipH="1" flipV="1">
            <a:off x="3774816" y="5366591"/>
            <a:ext cx="2880894" cy="55922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0" name="39 Conector recto de flecha"/>
          <p:cNvCxnSpPr/>
          <p:nvPr/>
        </p:nvCxnSpPr>
        <p:spPr bwMode="auto">
          <a:xfrm flipH="1">
            <a:off x="1766622" y="4953369"/>
            <a:ext cx="1031658" cy="64110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40 Conector recto de flecha"/>
          <p:cNvCxnSpPr/>
          <p:nvPr/>
        </p:nvCxnSpPr>
        <p:spPr bwMode="auto">
          <a:xfrm>
            <a:off x="2911146" y="4938298"/>
            <a:ext cx="1983379" cy="1396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r="84237" b="34847"/>
          <a:stretch>
            <a:fillRect/>
          </a:stretch>
        </p:blipFill>
        <p:spPr bwMode="auto">
          <a:xfrm>
            <a:off x="1357620" y="5395523"/>
            <a:ext cx="360040" cy="5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r="84237" b="34847"/>
          <a:stretch>
            <a:fillRect/>
          </a:stretch>
        </p:blipFill>
        <p:spPr bwMode="auto">
          <a:xfrm>
            <a:off x="5537593" y="4436255"/>
            <a:ext cx="360040" cy="5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CuadroTexto 67"/>
          <p:cNvSpPr txBox="1"/>
          <p:nvPr/>
        </p:nvSpPr>
        <p:spPr>
          <a:xfrm>
            <a:off x="7620000" y="3788505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accepted!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62000" y="1768802"/>
            <a:ext cx="7694613" cy="4325611"/>
          </a:xfrm>
        </p:spPr>
        <p:txBody>
          <a:bodyPr/>
          <a:lstStyle/>
          <a:p>
            <a:r>
              <a:rPr lang="en-US" dirty="0" smtClean="0"/>
              <a:t>Beyond 802.11 itself</a:t>
            </a:r>
          </a:p>
          <a:p>
            <a:r>
              <a:rPr lang="en-US" b="0" dirty="0" smtClean="0"/>
              <a:t>Low-power, low-cost, simple </a:t>
            </a:r>
            <a:r>
              <a:rPr lang="en-US" b="0" i="1" dirty="0" smtClean="0"/>
              <a:t>IEEE 802.11ba-like</a:t>
            </a:r>
            <a:r>
              <a:rPr lang="en-US" b="0" dirty="0" smtClean="0"/>
              <a:t> receiver can be mounted on devices (with or) without a PCR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If present, the PCR may even not be IEEE 802.11-compatible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Small appliances may not be able to take advantage of a fully compliant IEEE 802.11 PCR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E.g. a </a:t>
            </a:r>
            <a:r>
              <a:rPr lang="en-US" sz="1400" dirty="0" smtClean="0">
                <a:solidFill>
                  <a:srgbClr val="FF0000"/>
                </a:solidFill>
              </a:rPr>
              <a:t>lamp holder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smoke detector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automated shade</a:t>
            </a:r>
            <a:r>
              <a:rPr lang="en-US" sz="1400" dirty="0" smtClean="0"/>
              <a:t>, you name it…</a:t>
            </a:r>
            <a:endParaRPr lang="en-US" sz="1400" b="0" dirty="0" smtClean="0"/>
          </a:p>
          <a:p>
            <a:endParaRPr lang="en-US" b="0" dirty="0" smtClean="0"/>
          </a:p>
          <a:p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09599"/>
          </a:xfrm>
        </p:spPr>
        <p:txBody>
          <a:bodyPr/>
          <a:lstStyle/>
          <a:p>
            <a:r>
              <a:rPr lang="en-US" dirty="0" smtClean="0"/>
              <a:t>IEEE 802.11 WUR beyond wake-up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r="84237" b="34847"/>
          <a:stretch>
            <a:fillRect/>
          </a:stretch>
        </p:blipFill>
        <p:spPr bwMode="auto">
          <a:xfrm>
            <a:off x="1981200" y="3982364"/>
            <a:ext cx="602249" cy="9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3" t="21718" r="27941" b="18558"/>
          <a:stretch>
            <a:fillRect/>
          </a:stretch>
        </p:blipFill>
        <p:spPr bwMode="auto">
          <a:xfrm>
            <a:off x="3114842" y="4314122"/>
            <a:ext cx="648072" cy="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Resultat d'imatges de telos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0905" y="3962746"/>
            <a:ext cx="864096" cy="990254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5429" r="68474" b="29417"/>
          <a:stretch>
            <a:fillRect/>
          </a:stretch>
        </p:blipFill>
        <p:spPr bwMode="auto">
          <a:xfrm rot="843594">
            <a:off x="2611082" y="3987451"/>
            <a:ext cx="4320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607627" y="392776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Wake-up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facilitate network onboarding, discovery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etc. of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non- IEEE 802.11 devices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77479" y="3947914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IEEE 802.15.4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2342103" y="3840719"/>
            <a:ext cx="975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IEEE 802.11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Abrir llave 7"/>
          <p:cNvSpPr/>
          <p:nvPr/>
        </p:nvSpPr>
        <p:spPr bwMode="auto">
          <a:xfrm>
            <a:off x="5474254" y="3947914"/>
            <a:ext cx="140471" cy="943170"/>
          </a:xfrm>
          <a:prstGeom prst="lef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8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ector recto 28"/>
          <p:cNvCxnSpPr/>
          <p:nvPr/>
        </p:nvCxnSpPr>
        <p:spPr bwMode="auto">
          <a:xfrm flipV="1">
            <a:off x="6567667" y="5298988"/>
            <a:ext cx="0" cy="381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lecha doblada 26"/>
          <p:cNvSpPr/>
          <p:nvPr/>
        </p:nvSpPr>
        <p:spPr bwMode="auto">
          <a:xfrm rot="10800000">
            <a:off x="7778424" y="4041677"/>
            <a:ext cx="301446" cy="495152"/>
          </a:xfrm>
          <a:prstGeom prst="bentArrow">
            <a:avLst>
              <a:gd name="adj1" fmla="val 7891"/>
              <a:gd name="adj2" fmla="val 13643"/>
              <a:gd name="adj3" fmla="val 25000"/>
              <a:gd name="adj4" fmla="val 3952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cxnSp>
        <p:nvCxnSpPr>
          <p:cNvPr id="23" name="Conector recto 22"/>
          <p:cNvCxnSpPr>
            <a:endCxn id="17" idx="2"/>
          </p:cNvCxnSpPr>
          <p:nvPr/>
        </p:nvCxnSpPr>
        <p:spPr bwMode="auto">
          <a:xfrm flipV="1">
            <a:off x="7566661" y="4649693"/>
            <a:ext cx="0" cy="381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ector recto 21"/>
          <p:cNvCxnSpPr>
            <a:stCxn id="18" idx="1"/>
          </p:cNvCxnSpPr>
          <p:nvPr/>
        </p:nvCxnSpPr>
        <p:spPr bwMode="auto">
          <a:xfrm flipH="1" flipV="1">
            <a:off x="6722212" y="5126339"/>
            <a:ext cx="147157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WUR </a:t>
            </a:r>
            <a:r>
              <a:rPr lang="en-US" dirty="0"/>
              <a:t>beyond </a:t>
            </a:r>
            <a:r>
              <a:rPr lang="en-US" dirty="0" smtClean="0"/>
              <a:t>wake-up: example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113213"/>
          </a:xfrm>
        </p:spPr>
        <p:txBody>
          <a:bodyPr/>
          <a:lstStyle/>
          <a:p>
            <a:r>
              <a:rPr lang="en-US" dirty="0" smtClean="0"/>
              <a:t>Implemented proof of concept: smart socket [6]</a:t>
            </a:r>
          </a:p>
          <a:p>
            <a:r>
              <a:rPr lang="en-US" dirty="0"/>
              <a:t>	</a:t>
            </a:r>
            <a:r>
              <a:rPr lang="en-US" b="0" dirty="0" smtClean="0"/>
              <a:t>based on (pre </a:t>
            </a:r>
            <a:r>
              <a:rPr lang="en-US" b="0" dirty="0" err="1" smtClean="0"/>
              <a:t>TGba</a:t>
            </a:r>
            <a:r>
              <a:rPr lang="en-US" b="0" dirty="0" smtClean="0"/>
              <a:t>) 802.11 WUR [7]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Circuit capable of receiving OOK-modulated signals generated by a legacy IEEE 802.11 transmitter and consuming in the 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="0" dirty="0" err="1" smtClean="0"/>
              <a:t>W</a:t>
            </a:r>
            <a:r>
              <a:rPr lang="en-US" b="0" dirty="0" smtClean="0"/>
              <a:t> scale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Transmission of simple commands: switch on/off/intensity/etc.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pic>
        <p:nvPicPr>
          <p:cNvPr id="6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251179"/>
            <a:ext cx="3388618" cy="187584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4840289"/>
            <a:ext cx="1307852" cy="87031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5429" r="68474" b="29417"/>
          <a:stretch>
            <a:fillRect/>
          </a:stretch>
        </p:blipFill>
        <p:spPr bwMode="auto">
          <a:xfrm rot="376112">
            <a:off x="1504351" y="4562953"/>
            <a:ext cx="4320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23837" y="41678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Legacy IEEE 802.11g transmitter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989709" y="389462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OOK-modulated signal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618047" y="3697289"/>
            <a:ext cx="92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Receiver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 bwMode="auto">
          <a:xfrm>
            <a:off x="7205852" y="4268693"/>
            <a:ext cx="721618" cy="381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</a:t>
            </a:r>
            <a:endParaRPr lang="en-US" sz="14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 bwMode="auto">
          <a:xfrm>
            <a:off x="8193782" y="4847591"/>
            <a:ext cx="721618" cy="5948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plug</a:t>
            </a:r>
          </a:p>
        </p:txBody>
      </p:sp>
      <p:sp>
        <p:nvSpPr>
          <p:cNvPr id="19" name="Rectángulo redondeado 18"/>
          <p:cNvSpPr/>
          <p:nvPr/>
        </p:nvSpPr>
        <p:spPr bwMode="auto">
          <a:xfrm>
            <a:off x="7132166" y="4858846"/>
            <a:ext cx="860673" cy="57229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Adapter</a:t>
            </a:r>
          </a:p>
        </p:txBody>
      </p:sp>
      <p:sp>
        <p:nvSpPr>
          <p:cNvPr id="20" name="Rectángulo redondeado 19"/>
          <p:cNvSpPr/>
          <p:nvPr/>
        </p:nvSpPr>
        <p:spPr bwMode="auto">
          <a:xfrm>
            <a:off x="6209605" y="4888016"/>
            <a:ext cx="721618" cy="56003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Relay switch</a:t>
            </a:r>
          </a:p>
        </p:txBody>
      </p:sp>
      <p:sp>
        <p:nvSpPr>
          <p:cNvPr id="26" name="Flecha doblada 25"/>
          <p:cNvSpPr/>
          <p:nvPr/>
        </p:nvSpPr>
        <p:spPr bwMode="auto">
          <a:xfrm rot="16200000" flipH="1">
            <a:off x="6628348" y="4310515"/>
            <a:ext cx="428827" cy="726181"/>
          </a:xfrm>
          <a:prstGeom prst="bentArrow">
            <a:avLst>
              <a:gd name="adj1" fmla="val 7891"/>
              <a:gd name="adj2" fmla="val 13643"/>
              <a:gd name="adj3" fmla="val 25000"/>
              <a:gd name="adj4" fmla="val 3952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 bwMode="auto">
          <a:xfrm>
            <a:off x="5982088" y="5679988"/>
            <a:ext cx="1211483" cy="6446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Appliance</a:t>
            </a:r>
          </a:p>
        </p:txBody>
      </p:sp>
      <p:sp>
        <p:nvSpPr>
          <p:cNvPr id="24" name="Rectángulo redondeado 23"/>
          <p:cNvSpPr/>
          <p:nvPr/>
        </p:nvSpPr>
        <p:spPr bwMode="auto">
          <a:xfrm>
            <a:off x="6130735" y="4202397"/>
            <a:ext cx="1975571" cy="136329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914" y="5724525"/>
            <a:ext cx="1049505" cy="752475"/>
          </a:xfrm>
          <a:prstGeom prst="rect">
            <a:avLst/>
          </a:prstGeom>
        </p:spPr>
      </p:pic>
      <p:cxnSp>
        <p:nvCxnSpPr>
          <p:cNvPr id="29" name="Conector recto 28"/>
          <p:cNvCxnSpPr/>
          <p:nvPr/>
        </p:nvCxnSpPr>
        <p:spPr bwMode="auto">
          <a:xfrm flipV="1">
            <a:off x="6567666" y="5298988"/>
            <a:ext cx="1" cy="68598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lecha doblada 26"/>
          <p:cNvSpPr/>
          <p:nvPr/>
        </p:nvSpPr>
        <p:spPr bwMode="auto">
          <a:xfrm rot="10800000">
            <a:off x="7778424" y="4041677"/>
            <a:ext cx="301446" cy="495152"/>
          </a:xfrm>
          <a:prstGeom prst="bentArrow">
            <a:avLst>
              <a:gd name="adj1" fmla="val 7891"/>
              <a:gd name="adj2" fmla="val 13643"/>
              <a:gd name="adj3" fmla="val 25000"/>
              <a:gd name="adj4" fmla="val 3952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cxnSp>
        <p:nvCxnSpPr>
          <p:cNvPr id="23" name="Conector recto 22"/>
          <p:cNvCxnSpPr>
            <a:endCxn id="17" idx="2"/>
          </p:cNvCxnSpPr>
          <p:nvPr/>
        </p:nvCxnSpPr>
        <p:spPr bwMode="auto">
          <a:xfrm flipV="1">
            <a:off x="7566661" y="4649693"/>
            <a:ext cx="0" cy="381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ector recto 21"/>
          <p:cNvCxnSpPr>
            <a:stCxn id="18" idx="1"/>
          </p:cNvCxnSpPr>
          <p:nvPr/>
        </p:nvCxnSpPr>
        <p:spPr bwMode="auto">
          <a:xfrm flipH="1" flipV="1">
            <a:off x="6722212" y="5126339"/>
            <a:ext cx="147157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WUR </a:t>
            </a:r>
            <a:r>
              <a:rPr lang="en-US" dirty="0"/>
              <a:t>beyond </a:t>
            </a:r>
            <a:r>
              <a:rPr lang="en-US" dirty="0" smtClean="0"/>
              <a:t>wake-up: example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113213"/>
          </a:xfrm>
        </p:spPr>
        <p:txBody>
          <a:bodyPr/>
          <a:lstStyle/>
          <a:p>
            <a:r>
              <a:rPr lang="en-US" dirty="0" smtClean="0"/>
              <a:t>Implemented proof of concept: smart socket [6]</a:t>
            </a:r>
          </a:p>
          <a:p>
            <a:r>
              <a:rPr lang="en-US" dirty="0"/>
              <a:t>	</a:t>
            </a:r>
            <a:r>
              <a:rPr lang="en-US" b="0" dirty="0" smtClean="0"/>
              <a:t>AP fed through smart socket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AP automatically switched off when not in use (no associated STAs) for a given period: reduced interference, improved security, save energy: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dirty="0" smtClean="0"/>
              <a:t>Home: ~25 kWh (yearly savings)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dirty="0" smtClean="0"/>
              <a:t>Office building: ~1,800 kWh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Campus WLAN: ~25,500 kWh</a:t>
            </a:r>
            <a:endParaRPr lang="en-US" b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338" y="5505676"/>
            <a:ext cx="1307852" cy="87031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5429" r="68474" b="29417"/>
          <a:stretch>
            <a:fillRect/>
          </a:stretch>
        </p:blipFill>
        <p:spPr bwMode="auto">
          <a:xfrm rot="376112">
            <a:off x="1581289" y="5228340"/>
            <a:ext cx="4320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300775" y="483328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Legacy IEEE 802.11g transmitter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618047" y="3697289"/>
            <a:ext cx="92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Receiver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 bwMode="auto">
          <a:xfrm>
            <a:off x="7205852" y="4268693"/>
            <a:ext cx="721618" cy="381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</a:t>
            </a:r>
            <a:endParaRPr lang="en-US" sz="14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 bwMode="auto">
          <a:xfrm>
            <a:off x="8193782" y="4847591"/>
            <a:ext cx="721618" cy="5948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plug</a:t>
            </a:r>
          </a:p>
        </p:txBody>
      </p:sp>
      <p:sp>
        <p:nvSpPr>
          <p:cNvPr id="19" name="Rectángulo redondeado 18"/>
          <p:cNvSpPr/>
          <p:nvPr/>
        </p:nvSpPr>
        <p:spPr bwMode="auto">
          <a:xfrm>
            <a:off x="7132166" y="4858846"/>
            <a:ext cx="860673" cy="57229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Adapter</a:t>
            </a:r>
          </a:p>
        </p:txBody>
      </p:sp>
      <p:sp>
        <p:nvSpPr>
          <p:cNvPr id="20" name="Rectángulo redondeado 19"/>
          <p:cNvSpPr/>
          <p:nvPr/>
        </p:nvSpPr>
        <p:spPr bwMode="auto">
          <a:xfrm>
            <a:off x="6209605" y="4888016"/>
            <a:ext cx="721618" cy="56003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Relay switch</a:t>
            </a:r>
          </a:p>
        </p:txBody>
      </p:sp>
      <p:sp>
        <p:nvSpPr>
          <p:cNvPr id="26" name="Flecha doblada 25"/>
          <p:cNvSpPr/>
          <p:nvPr/>
        </p:nvSpPr>
        <p:spPr bwMode="auto">
          <a:xfrm rot="16200000" flipH="1">
            <a:off x="6628348" y="4310515"/>
            <a:ext cx="428827" cy="726181"/>
          </a:xfrm>
          <a:prstGeom prst="bentArrow">
            <a:avLst>
              <a:gd name="adj1" fmla="val 7891"/>
              <a:gd name="adj2" fmla="val 13643"/>
              <a:gd name="adj3" fmla="val 25000"/>
              <a:gd name="adj4" fmla="val 3952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 bwMode="auto">
          <a:xfrm>
            <a:off x="6130735" y="4202397"/>
            <a:ext cx="1975571" cy="136329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113213"/>
          </a:xfrm>
        </p:spPr>
        <p:txBody>
          <a:bodyPr/>
          <a:lstStyle/>
          <a:p>
            <a:r>
              <a:rPr lang="en-US" dirty="0" smtClean="0"/>
              <a:t>Implemented proof of concept: smart socket v2</a:t>
            </a:r>
          </a:p>
          <a:p>
            <a:r>
              <a:rPr lang="en-US" dirty="0"/>
              <a:t>	</a:t>
            </a:r>
            <a:r>
              <a:rPr lang="en-US" b="0" dirty="0" smtClean="0"/>
              <a:t>based on Draft 802.11ba </a:t>
            </a:r>
            <a:r>
              <a:rPr lang="en-US" b="0" dirty="0" err="1" smtClean="0"/>
              <a:t>WuR</a:t>
            </a:r>
            <a:r>
              <a:rPr lang="en-US" b="0" dirty="0" smtClean="0"/>
              <a:t>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Circuit capable of receiving </a:t>
            </a:r>
            <a:r>
              <a:rPr lang="en-US" b="0" dirty="0" err="1" smtClean="0"/>
              <a:t>TGba</a:t>
            </a:r>
            <a:r>
              <a:rPr lang="en-US" b="0" dirty="0" smtClean="0"/>
              <a:t>-like OOK-modulated signals generated by SDR transmitter and consuming in the </a:t>
            </a:r>
            <a:r>
              <a:rPr lang="en-US" b="0" dirty="0" err="1" smtClean="0"/>
              <a:t>mW</a:t>
            </a:r>
            <a:r>
              <a:rPr lang="en-US" b="0" dirty="0" smtClean="0"/>
              <a:t> scale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Transmission of simple commands: switch on/off/intensity/etc.</a:t>
            </a:r>
            <a:endParaRPr lang="en-US" b="0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WUR </a:t>
            </a:r>
            <a:r>
              <a:rPr lang="en-US" dirty="0"/>
              <a:t>beyond </a:t>
            </a:r>
            <a:r>
              <a:rPr lang="en-US" dirty="0" smtClean="0"/>
              <a:t>wake-up: example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455" y="4540123"/>
            <a:ext cx="1307852" cy="87031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5429" r="68474" b="29417"/>
          <a:stretch>
            <a:fillRect/>
          </a:stretch>
        </p:blipFill>
        <p:spPr bwMode="auto">
          <a:xfrm rot="16815036">
            <a:off x="1680200" y="4604996"/>
            <a:ext cx="4320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6939687" y="4020570"/>
            <a:ext cx="92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Receiver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6086" y="5362037"/>
            <a:ext cx="1234247" cy="789525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86409" y="6151562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TGba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signal by SDR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rma libre 9"/>
          <p:cNvSpPr/>
          <p:nvPr/>
        </p:nvSpPr>
        <p:spPr bwMode="auto">
          <a:xfrm>
            <a:off x="334595" y="5286080"/>
            <a:ext cx="734479" cy="428920"/>
          </a:xfrm>
          <a:custGeom>
            <a:avLst/>
            <a:gdLst>
              <a:gd name="connsiteX0" fmla="*/ 277469 w 724278"/>
              <a:gd name="connsiteY0" fmla="*/ 0 h 852055"/>
              <a:gd name="connsiteX1" fmla="*/ 7305 w 724278"/>
              <a:gd name="connsiteY1" fmla="*/ 571500 h 852055"/>
              <a:gd name="connsiteX2" fmla="*/ 537241 w 724278"/>
              <a:gd name="connsiteY2" fmla="*/ 592282 h 852055"/>
              <a:gd name="connsiteX3" fmla="*/ 724278 w 724278"/>
              <a:gd name="connsiteY3" fmla="*/ 852055 h 85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278" h="852055">
                <a:moveTo>
                  <a:pt x="277469" y="0"/>
                </a:moveTo>
                <a:cubicBezTo>
                  <a:pt x="120739" y="236393"/>
                  <a:pt x="-35990" y="472786"/>
                  <a:pt x="7305" y="571500"/>
                </a:cubicBezTo>
                <a:cubicBezTo>
                  <a:pt x="50600" y="670214"/>
                  <a:pt x="417746" y="545523"/>
                  <a:pt x="537241" y="592282"/>
                </a:cubicBezTo>
                <a:cubicBezTo>
                  <a:pt x="656736" y="639041"/>
                  <a:pt x="690507" y="745548"/>
                  <a:pt x="724278" y="85205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364958"/>
            <a:ext cx="5875126" cy="1403477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 bwMode="auto">
          <a:xfrm>
            <a:off x="3179385" y="4419600"/>
            <a:ext cx="5515141" cy="135793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778390" y="5833440"/>
            <a:ext cx="1008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PIC MCU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rma libre 11"/>
          <p:cNvSpPr/>
          <p:nvPr/>
        </p:nvSpPr>
        <p:spPr bwMode="auto">
          <a:xfrm>
            <a:off x="8645236" y="5205845"/>
            <a:ext cx="342913" cy="727364"/>
          </a:xfrm>
          <a:custGeom>
            <a:avLst/>
            <a:gdLst>
              <a:gd name="connsiteX0" fmla="*/ 0 w 342913"/>
              <a:gd name="connsiteY0" fmla="*/ 0 h 727364"/>
              <a:gd name="connsiteX1" fmla="*/ 342900 w 342913"/>
              <a:gd name="connsiteY1" fmla="*/ 166255 h 727364"/>
              <a:gd name="connsiteX2" fmla="*/ 10391 w 342913"/>
              <a:gd name="connsiteY2" fmla="*/ 727364 h 72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13" h="727364">
                <a:moveTo>
                  <a:pt x="0" y="0"/>
                </a:moveTo>
                <a:cubicBezTo>
                  <a:pt x="170584" y="22514"/>
                  <a:pt x="341168" y="45028"/>
                  <a:pt x="342900" y="166255"/>
                </a:cubicBezTo>
                <a:cubicBezTo>
                  <a:pt x="344632" y="287482"/>
                  <a:pt x="177511" y="507423"/>
                  <a:pt x="10391" y="727364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85800" y="1600201"/>
            <a:ext cx="7770813" cy="2521226"/>
          </a:xfrm>
        </p:spPr>
        <p:txBody>
          <a:bodyPr/>
          <a:lstStyle/>
          <a:p>
            <a:r>
              <a:rPr lang="en-US" dirty="0" smtClean="0"/>
              <a:t>A low-power low-cost and simple radio, capable of receiving messages from an IEEE 802.11 device, can be used for many applications </a:t>
            </a:r>
            <a:r>
              <a:rPr lang="en-US" i="1" dirty="0" smtClean="0"/>
              <a:t>beyond the wake-up</a:t>
            </a:r>
            <a:r>
              <a:rPr lang="en-US" dirty="0" smtClean="0"/>
              <a:t> use case for which it is initially intended.</a:t>
            </a:r>
          </a:p>
          <a:p>
            <a:r>
              <a:rPr lang="en-US" dirty="0" smtClean="0"/>
              <a:t>Support of some of those new applications may involve additional functional requirements.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pic>
        <p:nvPicPr>
          <p:cNvPr id="6" name="Picture 4" descr="Resultat d'imatges de garage doo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7707" y="4883426"/>
            <a:ext cx="2590386" cy="1441174"/>
          </a:xfrm>
          <a:prstGeom prst="rect">
            <a:avLst/>
          </a:prstGeom>
          <a:noFill/>
        </p:spPr>
      </p:pic>
      <p:sp>
        <p:nvSpPr>
          <p:cNvPr id="7" name="Marcador de contenido 4"/>
          <p:cNvSpPr txBox="1">
            <a:spLocks/>
          </p:cNvSpPr>
          <p:nvPr/>
        </p:nvSpPr>
        <p:spPr bwMode="auto">
          <a:xfrm>
            <a:off x="685801" y="4116387"/>
            <a:ext cx="5180426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300" kern="0" dirty="0" smtClean="0"/>
              <a:t>For example, it could allow a Wi-Fi device to talk to “non Wi-Fi things” and, thus, an 802.11ba-enabled transmitter (e.g. smartphone, smartwatch, etc.) may become the universal remote control</a:t>
            </a:r>
            <a:endParaRPr lang="en-US" sz="2300" kern="0" dirty="0"/>
          </a:p>
        </p:txBody>
      </p:sp>
    </p:spTree>
    <p:extLst>
      <p:ext uri="{BB962C8B-B14F-4D97-AF65-F5344CB8AC3E}">
        <p14:creationId xmlns:p14="http://schemas.microsoft.com/office/powerpoint/2010/main" val="25967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4294967295"/>
          </p:nvPr>
        </p:nvSpPr>
        <p:spPr>
          <a:xfrm>
            <a:off x="990600" y="1219200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May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>
          <a:xfrm>
            <a:off x="5438882" y="6475413"/>
            <a:ext cx="3086100" cy="365125"/>
          </a:xfrm>
        </p:spPr>
        <p:txBody>
          <a:bodyPr/>
          <a:lstStyle/>
          <a:p>
            <a:r>
              <a:rPr lang="en-GB" dirty="0"/>
              <a:t>Xiaofei Wang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ln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dirty="0"/>
              <a:t>References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447800"/>
            <a:ext cx="7772400" cy="4208463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800" kern="0" dirty="0"/>
              <a:t>[1] </a:t>
            </a:r>
            <a:r>
              <a:rPr lang="en-US" sz="1800" kern="0" dirty="0" smtClean="0"/>
              <a:t>11-16/0936r4</a:t>
            </a:r>
            <a:r>
              <a:rPr lang="en-US" sz="1800" kern="0" dirty="0"/>
              <a:t>, </a:t>
            </a:r>
            <a:r>
              <a:rPr lang="en-US" sz="1800" i="1" kern="0" dirty="0"/>
              <a:t>A CSD Proposal for Wake-up Radio (WUR</a:t>
            </a:r>
            <a:r>
              <a:rPr lang="en-US" sz="1800" i="1" kern="0" dirty="0" smtClean="0"/>
              <a:t>)</a:t>
            </a:r>
            <a:r>
              <a:rPr lang="en-US" sz="1800" kern="0" dirty="0" smtClean="0"/>
              <a:t>, Nov. 2016</a:t>
            </a:r>
          </a:p>
          <a:p>
            <a:pPr marL="0" indent="0"/>
            <a:endParaRPr lang="en-US" sz="1100" i="1" kern="0" dirty="0"/>
          </a:p>
          <a:p>
            <a:pPr marL="0" indent="0"/>
            <a:r>
              <a:rPr lang="en-US" sz="1800" kern="0" dirty="0" smtClean="0"/>
              <a:t>[2] 11-16/1045r9, </a:t>
            </a:r>
            <a:r>
              <a:rPr lang="en-GB" sz="1800" i="1" dirty="0"/>
              <a:t>A PAR Proposal for Wake-up </a:t>
            </a:r>
            <a:r>
              <a:rPr lang="en-GB" sz="1800" i="1" dirty="0" smtClean="0"/>
              <a:t>Radio</a:t>
            </a:r>
            <a:r>
              <a:rPr lang="en-GB" sz="1800" dirty="0" smtClean="0"/>
              <a:t>, Nov. 2016</a:t>
            </a:r>
            <a:endParaRPr lang="en-US" sz="1800" kern="0" dirty="0" smtClean="0"/>
          </a:p>
          <a:p>
            <a:pPr marL="0" indent="0"/>
            <a:endParaRPr lang="en-US" sz="1100" kern="0" dirty="0"/>
          </a:p>
          <a:p>
            <a:pPr marL="0" indent="0"/>
            <a:r>
              <a:rPr lang="en-US" sz="1800" kern="0" dirty="0" smtClean="0"/>
              <a:t>[3] 11-17/0029r10, </a:t>
            </a:r>
            <a:r>
              <a:rPr lang="en-US" sz="1800" i="1" kern="0" dirty="0"/>
              <a:t>WUR Usage Model </a:t>
            </a:r>
            <a:r>
              <a:rPr lang="en-US" sz="1800" i="1" kern="0" dirty="0" smtClean="0"/>
              <a:t>Document,</a:t>
            </a:r>
            <a:r>
              <a:rPr lang="en-US" sz="1800" kern="0" dirty="0" smtClean="0"/>
              <a:t> Sep. 2017</a:t>
            </a:r>
          </a:p>
          <a:p>
            <a:pPr marL="0" indent="0"/>
            <a:endParaRPr lang="en-US" sz="1100" kern="0" dirty="0" smtClean="0"/>
          </a:p>
          <a:p>
            <a:pPr marL="0" indent="0"/>
            <a:r>
              <a:rPr lang="en-US" sz="1800" kern="0" dirty="0" smtClean="0"/>
              <a:t>[4] 11-17/0372r3, </a:t>
            </a:r>
            <a:r>
              <a:rPr lang="en-US" sz="1800" i="1" dirty="0" smtClean="0"/>
              <a:t>Additional usage models for WUR</a:t>
            </a:r>
            <a:r>
              <a:rPr lang="en-US" sz="1800" dirty="0" smtClean="0"/>
              <a:t>, Mar. 2017</a:t>
            </a:r>
            <a:endParaRPr lang="en-US" sz="1800" dirty="0"/>
          </a:p>
          <a:p>
            <a:pPr marL="0" indent="0"/>
            <a:endParaRPr lang="en-US" sz="1100" kern="0" dirty="0" smtClean="0"/>
          </a:p>
          <a:p>
            <a:pPr marL="0" indent="0"/>
            <a:r>
              <a:rPr lang="en-US" sz="1800" kern="0" dirty="0" smtClean="0"/>
              <a:t>[5] 11-17/0728r2, </a:t>
            </a:r>
            <a:r>
              <a:rPr lang="en-US" sz="1800" i="1" kern="0" dirty="0" smtClean="0"/>
              <a:t>AP Power Saving</a:t>
            </a:r>
            <a:r>
              <a:rPr lang="en-US" sz="1800" kern="0" dirty="0" smtClean="0"/>
              <a:t>, Jul. 2017</a:t>
            </a:r>
          </a:p>
          <a:p>
            <a:pPr marL="0" indent="0"/>
            <a:endParaRPr lang="en-US" sz="1100" kern="0" dirty="0" smtClean="0"/>
          </a:p>
          <a:p>
            <a:pPr marL="0" indent="0"/>
            <a:r>
              <a:rPr lang="en-US" sz="1800" kern="0" dirty="0" smtClean="0"/>
              <a:t>[6] Rizzo, </a:t>
            </a:r>
            <a:r>
              <a:rPr lang="en-US" sz="1800" kern="0" dirty="0" err="1" smtClean="0"/>
              <a:t>Emanuela</a:t>
            </a:r>
            <a:r>
              <a:rPr lang="en-US" sz="1800" kern="0" dirty="0" smtClean="0"/>
              <a:t>. </a:t>
            </a:r>
            <a:r>
              <a:rPr lang="en-US" sz="1800" i="1" kern="0" dirty="0" smtClean="0"/>
              <a:t>Development and performance evaluation of Wi-Fi wake-up radio</a:t>
            </a:r>
            <a:r>
              <a:rPr lang="en-US" sz="1800" kern="0" dirty="0" smtClean="0"/>
              <a:t>. MS thesis. </a:t>
            </a:r>
            <a:r>
              <a:rPr lang="en-US" sz="1800" kern="0" dirty="0" err="1" smtClean="0"/>
              <a:t>Universitat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Politècnica</a:t>
            </a:r>
            <a:r>
              <a:rPr lang="en-US" sz="1800" kern="0" dirty="0" smtClean="0"/>
              <a:t> de </a:t>
            </a:r>
            <a:r>
              <a:rPr lang="en-US" sz="1800" kern="0" dirty="0" err="1" smtClean="0"/>
              <a:t>Catalunya</a:t>
            </a:r>
            <a:r>
              <a:rPr lang="en-US" sz="1800" kern="0" dirty="0" smtClean="0"/>
              <a:t>, 2016.</a:t>
            </a:r>
          </a:p>
          <a:p>
            <a:pPr marL="0" indent="0"/>
            <a:endParaRPr lang="en-US" sz="1100" kern="0" dirty="0" smtClean="0"/>
          </a:p>
          <a:p>
            <a:pPr marL="0" indent="0"/>
            <a:r>
              <a:rPr lang="en-US" sz="1800" kern="0" dirty="0" smtClean="0"/>
              <a:t>[7] </a:t>
            </a:r>
            <a:r>
              <a:rPr lang="en-US" sz="1800" dirty="0" err="1"/>
              <a:t>Oller</a:t>
            </a:r>
            <a:r>
              <a:rPr lang="en-US" sz="1800" dirty="0"/>
              <a:t>, J.; Garcia, E.; Lopez, E.; </a:t>
            </a:r>
            <a:r>
              <a:rPr lang="en-US" sz="1800" dirty="0" err="1"/>
              <a:t>Demirkol</a:t>
            </a:r>
            <a:r>
              <a:rPr lang="en-US" sz="1800" dirty="0"/>
              <a:t>, I.; </a:t>
            </a:r>
            <a:r>
              <a:rPr lang="en-US" sz="1800" dirty="0" err="1"/>
              <a:t>Casademont</a:t>
            </a:r>
            <a:r>
              <a:rPr lang="en-US" sz="1800" dirty="0"/>
              <a:t>, J.; </a:t>
            </a:r>
            <a:r>
              <a:rPr lang="en-US" sz="1800" dirty="0" err="1"/>
              <a:t>Paradells</a:t>
            </a:r>
            <a:r>
              <a:rPr lang="en-US" sz="1800" dirty="0"/>
              <a:t>, J.; Gamm, U.; </a:t>
            </a:r>
            <a:r>
              <a:rPr lang="en-US" sz="1800" dirty="0" err="1"/>
              <a:t>Reindl</a:t>
            </a:r>
            <a:r>
              <a:rPr lang="en-US" sz="1800" dirty="0"/>
              <a:t>, L. IEEE 802.11-enabled wake-up radio system: Design and performance evaluation. Electron. Lett. 2014, 50, 1484–1486.</a:t>
            </a:r>
          </a:p>
          <a:p>
            <a:pPr marL="0" indent="0"/>
            <a:endParaRPr lang="en-US" sz="1800" kern="0" dirty="0" smtClean="0"/>
          </a:p>
          <a:p>
            <a:pPr marL="0" indent="0"/>
            <a:endParaRPr lang="en-US" sz="1800" kern="0" dirty="0" smtClean="0"/>
          </a:p>
          <a:p>
            <a:pPr marL="0" indent="0"/>
            <a:endParaRPr lang="en-US" sz="1800" kern="0" dirty="0" smtClean="0"/>
          </a:p>
          <a:p>
            <a:pPr marL="0" indent="0"/>
            <a:endParaRPr lang="en-US" sz="1800" kern="0" dirty="0"/>
          </a:p>
          <a:p>
            <a:pPr marL="0" indent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56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</a:t>
            </a:r>
            <a:r>
              <a:rPr lang="en-US" dirty="0" smtClean="0"/>
              <a:t>Poll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300" dirty="0" smtClean="0"/>
              <a:t>What do you think of the use of IEEE 802.11ba transmissions for purposes beyond Wake-Up (such as those in this presentation)?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100" dirty="0" smtClean="0"/>
              <a:t>Out of the scope of the IEEE 802.11WG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100" dirty="0" smtClean="0"/>
              <a:t>Within the scope of IEEE 802.11WG but I don’t support the idea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100" dirty="0" smtClean="0"/>
              <a:t>Maybe as a future amendment/extension of IEEE 802.11ba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100" dirty="0" smtClean="0"/>
              <a:t>No opinion/Don’t care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100" dirty="0" smtClean="0"/>
              <a:t>Need more information</a:t>
            </a:r>
          </a:p>
          <a:p>
            <a:pPr marL="857250" lvl="1" indent="-457200">
              <a:buFont typeface="+mj-lt"/>
              <a:buAutoNum type="alphaUcPeriod"/>
            </a:pPr>
            <a:endParaRPr lang="en-US" sz="21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100" dirty="0" smtClean="0"/>
              <a:t>Results: A(0) / B(3) / C(25) / D(5) / E(29)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/>
        </p:nvSpPr>
        <p:spPr bwMode="auto">
          <a:xfrm>
            <a:off x="5310193" y="652462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altLang="zh-CN" dirty="0" smtClean="0"/>
              <a:t>Eduard Garcia-Villegas (UPC)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1835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work of the </a:t>
            </a:r>
            <a:r>
              <a:rPr lang="en-US" dirty="0" err="1" smtClean="0"/>
              <a:t>TGba</a:t>
            </a:r>
            <a:r>
              <a:rPr lang="en-US" dirty="0" smtClean="0"/>
              <a:t> will provide IEEE 802.11 devices with an additional power-saving mode by using a secondary radio or Wake-Up Radio (WUR). The purpose of the WUR is to wake-up the primary connectivity radio (PCR) upon reception of a wake-up packet (WUP).</a:t>
            </a:r>
          </a:p>
          <a:p>
            <a:r>
              <a:rPr lang="en-US" dirty="0" smtClean="0"/>
              <a:t>However, the development of a simpler low power radio, capable of receiving messages sent from a fully compliant IEEE 802.11 radio, brings new opportunities.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TGba</a:t>
            </a:r>
            <a:r>
              <a:rPr lang="en-US" dirty="0" smtClean="0"/>
              <a:t> focuses on Wake-Up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Wake-Up Radio (WUR) project has 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narrow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focus</a:t>
            </a:r>
            <a:r>
              <a:rPr lang="en-US" b="0" dirty="0"/>
              <a:t> on the definition of the PHY and the MAC layers of </a:t>
            </a:r>
            <a:r>
              <a:rPr lang="en-US" b="0" dirty="0" smtClean="0"/>
              <a:t>an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auxiliary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wake-up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signal</a:t>
            </a:r>
            <a:r>
              <a:rPr lang="en-US" b="0" dirty="0" smtClean="0"/>
              <a:t> [1]</a:t>
            </a:r>
          </a:p>
          <a:p>
            <a:endParaRPr lang="en-US" b="0" dirty="0" smtClean="0"/>
          </a:p>
          <a:p>
            <a:r>
              <a:rPr lang="en-US" b="0" dirty="0" smtClean="0"/>
              <a:t>The </a:t>
            </a:r>
            <a:r>
              <a:rPr lang="en-US" b="0" dirty="0"/>
              <a:t>reception of the wake-up frame by the WUR can trigger a transition of the </a:t>
            </a:r>
            <a:r>
              <a:rPr lang="en-US" b="0" dirty="0" smtClean="0"/>
              <a:t>PCR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out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of sleep</a:t>
            </a:r>
            <a:r>
              <a:rPr lang="en-US" b="0" dirty="0"/>
              <a:t>. The WUR is a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companion radio </a:t>
            </a:r>
            <a:r>
              <a:rPr lang="en-US" b="0" dirty="0"/>
              <a:t>to the </a:t>
            </a:r>
            <a:r>
              <a:rPr lang="en-US" b="0" dirty="0" smtClean="0"/>
              <a:t>PCR [2]</a:t>
            </a:r>
            <a:endParaRPr lang="en-US" b="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Waking-up an IEEE 802.11-based PCR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Diverse usage models [3]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Smart home</a:t>
            </a:r>
            <a:r>
              <a:rPr lang="en-US" sz="2000" b="0" dirty="0"/>
              <a:t>: </a:t>
            </a:r>
            <a:r>
              <a:rPr lang="en-US" sz="2000" b="0" dirty="0" smtClean="0"/>
              <a:t>one </a:t>
            </a:r>
            <a:r>
              <a:rPr lang="en-US" sz="2000" b="0" dirty="0"/>
              <a:t>AP serves STAs without power </a:t>
            </a:r>
            <a:r>
              <a:rPr lang="en-US" sz="2000" b="0" dirty="0" smtClean="0"/>
              <a:t>limitations sharing </a:t>
            </a:r>
            <a:r>
              <a:rPr lang="en-US" sz="2000" b="0" dirty="0"/>
              <a:t>space with tens of low-power battery-driven sensors/actuators of smart home </a:t>
            </a:r>
            <a:r>
              <a:rPr lang="en-US" sz="2000" b="0" dirty="0" smtClean="0"/>
              <a:t>applications.</a:t>
            </a:r>
            <a:endParaRPr lang="ca-E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Warehouse</a:t>
            </a:r>
            <a:r>
              <a:rPr lang="en-US" sz="2000" b="0" dirty="0"/>
              <a:t>: </a:t>
            </a:r>
            <a:r>
              <a:rPr lang="en-US" sz="2000" b="0" dirty="0" smtClean="0"/>
              <a:t>each </a:t>
            </a:r>
            <a:r>
              <a:rPr lang="en-US" sz="2000" b="0" dirty="0"/>
              <a:t>container/box or each shelf is equipped with sensors that </a:t>
            </a:r>
            <a:r>
              <a:rPr lang="en-US" sz="2000" b="0" dirty="0" smtClean="0"/>
              <a:t>report the </a:t>
            </a:r>
            <a:r>
              <a:rPr lang="en-US" sz="2000" b="0" dirty="0"/>
              <a:t>location or state of the stored </a:t>
            </a:r>
            <a:r>
              <a:rPr lang="en-US" sz="2000" b="0" dirty="0" smtClean="0"/>
              <a:t>goods in a warehouse.</a:t>
            </a:r>
            <a:endParaRPr lang="ca-E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Cattle farm</a:t>
            </a:r>
            <a:r>
              <a:rPr lang="en-US" sz="2000" b="0" dirty="0"/>
              <a:t>: </a:t>
            </a:r>
            <a:r>
              <a:rPr lang="en-US" sz="2000" b="0" dirty="0" smtClean="0"/>
              <a:t>livestock </a:t>
            </a:r>
            <a:r>
              <a:rPr lang="en-US" sz="2000" b="0" dirty="0"/>
              <a:t>carries different </a:t>
            </a:r>
            <a:r>
              <a:rPr lang="en-US" sz="2000" b="0" dirty="0" smtClean="0"/>
              <a:t>sensors monitored from farmer’s phone. </a:t>
            </a:r>
            <a:endParaRPr lang="ca-E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Wearable devices</a:t>
            </a:r>
            <a:r>
              <a:rPr lang="en-US" sz="2000" b="0" dirty="0"/>
              <a:t>: </a:t>
            </a:r>
            <a:r>
              <a:rPr lang="en-US" sz="2000" b="0" dirty="0" smtClean="0"/>
              <a:t>personal </a:t>
            </a:r>
            <a:r>
              <a:rPr lang="en-US" sz="2000" b="0" dirty="0"/>
              <a:t>or body area networks in </a:t>
            </a:r>
            <a:r>
              <a:rPr lang="en-US" sz="2000" b="0" dirty="0" smtClean="0"/>
              <a:t>fitness/health applications connected to </a:t>
            </a:r>
            <a:r>
              <a:rPr lang="en-US" sz="2000" b="0" dirty="0"/>
              <a:t>a </a:t>
            </a:r>
            <a:r>
              <a:rPr lang="en-US" sz="2000" b="0" dirty="0" smtClean="0"/>
              <a:t>smartphone.</a:t>
            </a:r>
            <a:endParaRPr lang="en-US" sz="20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Eduard Garcia-Villegas (UPC)</a:t>
            </a:r>
            <a:endParaRPr lang="en-GB" dirty="0"/>
          </a:p>
        </p:txBody>
      </p:sp>
      <p:pic>
        <p:nvPicPr>
          <p:cNvPr id="6" name="Picture 4" descr="“cattle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36" y="5199901"/>
            <a:ext cx="1731464" cy="12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6" descr="Aava_Smartphone_alpha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5667497"/>
            <a:ext cx="270369" cy="437648"/>
          </a:xfrm>
          <a:prstGeom prst="rect">
            <a:avLst/>
          </a:prstGeom>
          <a:effectLst/>
        </p:spPr>
      </p:pic>
      <p:cxnSp>
        <p:nvCxnSpPr>
          <p:cNvPr id="8" name="直接箭头连接符 70"/>
          <p:cNvCxnSpPr/>
          <p:nvPr/>
        </p:nvCxnSpPr>
        <p:spPr bwMode="auto">
          <a:xfrm flipH="1">
            <a:off x="6329448" y="5826497"/>
            <a:ext cx="572678" cy="160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直接箭头连接符 71"/>
          <p:cNvCxnSpPr/>
          <p:nvPr/>
        </p:nvCxnSpPr>
        <p:spPr bwMode="auto">
          <a:xfrm flipV="1">
            <a:off x="6258410" y="5667497"/>
            <a:ext cx="643716" cy="159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87" y="5395413"/>
            <a:ext cx="411162" cy="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Waking-up an IEEE 802.11-based PCR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Diverse usage models [3]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Moving goods</a:t>
            </a:r>
            <a:r>
              <a:rPr lang="en-US" sz="2000" b="0" dirty="0"/>
              <a:t>: freighted containers or parcels, equipped with </a:t>
            </a:r>
            <a:r>
              <a:rPr lang="en-US" sz="2000" b="0" dirty="0" smtClean="0"/>
              <a:t>sensors</a:t>
            </a:r>
            <a:r>
              <a:rPr lang="en-US" sz="2000" b="0" dirty="0"/>
              <a:t>, are located and </a:t>
            </a:r>
            <a:r>
              <a:rPr lang="en-US" sz="2000" b="0" dirty="0" smtClean="0"/>
              <a:t>tracked.</a:t>
            </a:r>
            <a:endParaRPr lang="ca-E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Intelligent Transportation System (ITS)</a:t>
            </a:r>
            <a:r>
              <a:rPr lang="en-US" sz="2000" b="0" dirty="0"/>
              <a:t>: </a:t>
            </a:r>
            <a:r>
              <a:rPr lang="en-US" sz="2000" b="0" dirty="0" smtClean="0"/>
              <a:t>portable ITS </a:t>
            </a:r>
            <a:r>
              <a:rPr lang="en-US" sz="2000" b="0" dirty="0"/>
              <a:t>communication (e.g. as per IEEE 802.11p) devices </a:t>
            </a:r>
            <a:r>
              <a:rPr lang="en-US" sz="2000" b="0" dirty="0" smtClean="0"/>
              <a:t>must be power-efficient (e.g. carried by pedestrians or cyclists).</a:t>
            </a:r>
            <a:endParaRPr lang="ca-ES" sz="2000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Eduard Garcia-Villegas (UPC)</a:t>
            </a:r>
            <a:endParaRPr lang="en-GB" dirty="0"/>
          </a:p>
        </p:txBody>
      </p:sp>
      <p:cxnSp>
        <p:nvCxnSpPr>
          <p:cNvPr id="15" name="Conector recto 14"/>
          <p:cNvCxnSpPr/>
          <p:nvPr/>
        </p:nvCxnSpPr>
        <p:spPr bwMode="auto">
          <a:xfrm>
            <a:off x="2438400" y="5133018"/>
            <a:ext cx="914400" cy="9613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ector recto 15"/>
          <p:cNvCxnSpPr/>
          <p:nvPr/>
        </p:nvCxnSpPr>
        <p:spPr bwMode="auto">
          <a:xfrm flipH="1">
            <a:off x="457200" y="5029200"/>
            <a:ext cx="762000" cy="88678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ector recto 16"/>
          <p:cNvCxnSpPr/>
          <p:nvPr/>
        </p:nvCxnSpPr>
        <p:spPr bwMode="auto">
          <a:xfrm flipH="1">
            <a:off x="5257800" y="5337111"/>
            <a:ext cx="3657600" cy="11383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ector recto 20"/>
          <p:cNvCxnSpPr/>
          <p:nvPr/>
        </p:nvCxnSpPr>
        <p:spPr bwMode="auto">
          <a:xfrm flipH="1">
            <a:off x="3352800" y="4807647"/>
            <a:ext cx="4495800" cy="128676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5165">
            <a:off x="6430310" y="4362070"/>
            <a:ext cx="2003683" cy="15418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1600" y="4572000"/>
            <a:ext cx="914400" cy="76511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9723">
            <a:off x="2608148" y="4633931"/>
            <a:ext cx="576257" cy="424389"/>
          </a:xfrm>
          <a:prstGeom prst="rect">
            <a:avLst/>
          </a:prstGeom>
        </p:spPr>
      </p:pic>
      <p:sp>
        <p:nvSpPr>
          <p:cNvPr id="26" name="Rectángulo redondeado 25"/>
          <p:cNvSpPr/>
          <p:nvPr/>
        </p:nvSpPr>
        <p:spPr bwMode="auto">
          <a:xfrm>
            <a:off x="8001000" y="4267200"/>
            <a:ext cx="152400" cy="2286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Rayo 26"/>
          <p:cNvSpPr/>
          <p:nvPr/>
        </p:nvSpPr>
        <p:spPr bwMode="auto">
          <a:xfrm>
            <a:off x="7836856" y="4095501"/>
            <a:ext cx="152400" cy="154781"/>
          </a:xfrm>
          <a:prstGeom prst="lightningBol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Rayo 27"/>
          <p:cNvSpPr/>
          <p:nvPr/>
        </p:nvSpPr>
        <p:spPr bwMode="auto">
          <a:xfrm rot="1500000">
            <a:off x="8014824" y="4058693"/>
            <a:ext cx="152400" cy="154781"/>
          </a:xfrm>
          <a:prstGeom prst="lightningBol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Rayo 28"/>
          <p:cNvSpPr/>
          <p:nvPr/>
        </p:nvSpPr>
        <p:spPr bwMode="auto">
          <a:xfrm rot="4200000">
            <a:off x="8215606" y="4109338"/>
            <a:ext cx="152400" cy="154781"/>
          </a:xfrm>
          <a:prstGeom prst="lightningBol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6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 of IEEE 802.11 WUR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981200"/>
            <a:ext cx="4114799" cy="4113213"/>
          </a:xfrm>
        </p:spPr>
        <p:txBody>
          <a:bodyPr/>
          <a:lstStyle/>
          <a:p>
            <a:r>
              <a:rPr lang="en-US" dirty="0" smtClean="0"/>
              <a:t>Diverse usage models [3]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but all based on the same use case: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the </a:t>
            </a:r>
            <a:r>
              <a:rPr lang="en-US" sz="1600" dirty="0"/>
              <a:t>primary radio (and possibly other systems) of </a:t>
            </a:r>
            <a:r>
              <a:rPr lang="en-US" sz="1600" dirty="0" smtClean="0"/>
              <a:t>a low-power </a:t>
            </a:r>
            <a:r>
              <a:rPr lang="en-US" sz="1600" dirty="0"/>
              <a:t>device is put to sleep </a:t>
            </a:r>
            <a:r>
              <a:rPr lang="en-US" sz="1600" dirty="0" smtClean="0"/>
              <a:t>to </a:t>
            </a:r>
            <a:r>
              <a:rPr lang="en-US" sz="1600" dirty="0"/>
              <a:t>save </a:t>
            </a:r>
            <a:r>
              <a:rPr lang="en-US" sz="1600" dirty="0" smtClean="0"/>
              <a:t>energy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application-level </a:t>
            </a:r>
            <a:r>
              <a:rPr lang="en-US" sz="1600" dirty="0"/>
              <a:t>communication with the sleeping device is </a:t>
            </a:r>
            <a:r>
              <a:rPr lang="en-US" sz="1600" dirty="0" smtClean="0"/>
              <a:t>required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Wake-Up Packet (</a:t>
            </a:r>
            <a:r>
              <a:rPr lang="en-US" sz="1600" dirty="0" err="1"/>
              <a:t>WuP</a:t>
            </a:r>
            <a:r>
              <a:rPr lang="en-US" sz="1600" dirty="0"/>
              <a:t>)</a:t>
            </a:r>
            <a:r>
              <a:rPr lang="en-US" sz="1600" dirty="0" smtClean="0"/>
              <a:t> </a:t>
            </a:r>
            <a:r>
              <a:rPr lang="en-US" sz="1600" dirty="0"/>
              <a:t>is sent to wake-up the device’s primary </a:t>
            </a:r>
            <a:r>
              <a:rPr lang="en-US" sz="1600" dirty="0" smtClean="0"/>
              <a:t>radio</a:t>
            </a:r>
            <a:endParaRPr lang="en-US" sz="16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Eduard Garcia-Villegas (UPC)</a:t>
            </a:r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013">
            <a:off x="5715000" y="2286000"/>
            <a:ext cx="1031875" cy="990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58000" y="1981200"/>
            <a:ext cx="122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PCR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(IEEE 802.11)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 bwMode="auto">
          <a:xfrm flipH="1">
            <a:off x="6645279" y="2197461"/>
            <a:ext cx="304799" cy="19559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ángulo redondeado 11"/>
          <p:cNvSpPr/>
          <p:nvPr/>
        </p:nvSpPr>
        <p:spPr bwMode="auto">
          <a:xfrm>
            <a:off x="5642263" y="2973387"/>
            <a:ext cx="529937" cy="2459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WURx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 bwMode="auto">
          <a:xfrm flipV="1">
            <a:off x="5527963" y="2990920"/>
            <a:ext cx="0" cy="1524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ector recto 29"/>
          <p:cNvCxnSpPr/>
          <p:nvPr/>
        </p:nvCxnSpPr>
        <p:spPr bwMode="auto">
          <a:xfrm flipV="1">
            <a:off x="5527963" y="2990920"/>
            <a:ext cx="76200" cy="76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ector recto 30"/>
          <p:cNvCxnSpPr/>
          <p:nvPr/>
        </p:nvCxnSpPr>
        <p:spPr bwMode="auto">
          <a:xfrm flipH="1" flipV="1">
            <a:off x="5451764" y="2990920"/>
            <a:ext cx="76200" cy="76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ector recto 31"/>
          <p:cNvCxnSpPr/>
          <p:nvPr/>
        </p:nvCxnSpPr>
        <p:spPr bwMode="auto">
          <a:xfrm>
            <a:off x="5527964" y="3133724"/>
            <a:ext cx="114299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63 Llamada de nube"/>
          <p:cNvSpPr/>
          <p:nvPr/>
        </p:nvSpPr>
        <p:spPr bwMode="auto">
          <a:xfrm>
            <a:off x="5278437" y="1981200"/>
            <a:ext cx="914400" cy="612648"/>
          </a:xfrm>
          <a:prstGeom prst="cloudCallout">
            <a:avLst>
              <a:gd name="adj1" fmla="val 27846"/>
              <a:gd name="adj2" fmla="val 70258"/>
            </a:avLst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zZzZz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38" name="65 Conector recto de flecha"/>
          <p:cNvCxnSpPr/>
          <p:nvPr/>
        </p:nvCxnSpPr>
        <p:spPr bwMode="auto">
          <a:xfrm flipH="1" flipV="1">
            <a:off x="5566065" y="3272131"/>
            <a:ext cx="664872" cy="12931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9" name="66 Explosión 1"/>
          <p:cNvSpPr/>
          <p:nvPr/>
        </p:nvSpPr>
        <p:spPr bwMode="auto">
          <a:xfrm rot="339544">
            <a:off x="5215947" y="3494053"/>
            <a:ext cx="1368152" cy="986408"/>
          </a:xfrm>
          <a:prstGeom prst="irregularSeal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Wake up!</a:t>
            </a: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009" y="4722405"/>
            <a:ext cx="104950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operation of IEEE 802.11 WUR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981200"/>
            <a:ext cx="4114799" cy="4113213"/>
          </a:xfrm>
        </p:spPr>
        <p:txBody>
          <a:bodyPr/>
          <a:lstStyle/>
          <a:p>
            <a:r>
              <a:rPr lang="en-US" dirty="0" smtClean="0"/>
              <a:t>Diverse usage models [3]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but all based on the same use case: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the </a:t>
            </a:r>
            <a:r>
              <a:rPr lang="en-US" sz="1600" dirty="0"/>
              <a:t>primary radio (and possibly other systems) of </a:t>
            </a:r>
            <a:r>
              <a:rPr lang="en-US" sz="1600" dirty="0" smtClean="0"/>
              <a:t>a low-power </a:t>
            </a:r>
            <a:r>
              <a:rPr lang="en-US" sz="1600" dirty="0"/>
              <a:t>device is put to sleep </a:t>
            </a:r>
            <a:r>
              <a:rPr lang="en-US" sz="1600" dirty="0" smtClean="0"/>
              <a:t>to </a:t>
            </a:r>
            <a:r>
              <a:rPr lang="en-US" sz="1600" dirty="0"/>
              <a:t>save </a:t>
            </a:r>
            <a:r>
              <a:rPr lang="en-US" sz="1600" dirty="0" smtClean="0"/>
              <a:t>energy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application-level </a:t>
            </a:r>
            <a:r>
              <a:rPr lang="en-US" sz="1600" dirty="0"/>
              <a:t>communication with the sleeping device is </a:t>
            </a:r>
            <a:r>
              <a:rPr lang="en-US" sz="1600" dirty="0" smtClean="0"/>
              <a:t>required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Wake-Up Packet (</a:t>
            </a:r>
            <a:r>
              <a:rPr lang="en-US" sz="1600" dirty="0" err="1" smtClean="0"/>
              <a:t>WuP</a:t>
            </a:r>
            <a:r>
              <a:rPr lang="en-US" sz="1600" dirty="0" smtClean="0"/>
              <a:t>) </a:t>
            </a:r>
            <a:r>
              <a:rPr lang="en-US" sz="1600" dirty="0"/>
              <a:t>is sent to wake-up the device’s primary </a:t>
            </a:r>
            <a:r>
              <a:rPr lang="en-US" sz="1600" dirty="0" smtClean="0"/>
              <a:t>radio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normal </a:t>
            </a:r>
            <a:r>
              <a:rPr lang="en-US" sz="1600" dirty="0"/>
              <a:t>IEEE 802.11 communication occurs through the primary radio</a:t>
            </a:r>
            <a:endParaRPr lang="en-US" sz="16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Eduard Garcia-Villegas (UPC)</a:t>
            </a:r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013">
            <a:off x="5715000" y="2286000"/>
            <a:ext cx="1031875" cy="990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58000" y="1981200"/>
            <a:ext cx="122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PCR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(IEEE 802.11)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 bwMode="auto">
          <a:xfrm flipH="1">
            <a:off x="6645279" y="2197461"/>
            <a:ext cx="304799" cy="19559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ángulo redondeado 11"/>
          <p:cNvSpPr/>
          <p:nvPr/>
        </p:nvSpPr>
        <p:spPr bwMode="auto">
          <a:xfrm>
            <a:off x="5642263" y="2973387"/>
            <a:ext cx="529937" cy="2459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WURx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 bwMode="auto">
          <a:xfrm flipV="1">
            <a:off x="5527963" y="2990920"/>
            <a:ext cx="0" cy="1524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ector recto 29"/>
          <p:cNvCxnSpPr/>
          <p:nvPr/>
        </p:nvCxnSpPr>
        <p:spPr bwMode="auto">
          <a:xfrm flipV="1">
            <a:off x="5527963" y="2990920"/>
            <a:ext cx="76200" cy="76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ector recto 30"/>
          <p:cNvCxnSpPr/>
          <p:nvPr/>
        </p:nvCxnSpPr>
        <p:spPr bwMode="auto">
          <a:xfrm flipH="1" flipV="1">
            <a:off x="5451764" y="2990920"/>
            <a:ext cx="76200" cy="76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ector recto 31"/>
          <p:cNvCxnSpPr/>
          <p:nvPr/>
        </p:nvCxnSpPr>
        <p:spPr bwMode="auto">
          <a:xfrm>
            <a:off x="5527964" y="3133724"/>
            <a:ext cx="114299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Imagen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009" y="4722405"/>
            <a:ext cx="1049505" cy="752475"/>
          </a:xfrm>
          <a:prstGeom prst="rect">
            <a:avLst/>
          </a:prstGeom>
        </p:spPr>
      </p:pic>
      <p:cxnSp>
        <p:nvCxnSpPr>
          <p:cNvPr id="52" name="Conector recto de flecha 51"/>
          <p:cNvCxnSpPr/>
          <p:nvPr/>
        </p:nvCxnSpPr>
        <p:spPr bwMode="auto">
          <a:xfrm>
            <a:off x="6629400" y="3067120"/>
            <a:ext cx="76200" cy="14286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4" name="CuadroTexto 53"/>
          <p:cNvSpPr txBox="1"/>
          <p:nvPr/>
        </p:nvSpPr>
        <p:spPr>
          <a:xfrm rot="5197852">
            <a:off x="6196217" y="3407095"/>
            <a:ext cx="171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Primary radio communication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Llamada rectangular redondeada 7"/>
          <p:cNvSpPr/>
          <p:nvPr/>
        </p:nvSpPr>
        <p:spPr bwMode="auto">
          <a:xfrm>
            <a:off x="5105400" y="1981200"/>
            <a:ext cx="1087437" cy="411851"/>
          </a:xfrm>
          <a:prstGeom prst="wedgeRoundRectCallout">
            <a:avLst>
              <a:gd name="adj1" fmla="val 34588"/>
              <a:gd name="adj2" fmla="val 98572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awake!</a:t>
            </a:r>
          </a:p>
        </p:txBody>
      </p:sp>
    </p:spTree>
    <p:extLst>
      <p:ext uri="{BB962C8B-B14F-4D97-AF65-F5344CB8AC3E}">
        <p14:creationId xmlns:p14="http://schemas.microsoft.com/office/powerpoint/2010/main" val="32182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 WUR beyond wake-up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proposed usage models (e.g. [4], [5]), regarded as out of scope, were excluded: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WuP</a:t>
            </a:r>
            <a:r>
              <a:rPr lang="en-US" dirty="0" smtClean="0"/>
              <a:t> forwarding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Out-of-band signaling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Power-save mode for APs (Wake-Up AP)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argue that the presence of a secondary radio in Wi-Fi devices enables a wide range of new </a:t>
            </a:r>
            <a:r>
              <a:rPr lang="en-US" dirty="0" smtClean="0"/>
              <a:t>and interesting applications that go </a:t>
            </a:r>
            <a:r>
              <a:rPr lang="en-US" i="1" dirty="0" smtClean="0"/>
              <a:t>beyond the current scope of </a:t>
            </a:r>
            <a:r>
              <a:rPr lang="en-US" i="1" dirty="0" err="1" smtClean="0"/>
              <a:t>TGba</a:t>
            </a:r>
            <a:endParaRPr lang="en-US" i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09599"/>
          </a:xfrm>
        </p:spPr>
        <p:txBody>
          <a:bodyPr/>
          <a:lstStyle/>
          <a:p>
            <a:r>
              <a:rPr lang="en-US" dirty="0" smtClean="0"/>
              <a:t>IEEE 802.11 WUR beyond wake-up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962399" y="1768802"/>
            <a:ext cx="4494214" cy="4325611"/>
          </a:xfrm>
        </p:spPr>
        <p:txBody>
          <a:bodyPr/>
          <a:lstStyle/>
          <a:p>
            <a:r>
              <a:rPr lang="en-US" dirty="0" err="1" smtClean="0"/>
              <a:t>WuP</a:t>
            </a:r>
            <a:r>
              <a:rPr lang="en-US" dirty="0" smtClean="0"/>
              <a:t> forwarding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 dirty="0" smtClean="0"/>
              <a:t>multi-hop </a:t>
            </a:r>
            <a:r>
              <a:rPr lang="en-US" altLang="en-US" sz="2000" b="0" dirty="0"/>
              <a:t>path is created on-demand according to source routing or reactive routing approach (e.g. AODV, IEEE 802.11s’s HWMP).</a:t>
            </a:r>
          </a:p>
          <a:p>
            <a:pPr marL="6858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800" b="0" dirty="0"/>
              <a:t>Sleeping nodes along such path must be woken-up by forwarding WUP</a:t>
            </a:r>
          </a:p>
          <a:p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cxnSp>
        <p:nvCxnSpPr>
          <p:cNvPr id="6" name="23 Conector recto"/>
          <p:cNvCxnSpPr/>
          <p:nvPr/>
        </p:nvCxnSpPr>
        <p:spPr bwMode="auto">
          <a:xfrm flipH="1">
            <a:off x="609600" y="1752600"/>
            <a:ext cx="1524000" cy="13716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24 Conector recto"/>
          <p:cNvCxnSpPr/>
          <p:nvPr/>
        </p:nvCxnSpPr>
        <p:spPr bwMode="auto">
          <a:xfrm>
            <a:off x="2133600" y="1752600"/>
            <a:ext cx="381000" cy="14478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27 Conector recto"/>
          <p:cNvCxnSpPr/>
          <p:nvPr/>
        </p:nvCxnSpPr>
        <p:spPr bwMode="auto">
          <a:xfrm flipH="1" flipV="1">
            <a:off x="609600" y="3124200"/>
            <a:ext cx="533400" cy="1219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30 Conector recto"/>
          <p:cNvCxnSpPr/>
          <p:nvPr/>
        </p:nvCxnSpPr>
        <p:spPr bwMode="auto">
          <a:xfrm flipH="1" flipV="1">
            <a:off x="609600" y="3124200"/>
            <a:ext cx="1905000" cy="76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33 Conector recto"/>
          <p:cNvCxnSpPr/>
          <p:nvPr/>
        </p:nvCxnSpPr>
        <p:spPr bwMode="auto">
          <a:xfrm>
            <a:off x="2514600" y="3200400"/>
            <a:ext cx="1143000" cy="6096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39 Conector recto"/>
          <p:cNvCxnSpPr/>
          <p:nvPr/>
        </p:nvCxnSpPr>
        <p:spPr bwMode="auto">
          <a:xfrm flipH="1">
            <a:off x="2514600" y="3810000"/>
            <a:ext cx="1143000" cy="1219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42 Conector recto"/>
          <p:cNvCxnSpPr/>
          <p:nvPr/>
        </p:nvCxnSpPr>
        <p:spPr bwMode="auto">
          <a:xfrm flipH="1" flipV="1">
            <a:off x="1143000" y="4343400"/>
            <a:ext cx="1371600" cy="6858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4 Conector recto de flecha"/>
          <p:cNvCxnSpPr/>
          <p:nvPr/>
        </p:nvCxnSpPr>
        <p:spPr bwMode="auto">
          <a:xfrm>
            <a:off x="719019" y="1419853"/>
            <a:ext cx="1143000" cy="9716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r="84237" b="34847"/>
          <a:stretch>
            <a:fillRect/>
          </a:stretch>
        </p:blipFill>
        <p:spPr bwMode="auto">
          <a:xfrm>
            <a:off x="304800" y="1143000"/>
            <a:ext cx="360040" cy="5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Resultat d'imatges de access 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2368">
            <a:off x="1705360" y="1171960"/>
            <a:ext cx="969518" cy="969518"/>
          </a:xfrm>
          <a:prstGeom prst="rect">
            <a:avLst/>
          </a:prstGeom>
          <a:noFill/>
        </p:spPr>
      </p:pic>
      <p:pic>
        <p:nvPicPr>
          <p:cNvPr id="16" name="Picture 14" descr="Resultat d'imatges de access poin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862368">
            <a:off x="3785862" y="4655290"/>
            <a:ext cx="517076" cy="517076"/>
          </a:xfrm>
          <a:prstGeom prst="rect">
            <a:avLst/>
          </a:prstGeom>
          <a:noFill/>
        </p:spPr>
      </p:pic>
      <p:sp>
        <p:nvSpPr>
          <p:cNvPr id="17" name="Right Arrow 3"/>
          <p:cNvSpPr/>
          <p:nvPr/>
        </p:nvSpPr>
        <p:spPr bwMode="auto">
          <a:xfrm rot="289268">
            <a:off x="702889" y="1579797"/>
            <a:ext cx="993948" cy="181760"/>
          </a:xfrm>
          <a:prstGeom prst="rightArrow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30"/>
          <p:cNvSpPr/>
          <p:nvPr/>
        </p:nvSpPr>
        <p:spPr bwMode="auto">
          <a:xfrm rot="8216700">
            <a:off x="479725" y="2239691"/>
            <a:ext cx="1512168" cy="216024"/>
          </a:xfrm>
          <a:prstGeom prst="rightArrow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31"/>
          <p:cNvSpPr/>
          <p:nvPr/>
        </p:nvSpPr>
        <p:spPr bwMode="auto">
          <a:xfrm rot="3872262">
            <a:off x="257928" y="3704950"/>
            <a:ext cx="730292" cy="188493"/>
          </a:xfrm>
          <a:prstGeom prst="rightArrow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4" descr="Resultat d'imatges de access 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7632" flipH="1">
            <a:off x="105160" y="2543559"/>
            <a:ext cx="969518" cy="969518"/>
          </a:xfrm>
          <a:prstGeom prst="rect">
            <a:avLst/>
          </a:prstGeom>
          <a:noFill/>
        </p:spPr>
      </p:pic>
      <p:pic>
        <p:nvPicPr>
          <p:cNvPr id="21" name="Picture 14" descr="Resultat d'imatges de access 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7632" flipH="1">
            <a:off x="2010159" y="2619759"/>
            <a:ext cx="969518" cy="969518"/>
          </a:xfrm>
          <a:prstGeom prst="rect">
            <a:avLst/>
          </a:prstGeom>
          <a:noFill/>
        </p:spPr>
      </p:pic>
      <p:pic>
        <p:nvPicPr>
          <p:cNvPr id="22" name="Picture 14" descr="Resultat d'imatges de access 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7632" flipH="1">
            <a:off x="638559" y="3762759"/>
            <a:ext cx="969518" cy="969518"/>
          </a:xfrm>
          <a:prstGeom prst="rect">
            <a:avLst/>
          </a:prstGeom>
          <a:noFill/>
        </p:spPr>
      </p:pic>
      <p:pic>
        <p:nvPicPr>
          <p:cNvPr id="23" name="Picture 14" descr="Resultat d'imatges de access 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2368">
            <a:off x="2086359" y="4448559"/>
            <a:ext cx="969518" cy="969518"/>
          </a:xfrm>
          <a:prstGeom prst="rect">
            <a:avLst/>
          </a:prstGeom>
          <a:noFill/>
        </p:spPr>
      </p:pic>
      <p:pic>
        <p:nvPicPr>
          <p:cNvPr id="24" name="Picture 14" descr="Resultat d'imatges de access 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7632" flipH="1">
            <a:off x="3153159" y="3229359"/>
            <a:ext cx="969518" cy="969518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r="84237" b="34847"/>
          <a:stretch>
            <a:fillRect/>
          </a:stretch>
        </p:blipFill>
        <p:spPr bwMode="auto">
          <a:xfrm>
            <a:off x="381000" y="5410200"/>
            <a:ext cx="360040" cy="5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Resultat d'imatges de access poin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862368">
            <a:off x="1705360" y="1171959"/>
            <a:ext cx="969518" cy="969518"/>
          </a:xfrm>
          <a:prstGeom prst="rect">
            <a:avLst/>
          </a:prstGeom>
          <a:noFill/>
        </p:spPr>
      </p:pic>
      <p:cxnSp>
        <p:nvCxnSpPr>
          <p:cNvPr id="27" name="58 Conector recto de flecha"/>
          <p:cNvCxnSpPr/>
          <p:nvPr/>
        </p:nvCxnSpPr>
        <p:spPr bwMode="auto">
          <a:xfrm flipH="1">
            <a:off x="1011244" y="1981879"/>
            <a:ext cx="990600" cy="914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28" name="Picture 14" descr="Resultat d'imatges de access poin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737632" flipH="1">
            <a:off x="105159" y="2543559"/>
            <a:ext cx="969518" cy="969518"/>
          </a:xfrm>
          <a:prstGeom prst="rect">
            <a:avLst/>
          </a:prstGeom>
          <a:noFill/>
        </p:spPr>
      </p:pic>
      <p:cxnSp>
        <p:nvCxnSpPr>
          <p:cNvPr id="29" name="62 Conector recto de flecha"/>
          <p:cNvCxnSpPr/>
          <p:nvPr/>
        </p:nvCxnSpPr>
        <p:spPr bwMode="auto">
          <a:xfrm>
            <a:off x="916746" y="3299848"/>
            <a:ext cx="266700" cy="533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30" name="Picture 14" descr="Resultat d'imatges de access poin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737632" flipH="1">
            <a:off x="638560" y="3762759"/>
            <a:ext cx="969518" cy="969518"/>
          </a:xfrm>
          <a:prstGeom prst="rect">
            <a:avLst/>
          </a:prstGeom>
          <a:noFill/>
        </p:spPr>
      </p:pic>
      <p:sp>
        <p:nvSpPr>
          <p:cNvPr id="31" name="Right Arrow 3"/>
          <p:cNvSpPr/>
          <p:nvPr/>
        </p:nvSpPr>
        <p:spPr bwMode="auto">
          <a:xfrm rot="6801414">
            <a:off x="400251" y="4937439"/>
            <a:ext cx="773892" cy="218700"/>
          </a:xfrm>
          <a:prstGeom prst="rightArrow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65 CuadroTexto"/>
          <p:cNvSpPr txBox="1"/>
          <p:nvPr/>
        </p:nvSpPr>
        <p:spPr>
          <a:xfrm>
            <a:off x="4191000" y="4953000"/>
            <a:ext cx="1200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Active mesh node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66 CuadroTexto"/>
          <p:cNvSpPr txBox="1"/>
          <p:nvPr/>
        </p:nvSpPr>
        <p:spPr>
          <a:xfrm>
            <a:off x="3886200" y="5346700"/>
            <a:ext cx="1317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Sleeping mesh node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Picture 14" descr="Resultat d'imatges de access 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2368">
            <a:off x="3389239" y="5065639"/>
            <a:ext cx="517076" cy="517076"/>
          </a:xfrm>
          <a:prstGeom prst="rect">
            <a:avLst/>
          </a:prstGeom>
          <a:noFill/>
        </p:spPr>
      </p:pic>
      <p:cxnSp>
        <p:nvCxnSpPr>
          <p:cNvPr id="35" name="68 Conector recto de flecha"/>
          <p:cNvCxnSpPr/>
          <p:nvPr/>
        </p:nvCxnSpPr>
        <p:spPr bwMode="auto">
          <a:xfrm>
            <a:off x="2819400" y="5867400"/>
            <a:ext cx="381000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70 CuadroTexto"/>
          <p:cNvSpPr txBox="1"/>
          <p:nvPr/>
        </p:nvSpPr>
        <p:spPr>
          <a:xfrm>
            <a:off x="3276600" y="5740400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WUP transmission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ight Arrow 3"/>
          <p:cNvSpPr/>
          <p:nvPr/>
        </p:nvSpPr>
        <p:spPr bwMode="auto">
          <a:xfrm>
            <a:off x="2362200" y="6172200"/>
            <a:ext cx="437950" cy="203139"/>
          </a:xfrm>
          <a:prstGeom prst="rightArrow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72 CuadroTexto"/>
          <p:cNvSpPr txBox="1"/>
          <p:nvPr/>
        </p:nvSpPr>
        <p:spPr>
          <a:xfrm>
            <a:off x="2819400" y="6134100"/>
            <a:ext cx="13644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Legacy IEEE 802.11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18474</TotalTime>
  <Words>1520</Words>
  <Application>Microsoft Office PowerPoint</Application>
  <PresentationFormat>Presentación en pantalla (4:3)</PresentationFormat>
  <Paragraphs>261</Paragraphs>
  <Slides>17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 Unicode MS</vt:lpstr>
      <vt:lpstr>MS Gothic</vt:lpstr>
      <vt:lpstr>MS PGothic</vt:lpstr>
      <vt:lpstr>Arial</vt:lpstr>
      <vt:lpstr>Symbol</vt:lpstr>
      <vt:lpstr>Times New Roman</vt:lpstr>
      <vt:lpstr>Wingdings</vt:lpstr>
      <vt:lpstr>Office Theme</vt:lpstr>
      <vt:lpstr>IEEE 802.11ba: more than a wake-up radio</vt:lpstr>
      <vt:lpstr>abstract</vt:lpstr>
      <vt:lpstr>TGba focuses on Wake-Up</vt:lpstr>
      <vt:lpstr>Applications of Waking-up an IEEE 802.11-based PCR</vt:lpstr>
      <vt:lpstr>Applications of Waking-up an IEEE 802.11-based PCR</vt:lpstr>
      <vt:lpstr>Basic operation of IEEE 802.11 WUR</vt:lpstr>
      <vt:lpstr>Basic operation of IEEE 802.11 WUR</vt:lpstr>
      <vt:lpstr>IEEE 802.11 WUR beyond wake-up</vt:lpstr>
      <vt:lpstr>IEEE 802.11 WUR beyond wake-up</vt:lpstr>
      <vt:lpstr>IEEE 802.11 WUR beyond wake-up</vt:lpstr>
      <vt:lpstr>IEEE 802.11 WUR beyond wake-up</vt:lpstr>
      <vt:lpstr>WUR beyond wake-up: example</vt:lpstr>
      <vt:lpstr>WUR beyond wake-up: example</vt:lpstr>
      <vt:lpstr>WUR beyond wake-up: example</vt:lpstr>
      <vt:lpstr>Summary</vt:lpstr>
      <vt:lpstr>Presentación de PowerPoint</vt:lpstr>
      <vt:lpstr>Straw Poll 1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WUR Usage Model</dc:title>
  <dc:creator>Ros Jian Yu</dc:creator>
  <cp:lastModifiedBy>Faramir D</cp:lastModifiedBy>
  <cp:revision>811</cp:revision>
  <cp:lastPrinted>1601-01-01T00:00:00Z</cp:lastPrinted>
  <dcterms:created xsi:type="dcterms:W3CDTF">2015-10-31T00:33:08Z</dcterms:created>
  <dcterms:modified xsi:type="dcterms:W3CDTF">2018-03-08T15:54:46Z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(2)9rWssphgFQtApJeOZ28SUYu3CkN4cPATH9jdc9fcdteR7qqMv8hbHg/jazZCQ+7wPmkTfBF+
Ydab5e/UGQQ1BC5cbepsmGghHvb75fkxiN8vsoUmzVT/UbZ/vMFgU9vvWPYlnDBC7PXVsHJg
MVfmVmIRSwdJOnakWpBh+dmDpKCCYIufV9CLekhF3WmtJ8LwGvFKX2Bve2l4DnY1tnEUofz9
/SSQ6ETjVt4VyP1vJg</vt:lpwstr>
  </property>
  <property fmtid="{D5CDD505-2E9C-101B-9397-08002B2CF9AE}" pid="3" name="_2015_ms_pID_7253431">
    <vt:lpwstr>qTVhiTYignD16AU2yaeBn/kuk1GGhpQhfIgtLADn/YeILlwhuLs8aU
sPGdhq9fCFFC1uxFuzwO/fnB7O2j9D37PUbXc8pWmb+mjQx5koYDV6fTdh1ECy8Y6h5HBujY
52fgG67rG5IPGmsnOTcbxtnXbSQ3/l6iZsh9GGsq7gVg3Sybv/8q+3s6CEjwKrAlQ29SL5r1
oYhsSPW0g9hG7Q9t</vt:lpwstr>
  </property>
  <property fmtid="{D5CDD505-2E9C-101B-9397-08002B2CF9AE}" pid="4" name="sflag">
    <vt:lpwstr>1484704580</vt:lpwstr>
  </property>
</Properties>
</file>