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2"/>
  </p:notesMasterIdLst>
  <p:handoutMasterIdLst>
    <p:handoutMasterId r:id="rId13"/>
  </p:handoutMasterIdLst>
  <p:sldIdLst>
    <p:sldId id="361" r:id="rId2"/>
    <p:sldId id="362" r:id="rId3"/>
    <p:sldId id="421" r:id="rId4"/>
    <p:sldId id="422" r:id="rId5"/>
    <p:sldId id="423" r:id="rId6"/>
    <p:sldId id="426" r:id="rId7"/>
    <p:sldId id="427" r:id="rId8"/>
    <p:sldId id="428" r:id="rId9"/>
    <p:sldId id="429" r:id="rId10"/>
    <p:sldId id="433" r:id="rId11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88634" autoAdjust="0"/>
  </p:normalViewPr>
  <p:slideViewPr>
    <p:cSldViewPr>
      <p:cViewPr varScale="1">
        <p:scale>
          <a:sx n="75" d="100"/>
          <a:sy n="75" d="100"/>
        </p:scale>
        <p:origin x="182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7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99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512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35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8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29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802.11-18/0539r7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63853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4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Existence  Indication of Attacker or Jammer in LMR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8</a:t>
            </a:r>
            <a:r>
              <a:rPr lang="en-GB" sz="2000" b="0" dirty="0" smtClean="0"/>
              <a:t>-</a:t>
            </a:r>
            <a:r>
              <a:rPr lang="en-US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sz="2000" b="0" dirty="0" smtClean="0"/>
              <a:t>06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908423"/>
              </p:ext>
            </p:extLst>
          </p:nvPr>
        </p:nvGraphicFramePr>
        <p:xfrm>
          <a:off x="1611313" y="2700338"/>
          <a:ext cx="6138862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" name="Document" r:id="rId4" imgW="10544797" imgH="4360443" progId="Word.Document.8">
                  <p:embed/>
                </p:oleObj>
              </mc:Choice>
              <mc:Fallback>
                <p:oleObj name="Document" r:id="rId4" imgW="10544797" imgH="43604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2700338"/>
                        <a:ext cx="6138862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we agree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000" b="0" dirty="0" smtClean="0"/>
              <a:t>      Moved: Feng Jiang</a:t>
            </a:r>
          </a:p>
          <a:p>
            <a:pPr marL="0" indent="0">
              <a:buNone/>
            </a:pPr>
            <a:r>
              <a:rPr lang="en-US" b="0" dirty="0"/>
              <a:t> </a:t>
            </a:r>
            <a:r>
              <a:rPr lang="en-US" b="0" dirty="0" smtClean="0"/>
              <a:t>     Second: Qinghua Li</a:t>
            </a: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smtClean="0"/>
              <a:t>      </a:t>
            </a:r>
            <a:r>
              <a:rPr lang="en-US" b="0" smtClean="0"/>
              <a:t>Y</a:t>
            </a:r>
            <a:r>
              <a:rPr lang="en-US" sz="2000" b="0" dirty="0" smtClean="0"/>
              <a:t>:   </a:t>
            </a:r>
            <a:r>
              <a:rPr lang="en-US" sz="2000" b="0" dirty="0" smtClean="0"/>
              <a:t>12            </a:t>
            </a:r>
            <a:r>
              <a:rPr lang="en-US" sz="2000" b="0" dirty="0" smtClean="0"/>
              <a:t>N: </a:t>
            </a:r>
            <a:r>
              <a:rPr lang="en-US" sz="2000" b="0" dirty="0" smtClean="0"/>
              <a:t>0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smtClean="0"/>
              <a:t>:2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548680"/>
            <a:ext cx="8229600" cy="1158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8800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In 11az PHY security mode, methods are proposed for interference detection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altLang="zh-CN" dirty="0" smtClean="0"/>
              <a:t> T</a:t>
            </a:r>
            <a:r>
              <a:rPr lang="en-US" altLang="zh-CN" b="0" dirty="0" smtClean="0"/>
              <a:t>he repeated LTF symbols for consistency check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E</a:t>
            </a:r>
            <a:r>
              <a:rPr lang="en-US" b="0" dirty="0" smtClean="0"/>
              <a:t>nergy detector </a:t>
            </a:r>
            <a:r>
              <a:rPr lang="en-US" dirty="0" smtClean="0"/>
              <a:t>for detecting</a:t>
            </a:r>
            <a:r>
              <a:rPr lang="en-US" b="0" dirty="0" smtClean="0"/>
              <a:t> replay attacker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Attacker or jammer significantly degrade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 accuracy, and the polluted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estimations should be discarded. For security </a:t>
            </a:r>
            <a:r>
              <a:rPr lang="en-US" altLang="zh-CN" sz="1800" b="0" dirty="0" smtClean="0"/>
              <a:t>protection</a:t>
            </a:r>
            <a:r>
              <a:rPr lang="en-US" sz="1800" b="0" dirty="0" smtClean="0"/>
              <a:t>, the wireless ranging may be disabled. 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When initiator or responder detects the attacker or jammer, it’s necessary for the other side to be notified, such that both sides can behave properly.</a:t>
            </a:r>
            <a:endParaRPr lang="en-US" sz="1800" b="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In </a:t>
            </a:r>
            <a:r>
              <a:rPr lang="en-US" sz="1800" b="0" dirty="0"/>
              <a:t>this </a:t>
            </a:r>
            <a:r>
              <a:rPr lang="en-US" sz="1800" b="0" dirty="0" smtClean="0"/>
              <a:t>submission, </a:t>
            </a:r>
            <a:r>
              <a:rPr lang="en-US" sz="1800" b="0" dirty="0"/>
              <a:t>we propose </a:t>
            </a:r>
            <a:r>
              <a:rPr lang="en-US" sz="1800" b="0" dirty="0" smtClean="0"/>
              <a:t>to define a parameter field in the LMR frame to indicate the existence of the attacker or jammer. </a:t>
            </a:r>
            <a:endParaRPr lang="en-US" sz="1800" b="0" dirty="0"/>
          </a:p>
          <a:p>
            <a:pPr marL="685800" lvl="1" algn="just"/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Definition of the New Indication Field in LMR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b="0" dirty="0" smtClean="0"/>
              <a:t>Option 1: Add a new information field in the LMR </a:t>
            </a:r>
            <a:endParaRPr lang="en-US" sz="1600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Option 2: Use reserved bits in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error field </a:t>
            </a:r>
          </a:p>
          <a:p>
            <a:pPr lvl="3"/>
            <a:r>
              <a:rPr lang="en-US" altLang="zh-CN" dirty="0" smtClean="0">
                <a:ea typeface="+mn-ea"/>
                <a:cs typeface="+mn-cs"/>
              </a:rPr>
              <a:t>The Bit </a:t>
            </a:r>
            <a:r>
              <a:rPr lang="en-US" dirty="0" smtClean="0">
                <a:ea typeface="+mn-ea"/>
                <a:cs typeface="+mn-cs"/>
              </a:rPr>
              <a:t>B5 can be used for interference indication</a:t>
            </a:r>
          </a:p>
          <a:p>
            <a:pPr lvl="3"/>
            <a:r>
              <a:rPr lang="en-US" b="0" dirty="0" smtClean="0">
                <a:ea typeface="+mn-ea"/>
                <a:cs typeface="+mn-cs"/>
              </a:rPr>
              <a:t>Only valid for the security mode </a:t>
            </a:r>
            <a:endParaRPr lang="en-US" b="0" dirty="0"/>
          </a:p>
          <a:p>
            <a:pPr lvl="3"/>
            <a:endParaRPr lang="en-US" sz="180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sz="18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5482566"/>
            <a:ext cx="3168352" cy="898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04864"/>
            <a:ext cx="6986645" cy="185830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4303579" y="5410559"/>
            <a:ext cx="326132" cy="538721"/>
          </a:xfrm>
          <a:prstGeom prst="ellipse">
            <a:avLst/>
          </a:pr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When attacker or jammer is detected, the responder sets the existence indication field in the immediate LMR to notify the initiator.</a:t>
            </a:r>
          </a:p>
          <a:p>
            <a:r>
              <a:rPr lang="en-US" sz="1800" b="0" kern="0" dirty="0" smtClean="0"/>
              <a:t>Similar rule applied to bidirectional LMR and MU measurement sequence.  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Immediate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857" y="2835449"/>
            <a:ext cx="5401524" cy="34018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b="0" kern="0" dirty="0" smtClean="0"/>
              <a:t>For delayed LMR, if attacker or jammer is detected, the responder will set the existence indication of attacker or jammer for the previous round measurement.  </a:t>
            </a:r>
          </a:p>
          <a:p>
            <a:pPr algn="just"/>
            <a:r>
              <a:rPr lang="en-US" sz="1800" b="0" kern="0" dirty="0"/>
              <a:t>Similar rule applied to </a:t>
            </a:r>
            <a:r>
              <a:rPr lang="en-US" sz="1800" b="0" kern="0" dirty="0" smtClean="0"/>
              <a:t>bidirectional LMR and MU </a:t>
            </a:r>
            <a:r>
              <a:rPr lang="en-US" sz="1800" b="0" kern="0" dirty="0"/>
              <a:t>measurement sequence.  </a:t>
            </a:r>
          </a:p>
          <a:p>
            <a:pPr marL="0" indent="0" algn="just">
              <a:buNone/>
            </a:pPr>
            <a:endParaRPr lang="en-US" sz="1800" b="0" kern="0" dirty="0" smtClean="0"/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Delayed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2787731"/>
            <a:ext cx="8228012" cy="34495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1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80+80 and 160MHz Bandwidths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CN" sz="2000" b="0" dirty="0" smtClean="0"/>
              <a:t>Support of 80+80 and 160MHz bandwidths </a:t>
            </a:r>
          </a:p>
          <a:p>
            <a:pPr lvl="1" algn="just"/>
            <a:r>
              <a:rPr lang="en-US" altLang="zh-CN" dirty="0"/>
              <a:t>O</a:t>
            </a:r>
            <a:r>
              <a:rPr lang="en-US" altLang="zh-CN" dirty="0" smtClean="0"/>
              <a:t>ptional </a:t>
            </a:r>
            <a:r>
              <a:rPr lang="en-US" altLang="zh-CN" dirty="0"/>
              <a:t>feature in11ax and </a:t>
            </a:r>
            <a:r>
              <a:rPr lang="en-US" altLang="zh-CN" dirty="0" smtClean="0"/>
              <a:t>11ac</a:t>
            </a:r>
          </a:p>
          <a:p>
            <a:pPr lvl="1" algn="just"/>
            <a:r>
              <a:rPr lang="en-US" dirty="0"/>
              <a:t>CBW160 or CBW80+80 may be generated using two separate RF </a:t>
            </a:r>
            <a:r>
              <a:rPr lang="en-US" dirty="0" smtClean="0"/>
              <a:t>LOs</a:t>
            </a:r>
            <a:endParaRPr lang="en-US" altLang="zh-CN" dirty="0"/>
          </a:p>
          <a:p>
            <a:pPr lvl="1" algn="just"/>
            <a:r>
              <a:rPr lang="en-US" dirty="0" smtClean="0"/>
              <a:t>VHT- or HE-LTF </a:t>
            </a:r>
            <a:r>
              <a:rPr lang="en-US" dirty="0"/>
              <a:t>sequence </a:t>
            </a:r>
            <a:r>
              <a:rPr lang="en-US" dirty="0" smtClean="0"/>
              <a:t>is </a:t>
            </a:r>
            <a:r>
              <a:rPr lang="en-US" dirty="0"/>
              <a:t>only defined for 80MHz band  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Upper and lower 80MHz bands use the same LTF sequence (11ac)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with sign flip for some segments of the sequence (11ax</a:t>
            </a:r>
            <a:r>
              <a:rPr lang="en-US" dirty="0" smtClean="0"/>
              <a:t>)</a:t>
            </a:r>
          </a:p>
          <a:p>
            <a:pPr lvl="1" algn="just">
              <a:buSzPct val="80000"/>
            </a:pPr>
            <a:r>
              <a:rPr lang="en-US" dirty="0"/>
              <a:t>The upper and lower 80MHz bands can be processed separately in digital domain </a:t>
            </a:r>
          </a:p>
          <a:p>
            <a:pPr marL="857250" lvl="2" indent="0" algn="just">
              <a:buSzPct val="80000"/>
              <a:buNone/>
            </a:pPr>
            <a:endParaRPr lang="en-US" dirty="0"/>
          </a:p>
          <a:p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80+80 and 160MHz Bandwidths </a:t>
            </a:r>
            <a:r>
              <a:rPr lang="en-US" dirty="0" smtClean="0"/>
              <a:t>in 11az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11az uses random </a:t>
            </a:r>
            <a:r>
              <a:rPr lang="en-US" sz="2000" b="0" dirty="0" smtClean="0"/>
              <a:t>HE-LTF </a:t>
            </a:r>
            <a:r>
              <a:rPr lang="en-US" sz="2000" b="0" dirty="0"/>
              <a:t>sequence for security protection</a:t>
            </a:r>
          </a:p>
          <a:p>
            <a:pPr lvl="1" algn="just"/>
            <a:r>
              <a:rPr lang="en-US" dirty="0" smtClean="0"/>
              <a:t>Using </a:t>
            </a:r>
            <a:r>
              <a:rPr lang="en-US"/>
              <a:t>same </a:t>
            </a:r>
            <a:r>
              <a:rPr lang="en-US" smtClean="0"/>
              <a:t>HE-LTF </a:t>
            </a:r>
            <a:r>
              <a:rPr lang="en-US" dirty="0" smtClean="0"/>
              <a:t>sequence for </a:t>
            </a:r>
            <a:r>
              <a:rPr lang="en-US" dirty="0"/>
              <a:t>upper and lower 80MHz </a:t>
            </a:r>
            <a:r>
              <a:rPr lang="en-US" dirty="0" smtClean="0"/>
              <a:t>segments </a:t>
            </a:r>
            <a:endParaRPr lang="en-US" dirty="0"/>
          </a:p>
          <a:p>
            <a:pPr lvl="1" algn="just"/>
            <a:r>
              <a:rPr lang="en-US" dirty="0" smtClean="0"/>
              <a:t>Aligns </a:t>
            </a:r>
            <a:r>
              <a:rPr lang="en-US" dirty="0"/>
              <a:t>with legacy design  </a:t>
            </a:r>
            <a:endParaRPr lang="en-US" dirty="0" smtClean="0"/>
          </a:p>
          <a:p>
            <a:pPr lvl="1" algn="just"/>
            <a:r>
              <a:rPr lang="en-US" dirty="0" smtClean="0"/>
              <a:t>Same security protection level as single 80MHz band </a:t>
            </a:r>
          </a:p>
          <a:p>
            <a:pPr lvl="1" algn="just"/>
            <a:r>
              <a:rPr lang="en-US" dirty="0" smtClean="0"/>
              <a:t>A sign flip may be applied to the LTF sequences on upper and lower 80MHz segments for PAPR reduction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LMR for 80+80 </a:t>
            </a:r>
            <a:r>
              <a:rPr lang="en-US" dirty="0"/>
              <a:t>and 160MHz </a:t>
            </a:r>
            <a:r>
              <a:rPr lang="en-US" dirty="0" smtClean="0"/>
              <a:t>Bandwidths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D</a:t>
            </a:r>
            <a:r>
              <a:rPr lang="en-US" sz="2000" b="0" dirty="0" smtClean="0"/>
              <a:t>iversity </a:t>
            </a:r>
            <a:r>
              <a:rPr lang="en-US" sz="2000" b="0" dirty="0"/>
              <a:t>gain across upper and lower 80MHz </a:t>
            </a:r>
            <a:r>
              <a:rPr lang="en-US" b="0" dirty="0" smtClean="0"/>
              <a:t>segments</a:t>
            </a:r>
            <a:endParaRPr lang="en-US" sz="2000" b="0" dirty="0"/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>
                <a:ea typeface="+mn-ea"/>
                <a:cs typeface="+mn-cs"/>
              </a:rPr>
              <a:t>If </a:t>
            </a:r>
            <a:r>
              <a:rPr lang="en-US" dirty="0" smtClean="0">
                <a:ea typeface="+mn-ea"/>
                <a:cs typeface="+mn-cs"/>
              </a:rPr>
              <a:t>measurement in </a:t>
            </a:r>
            <a:r>
              <a:rPr lang="en-US" dirty="0">
                <a:ea typeface="+mn-ea"/>
                <a:cs typeface="+mn-cs"/>
              </a:rPr>
              <a:t>one </a:t>
            </a:r>
            <a:r>
              <a:rPr lang="en-US" dirty="0" smtClean="0">
                <a:ea typeface="+mn-ea"/>
                <a:cs typeface="+mn-cs"/>
              </a:rPr>
              <a:t>80MHz segment </a:t>
            </a:r>
            <a:r>
              <a:rPr lang="en-US" dirty="0">
                <a:ea typeface="+mn-ea"/>
                <a:cs typeface="+mn-cs"/>
              </a:rPr>
              <a:t>is invalid, </a:t>
            </a:r>
            <a:r>
              <a:rPr lang="en-US" dirty="0" smtClean="0">
                <a:ea typeface="+mn-ea"/>
                <a:cs typeface="+mn-cs"/>
              </a:rPr>
              <a:t>the measurement </a:t>
            </a:r>
            <a:r>
              <a:rPr lang="en-US" dirty="0">
                <a:ea typeface="+mn-ea"/>
                <a:cs typeface="+mn-cs"/>
              </a:rPr>
              <a:t>o</a:t>
            </a:r>
            <a:r>
              <a:rPr lang="en-US" dirty="0" smtClean="0">
                <a:ea typeface="+mn-ea"/>
                <a:cs typeface="+mn-cs"/>
              </a:rPr>
              <a:t>n the other 80MHz segment can </a:t>
            </a:r>
            <a:r>
              <a:rPr lang="en-US" dirty="0">
                <a:ea typeface="+mn-ea"/>
                <a:cs typeface="+mn-cs"/>
              </a:rPr>
              <a:t>still be used for RTT calculation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If measurements </a:t>
            </a:r>
            <a:r>
              <a:rPr lang="en-US" dirty="0">
                <a:ea typeface="+mn-ea"/>
                <a:cs typeface="+mn-cs"/>
              </a:rPr>
              <a:t>on </a:t>
            </a:r>
            <a:r>
              <a:rPr lang="en-US" dirty="0" smtClean="0">
                <a:ea typeface="+mn-ea"/>
                <a:cs typeface="+mn-cs"/>
              </a:rPr>
              <a:t>both 80MHz bands </a:t>
            </a:r>
            <a:r>
              <a:rPr lang="en-US" dirty="0">
                <a:ea typeface="+mn-ea"/>
                <a:cs typeface="+mn-cs"/>
              </a:rPr>
              <a:t>are valid, the </a:t>
            </a:r>
            <a:r>
              <a:rPr lang="en-US" dirty="0" smtClean="0">
                <a:ea typeface="+mn-ea"/>
                <a:cs typeface="+mn-cs"/>
              </a:rPr>
              <a:t>RTT results </a:t>
            </a:r>
            <a:r>
              <a:rPr lang="en-US" dirty="0">
                <a:ea typeface="+mn-ea"/>
                <a:cs typeface="+mn-cs"/>
              </a:rPr>
              <a:t>can be </a:t>
            </a:r>
            <a:r>
              <a:rPr lang="en-US" dirty="0" smtClean="0">
                <a:ea typeface="+mn-ea"/>
                <a:cs typeface="+mn-cs"/>
              </a:rPr>
              <a:t>averaged for improving accuracy</a:t>
            </a:r>
            <a:endParaRPr lang="en-US" dirty="0">
              <a:ea typeface="+mn-ea"/>
              <a:cs typeface="+mn-cs"/>
            </a:endParaRPr>
          </a:p>
          <a:p>
            <a:pPr algn="just"/>
            <a:r>
              <a:rPr lang="en-US" sz="2000" b="0" dirty="0" smtClean="0"/>
              <a:t>To exploit the diversity gain, for 80+80 and </a:t>
            </a:r>
            <a:r>
              <a:rPr lang="en-US" sz="2000" b="0" dirty="0"/>
              <a:t>160MHz</a:t>
            </a:r>
            <a:r>
              <a:rPr lang="en-US" sz="2000" b="0" dirty="0" smtClean="0"/>
              <a:t> bands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LMR includes single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field for both 80MHz segments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/>
              <a:t>The </a:t>
            </a:r>
            <a:r>
              <a:rPr lang="en-US" dirty="0" err="1"/>
              <a:t>ToD</a:t>
            </a:r>
            <a:r>
              <a:rPr lang="en-US" dirty="0"/>
              <a:t> on the upper and lower 80MHz segments should be the </a:t>
            </a:r>
            <a:r>
              <a:rPr lang="en-US" dirty="0" smtClean="0"/>
              <a:t>same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Invalid bit indicates whether the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are valid or not</a:t>
            </a:r>
          </a:p>
          <a:p>
            <a:pPr lvl="1">
              <a:buFont typeface="Times New Roman" panose="02020603050405020304" pitchFamily="18" charset="0"/>
              <a:buChar char="‒"/>
            </a:pPr>
            <a:endParaRPr lang="en-US" sz="2000" dirty="0"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 smtClean="0"/>
              <a:t>P</a:t>
            </a:r>
            <a:r>
              <a:rPr lang="en-US" dirty="0" smtClean="0"/>
              <a:t>oll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</a:t>
            </a:r>
            <a:r>
              <a:rPr lang="en-US" sz="2200" b="0" dirty="0" smtClean="0"/>
              <a:t>TB and NTB ranging </a:t>
            </a:r>
            <a:r>
              <a:rPr lang="en-US" sz="2200" b="0" dirty="0" smtClean="0"/>
              <a:t>on 80+80 and 160MHz bandwidths, do you support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</a:t>
            </a:r>
            <a:r>
              <a:rPr lang="en-US" sz="2000" b="0" dirty="0" smtClean="0"/>
              <a:t>13            N:0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 smtClean="0"/>
              <a:t>: 2</a:t>
            </a:r>
            <a:endParaRPr lang="en-US" sz="2000" b="0" dirty="0"/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208477</TotalTime>
  <Words>623</Words>
  <Application>Microsoft Office PowerPoint</Application>
  <PresentationFormat>On-screen Show (4:3)</PresentationFormat>
  <Paragraphs>125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Times New Roman</vt:lpstr>
      <vt:lpstr>theme_ieee_Nov_2017</vt:lpstr>
      <vt:lpstr>Document</vt:lpstr>
      <vt:lpstr>Existence  Indication of Attacker or Jammer in LMR</vt:lpstr>
      <vt:lpstr>Introduction</vt:lpstr>
      <vt:lpstr>Definition of the New Indication Field in LMR</vt:lpstr>
      <vt:lpstr>Usage Example for Immediate LMR</vt:lpstr>
      <vt:lpstr>Usage Example for Delayed LMR</vt:lpstr>
      <vt:lpstr>80+80 and 160MHz Bandwidths </vt:lpstr>
      <vt:lpstr>80+80 and 160MHz Bandwidths in 11az</vt:lpstr>
      <vt:lpstr>LMR for 80+80 and 160MHz Bandwidths</vt:lpstr>
      <vt:lpstr>Straw Poll #1</vt:lpstr>
      <vt:lpstr>Motion #1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2112</cp:revision>
  <cp:lastPrinted>2017-04-25T02:33:57Z</cp:lastPrinted>
  <dcterms:created xsi:type="dcterms:W3CDTF">2009-11-13T19:11:16Z</dcterms:created>
  <dcterms:modified xsi:type="dcterms:W3CDTF">2018-11-15T09:34:57Z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da858903-0e0d-4b1a-aa99-a74e481461c0</vt:lpwstr>
  </property>
  <property fmtid="{D5CDD505-2E9C-101B-9397-08002B2CF9AE}" pid="4" name="CTP_BU">
    <vt:lpwstr>NA</vt:lpwstr>
  </property>
  <property fmtid="{D5CDD505-2E9C-101B-9397-08002B2CF9AE}" pid="5" name="CTP_TimeStamp">
    <vt:lpwstr>2018-11-15 09:34:57Z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