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393" r:id="rId3"/>
    <p:sldId id="324" r:id="rId4"/>
    <p:sldId id="352" r:id="rId5"/>
    <p:sldId id="317" r:id="rId6"/>
    <p:sldId id="318" r:id="rId7"/>
    <p:sldId id="319" r:id="rId8"/>
    <p:sldId id="320" r:id="rId9"/>
    <p:sldId id="321" r:id="rId10"/>
    <p:sldId id="322" r:id="rId11"/>
    <p:sldId id="450" r:id="rId12"/>
    <p:sldId id="440" r:id="rId13"/>
    <p:sldId id="467"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771"/>
    <p:restoredTop sz="94808"/>
  </p:normalViewPr>
  <p:slideViewPr>
    <p:cSldViewPr>
      <p:cViewPr varScale="1">
        <p:scale>
          <a:sx n="88" d="100"/>
          <a:sy n="88" d="100"/>
        </p:scale>
        <p:origin x="678" y="7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2936" y="-56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8622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13233739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37537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177644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3893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16178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077193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endParaRPr lang="en-US" dirty="0"/>
          </a:p>
        </p:txBody>
      </p:sp>
      <p:sp>
        <p:nvSpPr>
          <p:cNvPr id="5" name="Rectangle 5"/>
          <p:cNvSpPr>
            <a:spLocks noGrp="1" noChangeArrowheads="1"/>
          </p:cNvSpPr>
          <p:nvPr>
            <p:ph type="ftr" sz="quarter" idx="11"/>
          </p:nvPr>
        </p:nvSpPr>
        <p:spPr>
          <a:xfrm>
            <a:off x="6676619" y="6475413"/>
            <a:ext cx="1867306" cy="184666"/>
          </a:xfrm>
          <a:ln/>
        </p:spPr>
        <p:txBody>
          <a:bodyPr/>
          <a:lstStyle>
            <a:lvl1pPr>
              <a:defRPr/>
            </a:lvl1pPr>
          </a:lstStyle>
          <a:p>
            <a:pPr>
              <a:defRPr/>
            </a:pPr>
            <a:r>
              <a:rPr lang="en-US" dirty="0" smtClean="0"/>
              <a:t>Chao-Chun Wang (</a:t>
            </a:r>
            <a:r>
              <a:rPr lang="en-US" dirty="0" err="1" smtClean="0"/>
              <a:t>MediaTek</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2018</a:t>
            </a:r>
            <a:endParaRPr lang="en-US" dirty="0"/>
          </a:p>
        </p:txBody>
      </p:sp>
      <p:sp>
        <p:nvSpPr>
          <p:cNvPr id="1029" name="Rectangle 5"/>
          <p:cNvSpPr>
            <a:spLocks noGrp="1" noChangeArrowheads="1"/>
          </p:cNvSpPr>
          <p:nvPr>
            <p:ph type="ftr" sz="quarter" idx="3"/>
          </p:nvPr>
        </p:nvSpPr>
        <p:spPr bwMode="auto">
          <a:xfrm>
            <a:off x="6712333" y="6475413"/>
            <a:ext cx="183159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Chao-</a:t>
            </a:r>
            <a:r>
              <a:rPr lang="en-US" dirty="0" err="1" smtClean="0"/>
              <a:t>ChunWang</a:t>
            </a:r>
            <a:r>
              <a:rPr lang="en-US" dirty="0" smtClean="0"/>
              <a:t> (</a:t>
            </a:r>
            <a:r>
              <a:rPr lang="en-US" dirty="0" err="1" smtClean="0"/>
              <a:t>MediaTek</a:t>
            </a:r>
            <a:r>
              <a:rPr lang="en-US" dirty="0" smtClean="0"/>
              <a: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802.11-18/0537r0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a:t>
            </a:r>
            <a:r>
              <a:rPr lang="en-US" altLang="en-US" sz="2800" dirty="0" smtClean="0"/>
              <a:t>MU/MAC </a:t>
            </a:r>
            <a:r>
              <a:rPr lang="en-US" altLang="en-US" sz="2800" dirty="0" smtClean="0"/>
              <a:t>Ad-hoc </a:t>
            </a:r>
            <a:br>
              <a:rPr lang="en-US" altLang="en-US" sz="2800" dirty="0" smtClean="0"/>
            </a:br>
            <a:r>
              <a:rPr lang="en-US" altLang="en-US" sz="2800" dirty="0" smtClean="0"/>
              <a:t>March 2018 </a:t>
            </a:r>
            <a:r>
              <a:rPr lang="en-US" altLang="en-US" sz="2800" dirty="0" smtClean="0"/>
              <a:t>Meeting Agenda</a:t>
            </a:r>
          </a:p>
        </p:txBody>
      </p:sp>
      <p:sp>
        <p:nvSpPr>
          <p:cNvPr id="1031" name="Rectangle 6"/>
          <p:cNvSpPr>
            <a:spLocks noGrp="1" noChangeArrowheads="1"/>
          </p:cNvSpPr>
          <p:nvPr>
            <p:ph type="body" idx="1"/>
          </p:nvPr>
        </p:nvSpPr>
        <p:spPr>
          <a:xfrm>
            <a:off x="696913" y="1752600"/>
            <a:ext cx="7758112" cy="381000"/>
          </a:xfrm>
          <a:noFill/>
        </p:spPr>
        <p:txBody>
          <a:bodyPr/>
          <a:lstStyle/>
          <a:p>
            <a:pPr algn="ctr">
              <a:buFontTx/>
              <a:buNone/>
            </a:pPr>
            <a:r>
              <a:rPr lang="en-US" altLang="en-US" sz="1800" dirty="0" smtClean="0"/>
              <a:t>Date:</a:t>
            </a:r>
            <a:r>
              <a:rPr lang="en-US" altLang="en-US" sz="1800" b="0" dirty="0" smtClean="0"/>
              <a:t> </a:t>
            </a:r>
            <a:r>
              <a:rPr lang="en-US" altLang="en-US" sz="1800" b="0" dirty="0" smtClean="0"/>
              <a:t>March </a:t>
            </a:r>
            <a:r>
              <a:rPr lang="en-US" altLang="en-US" sz="1800" b="0" dirty="0" smtClean="0"/>
              <a:t>5-9, 2017</a:t>
            </a:r>
            <a:endParaRPr lang="en-US" altLang="en-US" sz="1800" b="0" dirty="0" smtClean="0"/>
          </a:p>
        </p:txBody>
      </p:sp>
      <p:sp>
        <p:nvSpPr>
          <p:cNvPr id="1032" name="Rectangle 12"/>
          <p:cNvSpPr>
            <a:spLocks noChangeArrowheads="1"/>
          </p:cNvSpPr>
          <p:nvPr/>
        </p:nvSpPr>
        <p:spPr bwMode="auto">
          <a:xfrm>
            <a:off x="841375" y="239950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1600" b="1" dirty="0"/>
              <a:t>Authors:</a:t>
            </a:r>
            <a:endParaRPr lang="en-US" altLang="en-US" sz="1600" dirty="0"/>
          </a:p>
        </p:txBody>
      </p:sp>
      <p:graphicFrame>
        <p:nvGraphicFramePr>
          <p:cNvPr id="3" name="Table 2"/>
          <p:cNvGraphicFramePr>
            <a:graphicFrameLocks noGrp="1"/>
          </p:cNvGraphicFramePr>
          <p:nvPr>
            <p:extLst>
              <p:ext uri="{D42A27DB-BD31-4B8C-83A1-F6EECF244321}">
                <p14:modId xmlns:p14="http://schemas.microsoft.com/office/powerpoint/2010/main" val="1848487150"/>
              </p:ext>
            </p:extLst>
          </p:nvPr>
        </p:nvGraphicFramePr>
        <p:xfrm>
          <a:off x="609600" y="2821146"/>
          <a:ext cx="8001000" cy="741680"/>
        </p:xfrm>
        <a:graphic>
          <a:graphicData uri="http://schemas.openxmlformats.org/drawingml/2006/table">
            <a:tbl>
              <a:tblPr firstRow="1" bandRow="1">
                <a:tableStyleId>{C4B1156A-380E-4F78-BDF5-A606A8083BF9}</a:tableStyleId>
              </a:tblPr>
              <a:tblGrid>
                <a:gridCol w="1718085"/>
                <a:gridCol w="1164102"/>
                <a:gridCol w="1463793"/>
                <a:gridCol w="864410"/>
                <a:gridCol w="2790610"/>
              </a:tblGrid>
              <a:tr h="370840">
                <a:tc>
                  <a:txBody>
                    <a:bodyPr/>
                    <a:lstStyle/>
                    <a:p>
                      <a:pPr algn="ctr"/>
                      <a:r>
                        <a:rPr lang="en-US" sz="1600" dirty="0" smtClean="0"/>
                        <a:t>Name</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r>
                        <a:rPr lang="en-US" sz="1600" dirty="0" smtClean="0"/>
                        <a:t>Company</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Address</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Phone</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E-mail</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r>
              <a:tr h="370840">
                <a:tc>
                  <a:txBody>
                    <a:bodyPr/>
                    <a:lstStyle/>
                    <a:p>
                      <a:pPr algn="ctr">
                        <a:lnSpc>
                          <a:spcPct val="100000"/>
                        </a:lnSpc>
                        <a:spcBef>
                          <a:spcPts val="1200"/>
                        </a:spcBef>
                        <a:spcAft>
                          <a:spcPts val="1200"/>
                        </a:spcAft>
                      </a:pPr>
                      <a:r>
                        <a:rPr lang="en-US" sz="1600" dirty="0" smtClean="0"/>
                        <a:t>Chao-Chun</a:t>
                      </a:r>
                      <a:r>
                        <a:rPr lang="en-US" sz="1600" baseline="0" dirty="0" smtClean="0"/>
                        <a:t> Wang</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MediaTek</a:t>
                      </a: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smtClean="0">
                          <a:solidFill>
                            <a:schemeClr val="tx1"/>
                          </a:solidFill>
                        </a:rPr>
                        <a:t>San Jose, Ca</a:t>
                      </a: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chaochun.wang@mediatek.com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r>
            </a:tbl>
          </a:graphicData>
        </a:graphic>
      </p:graphicFrame>
      <p:sp>
        <p:nvSpPr>
          <p:cNvPr id="9"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endParaRPr lang="en-US" altLang="en-US" sz="18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8"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endParaRPr lang="en-US" altLang="en-US" sz="1800" dirty="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11</a:t>
            </a:fld>
            <a:endParaRPr lang="en-US" altLang="en-US"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graphicFrame>
        <p:nvGraphicFramePr>
          <p:cNvPr id="11" name="Table 10"/>
          <p:cNvGraphicFramePr>
            <a:graphicFrameLocks noGrp="1"/>
          </p:cNvGraphicFramePr>
          <p:nvPr>
            <p:extLst>
              <p:ext uri="{D42A27DB-BD31-4B8C-83A1-F6EECF244321}">
                <p14:modId xmlns:p14="http://schemas.microsoft.com/office/powerpoint/2010/main" val="109657996"/>
              </p:ext>
            </p:extLst>
          </p:nvPr>
        </p:nvGraphicFramePr>
        <p:xfrm>
          <a:off x="696912" y="1219200"/>
          <a:ext cx="7989889" cy="5181609"/>
        </p:xfrm>
        <a:graphic>
          <a:graphicData uri="http://schemas.openxmlformats.org/drawingml/2006/table">
            <a:tbl>
              <a:tblPr/>
              <a:tblGrid>
                <a:gridCol w="777348"/>
                <a:gridCol w="3066682"/>
                <a:gridCol w="1776797"/>
                <a:gridCol w="558095"/>
                <a:gridCol w="1810967"/>
              </a:tblGrid>
              <a:tr h="116312">
                <a:tc>
                  <a:txBody>
                    <a:bodyPr/>
                    <a:lstStyle/>
                    <a:p>
                      <a:pPr algn="ctr" fontAlgn="b"/>
                      <a:r>
                        <a:rPr lang="en-US" sz="700" b="1" i="0" u="none" strike="noStrike" dirty="0">
                          <a:solidFill>
                            <a:srgbClr val="FFFFFF"/>
                          </a:solidFill>
                          <a:effectLst/>
                          <a:latin typeface="Calibri" panose="020F0502020204030204" pitchFamily="34" charset="0"/>
                        </a:rPr>
                        <a:t>DCN</a:t>
                      </a:r>
                    </a:p>
                  </a:txBody>
                  <a:tcPr marL="3637" marR="3637" marT="363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700" b="1" i="0" u="none" strike="noStrike">
                          <a:solidFill>
                            <a:srgbClr val="FFFFFF"/>
                          </a:solidFill>
                          <a:effectLst/>
                          <a:latin typeface="Calibri" panose="020F0502020204030204" pitchFamily="34" charset="0"/>
                        </a:rPr>
                        <a:t>Title</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700" b="1" i="0" u="none" strike="noStrike">
                          <a:solidFill>
                            <a:srgbClr val="FFFFFF"/>
                          </a:solidFill>
                          <a:effectLst/>
                          <a:latin typeface="Calibri" panose="020F0502020204030204" pitchFamily="34" charset="0"/>
                        </a:rPr>
                        <a:t>Author</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700" b="1" i="0" u="none" strike="noStrike">
                          <a:solidFill>
                            <a:srgbClr val="FFFFFF"/>
                          </a:solidFill>
                          <a:effectLst/>
                          <a:latin typeface="Calibri" panose="020F0502020204030204" pitchFamily="34" charset="0"/>
                        </a:rPr>
                        <a:t>Ad Hoc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700" b="1" i="0" u="none" strike="noStrike">
                          <a:solidFill>
                            <a:srgbClr val="FFFFFF"/>
                          </a:solidFill>
                          <a:effectLst/>
                          <a:latin typeface="Calibri" panose="020F0502020204030204" pitchFamily="34" charset="0"/>
                        </a:rPr>
                        <a:t>Status</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r>
              <a:tr h="116312">
                <a:tc>
                  <a:txBody>
                    <a:bodyPr/>
                    <a:lstStyle/>
                    <a:p>
                      <a:pPr algn="r" fontAlgn="t"/>
                      <a:r>
                        <a:rPr lang="en-US" sz="700" b="0" i="0" u="none" strike="noStrike">
                          <a:solidFill>
                            <a:srgbClr val="000000"/>
                          </a:solidFill>
                          <a:effectLst/>
                          <a:latin typeface="Calibri" panose="020F0502020204030204" pitchFamily="34" charset="0"/>
                        </a:rPr>
                        <a:t>11-17/0307</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CR for section 9.4.2 BSS load Doc</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Frank Hsu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16312">
                <a:tc>
                  <a:txBody>
                    <a:bodyPr/>
                    <a:lstStyle/>
                    <a:p>
                      <a:pPr algn="r" fontAlgn="t"/>
                      <a:r>
                        <a:rPr lang="en-US" sz="700" b="0" i="0" u="none" strike="noStrike">
                          <a:solidFill>
                            <a:srgbClr val="000000"/>
                          </a:solidFill>
                          <a:effectLst/>
                          <a:latin typeface="Calibri" panose="020F0502020204030204" pitchFamily="34" charset="0"/>
                        </a:rPr>
                        <a:t>11-17/0308</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CR for section 9.4.2 BSS load PPT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Frank Hsu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16312">
                <a:tc>
                  <a:txBody>
                    <a:bodyPr/>
                    <a:lstStyle/>
                    <a:p>
                      <a:pPr algn="r" fontAlgn="t"/>
                      <a:r>
                        <a:rPr lang="en-US" sz="700" b="0" i="0" u="none" strike="noStrike">
                          <a:solidFill>
                            <a:srgbClr val="000000"/>
                          </a:solidFill>
                          <a:effectLst/>
                          <a:latin typeface="Calibri" panose="020F0502020204030204" pitchFamily="34" charset="0"/>
                        </a:rPr>
                        <a:t>11-17/0619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client management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Eldad Perahia </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offline discussion- status?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r>
              <a:tr h="116312">
                <a:tc>
                  <a:txBody>
                    <a:bodyPr/>
                    <a:lstStyle/>
                    <a:p>
                      <a:pPr algn="r" fontAlgn="t"/>
                      <a:r>
                        <a:rPr lang="en-US" sz="700" b="0" i="0" u="none" strike="noStrike">
                          <a:solidFill>
                            <a:srgbClr val="000000"/>
                          </a:solidFill>
                          <a:effectLst/>
                          <a:latin typeface="Calibri" panose="020F0502020204030204" pitchFamily="34" charset="0"/>
                        </a:rPr>
                        <a:t>11-17/0719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unify queue size report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Zhou Lan (Broadcom Ltd.)</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16312">
                <a:tc>
                  <a:txBody>
                    <a:bodyPr/>
                    <a:lstStyle/>
                    <a:p>
                      <a:pPr algn="r" fontAlgn="t"/>
                      <a:r>
                        <a:rPr lang="en-US" sz="700" b="0" i="0" u="none" strike="noStrike">
                          <a:solidFill>
                            <a:srgbClr val="000000"/>
                          </a:solidFill>
                          <a:effectLst/>
                          <a:latin typeface="Calibri" panose="020F0502020204030204" pitchFamily="34" charset="0"/>
                        </a:rPr>
                        <a:t>11-17/0765</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follow up unify queue size report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Zhou Lan (Broadcom Ltd.)</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3377">
                <a:tc>
                  <a:txBody>
                    <a:bodyPr/>
                    <a:lstStyle/>
                    <a:p>
                      <a:pPr algn="r" fontAlgn="t"/>
                      <a:r>
                        <a:rPr lang="en-US" sz="700" b="0" i="0" u="none" strike="noStrike">
                          <a:solidFill>
                            <a:srgbClr val="000000"/>
                          </a:solidFill>
                          <a:effectLst/>
                          <a:latin typeface="Calibri" panose="020F0502020204030204" pitchFamily="34" charset="0"/>
                        </a:rPr>
                        <a:t>11-17/1054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lb225-cr-27-13-presentation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Frank Hsu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3377">
                <a:tc>
                  <a:txBody>
                    <a:bodyPr/>
                    <a:lstStyle/>
                    <a:p>
                      <a:pPr algn="r" fontAlgn="t"/>
                      <a:r>
                        <a:rPr lang="en-US" sz="700" b="0" i="0" u="none" strike="noStrike">
                          <a:solidFill>
                            <a:srgbClr val="000000"/>
                          </a:solidFill>
                          <a:effectLst/>
                          <a:latin typeface="Calibri" panose="020F0502020204030204" pitchFamily="34" charset="0"/>
                        </a:rPr>
                        <a:t>11-17/1069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fr-FR" sz="700" b="0" i="0" u="none" strike="noStrike">
                          <a:solidFill>
                            <a:srgbClr val="000000"/>
                          </a:solidFill>
                          <a:effectLst/>
                          <a:latin typeface="Calibri" panose="020F0502020204030204" pitchFamily="34" charset="0"/>
                        </a:rPr>
                        <a:t>LB225 11ax D1.0 Comment Resolution 9.7.3</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3377">
                <a:tc>
                  <a:txBody>
                    <a:bodyPr/>
                    <a:lstStyle/>
                    <a:p>
                      <a:pPr algn="r" fontAlgn="t"/>
                      <a:r>
                        <a:rPr lang="en-US" sz="700" b="0" i="0" u="none" strike="noStrike">
                          <a:solidFill>
                            <a:srgbClr val="000000"/>
                          </a:solidFill>
                          <a:effectLst/>
                          <a:latin typeface="Calibri" panose="020F0502020204030204" pitchFamily="34" charset="0"/>
                        </a:rPr>
                        <a:t>11-17/1081</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Comment resolutions for HE NDP Announcement frame</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Menzo Wentink (Qualcomm)</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38039">
                <a:tc>
                  <a:txBody>
                    <a:bodyPr/>
                    <a:lstStyle/>
                    <a:p>
                      <a:pPr algn="r" fontAlgn="t"/>
                      <a:r>
                        <a:rPr lang="en-US" sz="700" b="0" i="0" u="none" strike="noStrike">
                          <a:solidFill>
                            <a:srgbClr val="000000"/>
                          </a:solidFill>
                          <a:effectLst/>
                          <a:latin typeface="Calibri" panose="020F0502020204030204" pitchFamily="34" charset="0"/>
                        </a:rPr>
                        <a:t>11-17/1087</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MAC-CR-CIDs 4813-4814</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41873">
                <a:tc>
                  <a:txBody>
                    <a:bodyPr/>
                    <a:lstStyle/>
                    <a:p>
                      <a:pPr algn="r" fontAlgn="t"/>
                      <a:r>
                        <a:rPr lang="en-US" sz="700" b="0" i="0" u="none" strike="noStrike">
                          <a:solidFill>
                            <a:srgbClr val="000000"/>
                          </a:solidFill>
                          <a:effectLst/>
                          <a:latin typeface="Calibri" panose="020F0502020204030204" pitchFamily="34" charset="0"/>
                        </a:rPr>
                        <a:t>11-17/1091</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Proposed resolution for comments related to CIDs in 27.5.2</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Jing Ma</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3377">
                <a:tc>
                  <a:txBody>
                    <a:bodyPr/>
                    <a:lstStyle/>
                    <a:p>
                      <a:pPr algn="r" fontAlgn="t"/>
                      <a:r>
                        <a:rPr lang="en-US" sz="700" b="0" i="0" u="none" strike="noStrike">
                          <a:solidFill>
                            <a:srgbClr val="000000"/>
                          </a:solidFill>
                          <a:effectLst/>
                          <a:latin typeface="Calibri" panose="020F0502020204030204" pitchFamily="34" charset="0"/>
                        </a:rPr>
                        <a:t>11-17/1138</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CR-TWT-Operation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Matthew Fischer (Broadcom Limited)</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95555">
                <a:tc>
                  <a:txBody>
                    <a:bodyPr/>
                    <a:lstStyle/>
                    <a:p>
                      <a:pPr algn="r" fontAlgn="t"/>
                      <a:r>
                        <a:rPr lang="en-US" sz="700" b="0" i="0" u="none" strike="noStrike">
                          <a:solidFill>
                            <a:srgbClr val="000000"/>
                          </a:solidFill>
                          <a:effectLst/>
                          <a:latin typeface="Calibri" panose="020F0502020204030204" pitchFamily="34" charset="0"/>
                        </a:rPr>
                        <a:t>11-17/1244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BSS Basic HE MCS per BW</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Matthew Fischer (Broadcom LTD)</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3377">
                <a:tc>
                  <a:txBody>
                    <a:bodyPr/>
                    <a:lstStyle/>
                    <a:p>
                      <a:pPr algn="r" fontAlgn="t"/>
                      <a:r>
                        <a:rPr lang="en-US" sz="700" b="0" i="0" u="none" strike="noStrike">
                          <a:solidFill>
                            <a:srgbClr val="000000"/>
                          </a:solidFill>
                          <a:effectLst/>
                          <a:latin typeface="Calibri" panose="020F0502020204030204" pitchFamily="34" charset="0"/>
                        </a:rPr>
                        <a:t>11-17/1258</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Resolution to CID9863</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Yujin Noh (Newracom)</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3377">
                <a:tc>
                  <a:txBody>
                    <a:bodyPr/>
                    <a:lstStyle/>
                    <a:p>
                      <a:pPr algn="r" fontAlgn="t"/>
                      <a:r>
                        <a:rPr lang="en-US" sz="700" b="0" i="0" u="none" strike="noStrike">
                          <a:solidFill>
                            <a:srgbClr val="000000"/>
                          </a:solidFill>
                          <a:effectLst/>
                          <a:latin typeface="Calibri" panose="020F0502020204030204" pitchFamily="34" charset="0"/>
                        </a:rPr>
                        <a:t>11-17/1262</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MAC-CR- Misc HE sounding</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ready for motion except CID 9925</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53377">
                <a:tc>
                  <a:txBody>
                    <a:bodyPr/>
                    <a:lstStyle/>
                    <a:p>
                      <a:pPr algn="r" fontAlgn="t"/>
                      <a:r>
                        <a:rPr lang="en-US" sz="700" b="0" i="0" u="none" strike="noStrike">
                          <a:solidFill>
                            <a:srgbClr val="000000"/>
                          </a:solidFill>
                          <a:effectLst/>
                          <a:latin typeface="Calibri" panose="020F0502020204030204" pitchFamily="34" charset="0"/>
                        </a:rPr>
                        <a:t>11-17/1264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MAC-CR- Misc Trigger frame format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Some CIDs require further discussions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16312">
                <a:tc>
                  <a:txBody>
                    <a:bodyPr/>
                    <a:lstStyle/>
                    <a:p>
                      <a:pPr algn="r" fontAlgn="t"/>
                      <a:r>
                        <a:rPr lang="en-US" sz="700" b="0" i="0" u="none" strike="noStrike">
                          <a:solidFill>
                            <a:srgbClr val="92D050"/>
                          </a:solidFill>
                          <a:effectLst/>
                          <a:latin typeface="Calibri" panose="020F0502020204030204" pitchFamily="34" charset="0"/>
                        </a:rPr>
                        <a:t>11-17/1280</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92D050"/>
                          </a:solidFill>
                          <a:effectLst/>
                          <a:latin typeface="Calibri" panose="020F0502020204030204" pitchFamily="34" charset="0"/>
                        </a:rPr>
                        <a:t>Visio file for figure 27-12</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92D050"/>
                          </a:solidFill>
                          <a:effectLst/>
                          <a:latin typeface="Calibri" panose="020F0502020204030204" pitchFamily="34" charset="0"/>
                        </a:rPr>
                        <a:t>Abhishek Patil (Qualcomm)</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92D05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dirty="0">
                        <a:solidFill>
                          <a:srgbClr val="92D05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3377">
                <a:tc>
                  <a:txBody>
                    <a:bodyPr/>
                    <a:lstStyle/>
                    <a:p>
                      <a:pPr algn="r" fontAlgn="t"/>
                      <a:r>
                        <a:rPr lang="en-US" sz="700" b="0" i="0" u="none" strike="noStrike">
                          <a:solidFill>
                            <a:srgbClr val="000000"/>
                          </a:solidFill>
                          <a:effectLst/>
                          <a:latin typeface="Calibri" panose="020F0502020204030204" pitchFamily="34" charset="0"/>
                        </a:rPr>
                        <a:t>11-17/1282</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fr-FR" sz="700" b="0" i="0" u="none" strike="noStrike">
                          <a:solidFill>
                            <a:srgbClr val="000000"/>
                          </a:solidFill>
                          <a:effectLst/>
                          <a:latin typeface="Calibri" panose="020F0502020204030204" pitchFamily="34" charset="0"/>
                        </a:rPr>
                        <a:t>LB225 11ax D1.0 Comment Resolution 27.11.1, 27.11.2</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dirty="0">
                          <a:solidFill>
                            <a:srgbClr val="000000"/>
                          </a:solidFill>
                          <a:effectLst/>
                          <a:latin typeface="Calibri" panose="020F0502020204030204" pitchFamily="34" charset="0"/>
                        </a:rPr>
                        <a:t>ready for motion except CID 8724 and 5735</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53377">
                <a:tc>
                  <a:txBody>
                    <a:bodyPr/>
                    <a:lstStyle/>
                    <a:p>
                      <a:pPr algn="r" fontAlgn="t"/>
                      <a:r>
                        <a:rPr lang="en-US" sz="700" b="0" i="0" u="none" strike="noStrike">
                          <a:solidFill>
                            <a:srgbClr val="000000"/>
                          </a:solidFill>
                          <a:effectLst/>
                          <a:latin typeface="Calibri" panose="020F0502020204030204" pitchFamily="34" charset="0"/>
                        </a:rPr>
                        <a:t>11-17/1285</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lb225-11ax-d1-0-comment-resolution-HE MAC Capabilities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dirty="0">
                          <a:solidFill>
                            <a:srgbClr val="000000"/>
                          </a:solidFill>
                          <a:effectLst/>
                          <a:latin typeface="Calibri" panose="020F0502020204030204" pitchFamily="34" charset="0"/>
                        </a:rPr>
                        <a:t>ready for motion except CID 9671</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53377">
                <a:tc>
                  <a:txBody>
                    <a:bodyPr/>
                    <a:lstStyle/>
                    <a:p>
                      <a:pPr algn="r" fontAlgn="t"/>
                      <a:r>
                        <a:rPr lang="en-US" sz="700" b="0" i="0" u="none" strike="noStrike">
                          <a:solidFill>
                            <a:srgbClr val="000000"/>
                          </a:solidFill>
                          <a:effectLst/>
                          <a:latin typeface="Calibri" panose="020F0502020204030204" pitchFamily="34" charset="0"/>
                        </a:rPr>
                        <a:t>11-17/1290</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LB225 11ax D1.0 Comment Resolution HE PHY Capabilities, PPE</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3377">
                <a:tc>
                  <a:txBody>
                    <a:bodyPr/>
                    <a:lstStyle/>
                    <a:p>
                      <a:pPr algn="r" fontAlgn="t"/>
                      <a:r>
                        <a:rPr lang="en-US" sz="700" b="0" i="0" u="none" strike="noStrike">
                          <a:solidFill>
                            <a:srgbClr val="000000"/>
                          </a:solidFill>
                          <a:effectLst/>
                          <a:latin typeface="Calibri" panose="020F0502020204030204" pitchFamily="34" charset="0"/>
                        </a:rPr>
                        <a:t>11-17/1294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lb225-11ax-d1-0-comment-resolution-10.7 remaining CIDs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16312">
                <a:tc>
                  <a:txBody>
                    <a:bodyPr/>
                    <a:lstStyle/>
                    <a:p>
                      <a:pPr algn="r" fontAlgn="t"/>
                      <a:r>
                        <a:rPr lang="en-US" sz="700" b="0" i="0" u="none" strike="noStrike">
                          <a:solidFill>
                            <a:srgbClr val="000000"/>
                          </a:solidFill>
                          <a:effectLst/>
                          <a:latin typeface="Calibri" panose="020F0502020204030204" pitchFamily="34" charset="0"/>
                        </a:rPr>
                        <a:t>11-17/1295</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Proposed resolution for CID9501</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Guoqing Li (Apple)</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16312">
                <a:tc>
                  <a:txBody>
                    <a:bodyPr/>
                    <a:lstStyle/>
                    <a:p>
                      <a:pPr algn="r" fontAlgn="t"/>
                      <a:r>
                        <a:rPr lang="en-US" sz="700" b="0" i="0" u="none" strike="noStrike">
                          <a:solidFill>
                            <a:srgbClr val="000000"/>
                          </a:solidFill>
                          <a:effectLst/>
                          <a:latin typeface="Calibri" panose="020F0502020204030204" pitchFamily="34" charset="0"/>
                        </a:rPr>
                        <a:t>11-17/1299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CID 10276</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laurent cariou (Intel)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16312">
                <a:tc>
                  <a:txBody>
                    <a:bodyPr/>
                    <a:lstStyle/>
                    <a:p>
                      <a:pPr algn="r" fontAlgn="t"/>
                      <a:r>
                        <a:rPr lang="en-US" sz="700" b="0" i="0" u="none" strike="noStrike">
                          <a:solidFill>
                            <a:srgbClr val="000000"/>
                          </a:solidFill>
                          <a:effectLst/>
                          <a:latin typeface="Calibri" panose="020F0502020204030204" pitchFamily="34" charset="0"/>
                        </a:rPr>
                        <a:t>11-17/1301</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CR for CID 9636, 9699</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Po-Kai Huang (Intel)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needs more discussion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r>
              <a:tr h="116312">
                <a:tc>
                  <a:txBody>
                    <a:bodyPr/>
                    <a:lstStyle/>
                    <a:p>
                      <a:pPr algn="r" fontAlgn="t"/>
                      <a:r>
                        <a:rPr lang="en-US" sz="700" b="0" i="0" u="none" strike="noStrike">
                          <a:solidFill>
                            <a:srgbClr val="000000"/>
                          </a:solidFill>
                          <a:effectLst/>
                          <a:latin typeface="Calibri" panose="020F0502020204030204" pitchFamily="34" charset="0"/>
                        </a:rPr>
                        <a:t>11-17/1304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fr-FR" sz="700" b="0" i="0" u="none" strike="noStrike">
                          <a:solidFill>
                            <a:srgbClr val="000000"/>
                          </a:solidFill>
                          <a:effectLst/>
                          <a:latin typeface="Calibri" panose="020F0502020204030204" pitchFamily="34" charset="0"/>
                        </a:rPr>
                        <a:t>LB225 Clause 10.9 Comment Resolution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James Yee (MediaTek)</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16312">
                <a:tc>
                  <a:txBody>
                    <a:bodyPr/>
                    <a:lstStyle/>
                    <a:p>
                      <a:pPr algn="r" fontAlgn="t"/>
                      <a:r>
                        <a:rPr lang="en-US" sz="700" b="0" i="0" u="none" strike="noStrike">
                          <a:solidFill>
                            <a:srgbClr val="000000"/>
                          </a:solidFill>
                          <a:effectLst/>
                          <a:latin typeface="Calibri" panose="020F0502020204030204" pitchFamily="34" charset="0"/>
                        </a:rPr>
                        <a:t>11-17/1330</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Remaining CRs for ack related CIDs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George Cherian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16312">
                <a:tc>
                  <a:txBody>
                    <a:bodyPr/>
                    <a:lstStyle/>
                    <a:p>
                      <a:pPr algn="r" fontAlgn="t"/>
                      <a:r>
                        <a:rPr lang="en-US" sz="700" b="0" i="0" u="none" strike="noStrike">
                          <a:solidFill>
                            <a:srgbClr val="000000"/>
                          </a:solidFill>
                          <a:effectLst/>
                          <a:latin typeface="Calibri" panose="020F0502020204030204" pitchFamily="34" charset="0"/>
                        </a:rPr>
                        <a:t>11-17/1337</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MAC-CR 5958 &amp; 5971-text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Jarkko Kneckt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16312">
                <a:tc>
                  <a:txBody>
                    <a:bodyPr/>
                    <a:lstStyle/>
                    <a:p>
                      <a:pPr algn="r" fontAlgn="t"/>
                      <a:r>
                        <a:rPr lang="en-US" sz="700" b="0" i="0" u="none" strike="noStrike">
                          <a:solidFill>
                            <a:srgbClr val="000000"/>
                          </a:solidFill>
                          <a:effectLst/>
                          <a:latin typeface="Calibri" panose="020F0502020204030204" pitchFamily="34" charset="0"/>
                        </a:rPr>
                        <a:t>11-17/1338</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MAC-CR 5958 &amp; 5971-presentation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Jarkko Kneckt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16312">
                <a:tc>
                  <a:txBody>
                    <a:bodyPr/>
                    <a:lstStyle/>
                    <a:p>
                      <a:pPr algn="r" fontAlgn="t"/>
                      <a:r>
                        <a:rPr lang="en-US" sz="700" b="0" i="0" u="none" strike="noStrike">
                          <a:solidFill>
                            <a:srgbClr val="000000"/>
                          </a:solidFill>
                          <a:effectLst/>
                          <a:latin typeface="Calibri" panose="020F0502020204030204" pitchFamily="34" charset="0"/>
                        </a:rPr>
                        <a:t>11-17/1339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mprovement to TWT parameter set selection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Jarkko Kneckt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3377">
                <a:tc>
                  <a:txBody>
                    <a:bodyPr/>
                    <a:lstStyle/>
                    <a:p>
                      <a:pPr algn="r" fontAlgn="t"/>
                      <a:r>
                        <a:rPr lang="en-US" sz="700" b="0" i="0" u="none" strike="noStrike">
                          <a:solidFill>
                            <a:srgbClr val="000000"/>
                          </a:solidFill>
                          <a:effectLst/>
                          <a:latin typeface="Calibri" panose="020F0502020204030204" pitchFamily="34" charset="0"/>
                        </a:rPr>
                        <a:t>11-17/1341</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PHY-CR-8348-6433</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16312">
                <a:tc>
                  <a:txBody>
                    <a:bodyPr/>
                    <a:lstStyle/>
                    <a:p>
                      <a:pPr algn="r" fontAlgn="t"/>
                      <a:r>
                        <a:rPr lang="en-US" sz="700" b="0" i="0" u="none" strike="noStrike">
                          <a:solidFill>
                            <a:srgbClr val="000000"/>
                          </a:solidFill>
                          <a:effectLst/>
                          <a:latin typeface="Calibri" panose="020F0502020204030204" pitchFamily="34" charset="0"/>
                        </a:rPr>
                        <a:t>11-17/1346</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Individual constrained TWT agreements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Jarkko Kneckt </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16312">
                <a:tc>
                  <a:txBody>
                    <a:bodyPr/>
                    <a:lstStyle/>
                    <a:p>
                      <a:pPr algn="r" fontAlgn="t"/>
                      <a:r>
                        <a:rPr lang="en-US" sz="700" b="0" i="0" u="none" strike="noStrike">
                          <a:solidFill>
                            <a:srgbClr val="000000"/>
                          </a:solidFill>
                          <a:effectLst/>
                          <a:latin typeface="Calibri" panose="020F0502020204030204" pitchFamily="34" charset="0"/>
                        </a:rPr>
                        <a:t>11-17/1364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CIDs on Subclause 27.3.3 Part 3</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Ming Gan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16312">
                <a:tc>
                  <a:txBody>
                    <a:bodyPr/>
                    <a:lstStyle/>
                    <a:p>
                      <a:pPr algn="r" fontAlgn="t"/>
                      <a:r>
                        <a:rPr lang="en-US" sz="700" b="0" i="0" u="none" strike="noStrike">
                          <a:solidFill>
                            <a:srgbClr val="000000"/>
                          </a:solidFill>
                          <a:effectLst/>
                          <a:latin typeface="Calibri" panose="020F0502020204030204" pitchFamily="34" charset="0"/>
                        </a:rPr>
                        <a:t>11-17/1365</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CIDs on Subclause 27.3.3 Part 3</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Ming Gan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3377">
                <a:tc>
                  <a:txBody>
                    <a:bodyPr/>
                    <a:lstStyle/>
                    <a:p>
                      <a:pPr algn="r" fontAlgn="t"/>
                      <a:r>
                        <a:rPr lang="en-US" sz="700" b="0" i="0" u="none" strike="noStrike">
                          <a:solidFill>
                            <a:srgbClr val="000000"/>
                          </a:solidFill>
                          <a:effectLst/>
                          <a:latin typeface="Calibri" panose="020F0502020204030204" pitchFamily="34" charset="0"/>
                        </a:rPr>
                        <a:t>11-17/1377</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lb225 cr-27.13 Link adaptation usingthe  HLA Control field text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Frank Hsu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need to discuss with PHY</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r>
              <a:tr h="116312">
                <a:tc>
                  <a:txBody>
                    <a:bodyPr/>
                    <a:lstStyle/>
                    <a:p>
                      <a:pPr algn="r" fontAlgn="t"/>
                      <a:r>
                        <a:rPr lang="en-US" sz="700" b="0" i="0" u="none" strike="noStrike">
                          <a:solidFill>
                            <a:srgbClr val="000000"/>
                          </a:solidFill>
                          <a:effectLst/>
                          <a:latin typeface="Calibri" panose="020F0502020204030204" pitchFamily="34" charset="0"/>
                        </a:rPr>
                        <a:t>11-17/1397</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CR-on-BSS-Load-Information-in-802.11ax-follow-up</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Ming Gan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16312">
                <a:tc>
                  <a:txBody>
                    <a:bodyPr/>
                    <a:lstStyle/>
                    <a:p>
                      <a:pPr algn="r" fontAlgn="t"/>
                      <a:r>
                        <a:rPr lang="en-US" sz="700" b="0" i="0" u="none" strike="noStrike">
                          <a:solidFill>
                            <a:srgbClr val="000000"/>
                          </a:solidFill>
                          <a:effectLst/>
                          <a:latin typeface="Calibri" panose="020F0502020204030204" pitchFamily="34" charset="0"/>
                        </a:rPr>
                        <a:t>11-17/1399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Resolution for CID 3099</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Edward Au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16312">
                <a:tc>
                  <a:txBody>
                    <a:bodyPr/>
                    <a:lstStyle/>
                    <a:p>
                      <a:pPr algn="r" fontAlgn="t"/>
                      <a:r>
                        <a:rPr lang="en-US" sz="700" b="0" i="0" u="none" strike="noStrike">
                          <a:solidFill>
                            <a:srgbClr val="000000"/>
                          </a:solidFill>
                          <a:effectLst/>
                          <a:latin typeface="Calibri" panose="020F0502020204030204" pitchFamily="34" charset="0"/>
                        </a:rPr>
                        <a:t>11-17/1401</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Resolution for CIDs 5285, 6198</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Edward Au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16312">
                <a:tc>
                  <a:txBody>
                    <a:bodyPr/>
                    <a:lstStyle/>
                    <a:p>
                      <a:pPr algn="r" fontAlgn="t"/>
                      <a:r>
                        <a:rPr lang="en-US" sz="700" b="0" i="0" u="none" strike="noStrike">
                          <a:solidFill>
                            <a:srgbClr val="000000"/>
                          </a:solidFill>
                          <a:effectLst/>
                          <a:latin typeface="Calibri" panose="020F0502020204030204" pitchFamily="34" charset="0"/>
                        </a:rPr>
                        <a:t>11-17/1402</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Resolution for PICS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Edward Au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3377">
                <a:tc>
                  <a:txBody>
                    <a:bodyPr/>
                    <a:lstStyle/>
                    <a:p>
                      <a:pPr algn="r" fontAlgn="t"/>
                      <a:r>
                        <a:rPr lang="en-US" sz="700" b="0" i="0" u="none" strike="noStrike">
                          <a:solidFill>
                            <a:srgbClr val="000000"/>
                          </a:solidFill>
                          <a:effectLst/>
                          <a:latin typeface="Calibri" panose="020F0502020204030204" pitchFamily="34" charset="0"/>
                        </a:rPr>
                        <a:t>11-17/1429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Annex G Comment Resolution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Osama Aboul-Magd (Huawei Technologies)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bl>
          </a:graphicData>
        </a:graphic>
      </p:graphicFrame>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endParaRPr lang="en-US" altLang="en-US" sz="1800" dirty="0" smtClean="0"/>
          </a:p>
        </p:txBody>
      </p:sp>
    </p:spTree>
    <p:extLst>
      <p:ext uri="{BB962C8B-B14F-4D97-AF65-F5344CB8AC3E}">
        <p14:creationId xmlns:p14="http://schemas.microsoft.com/office/powerpoint/2010/main" val="16883456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endParaRPr lang="en-US" altLang="en-US" sz="1800" dirty="0" smtClean="0"/>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11-17/1258 (01 CIDs)</a:t>
            </a:r>
          </a:p>
          <a:p>
            <a:pPr lvl="1"/>
            <a:r>
              <a:rPr lang="en-GB" dirty="0" smtClean="0"/>
              <a:t>9863</a:t>
            </a:r>
            <a:endParaRPr lang="en-US" sz="2800" dirty="0" smtClean="0"/>
          </a:p>
          <a:p>
            <a:endParaRPr lang="en-US" sz="2800" dirty="0" smtClean="0"/>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13</a:t>
            </a:fld>
            <a:endParaRPr lang="en-US"/>
          </a:p>
        </p:txBody>
      </p:sp>
      <p:sp>
        <p:nvSpPr>
          <p:cNvPr id="5" name="Title 4"/>
          <p:cNvSpPr>
            <a:spLocks noGrp="1"/>
          </p:cNvSpPr>
          <p:nvPr>
            <p:ph type="title"/>
          </p:nvPr>
        </p:nvSpPr>
        <p:spPr/>
        <p:txBody>
          <a:bodyPr/>
          <a:lstStyle/>
          <a:p>
            <a:r>
              <a:rPr lang="en-US" dirty="0" smtClean="0"/>
              <a:t>Straw Poll #1</a:t>
            </a:r>
            <a:r>
              <a:rPr lang="en-US" dirty="0"/>
              <a:t/>
            </a:r>
            <a:br>
              <a:rPr lang="en-US" dirty="0"/>
            </a:br>
            <a:r>
              <a:rPr lang="en-US" sz="2000" dirty="0" smtClean="0">
                <a:solidFill>
                  <a:schemeClr val="tx1"/>
                </a:solidFill>
              </a:rPr>
              <a:t>(11-17-1258-00-00ax-resolution-to-cid9863.docx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endParaRPr lang="en-US" altLang="en-US" sz="1800" dirty="0" smtClean="0"/>
          </a:p>
        </p:txBody>
      </p:sp>
    </p:spTree>
    <p:extLst>
      <p:ext uri="{BB962C8B-B14F-4D97-AF65-F5344CB8AC3E}">
        <p14:creationId xmlns:p14="http://schemas.microsoft.com/office/powerpoint/2010/main" val="18273461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MAC/MU </a:t>
            </a:r>
            <a:r>
              <a:rPr lang="en-US" altLang="en-US" dirty="0" smtClean="0">
                <a:solidFill>
                  <a:srgbClr val="0000FF"/>
                </a:solidFill>
                <a:latin typeface="Arial Black" pitchFamily="34" charset="0"/>
              </a:rPr>
              <a:t>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Chao-Chun Wang (</a:t>
            </a:r>
            <a:r>
              <a:rPr lang="en-US" altLang="en-US" sz="2000" dirty="0" err="1" smtClean="0">
                <a:latin typeface="Arial" pitchFamily="34" charset="0"/>
              </a:rPr>
              <a:t>MediaTek</a:t>
            </a:r>
            <a:r>
              <a:rPr lang="en-US" altLang="en-US" sz="2000" dirty="0" smtClean="0">
                <a:latin typeface="Arial" pitchFamily="34" charset="0"/>
              </a:rPr>
              <a:t>)</a:t>
            </a:r>
          </a:p>
          <a:p>
            <a:pPr algn="ctr">
              <a:lnSpc>
                <a:spcPct val="90000"/>
              </a:lnSpc>
              <a:buFontTx/>
              <a:buNone/>
            </a:pPr>
            <a:endParaRPr lang="en-US" altLang="en-US" sz="2000" dirty="0" smtClean="0">
              <a:latin typeface="Arial" pitchFamily="34" charset="0"/>
            </a:endParaRP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endParaRPr lang="en-US" altLang="en-US" sz="18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600200"/>
            <a:ext cx="7772400" cy="4800600"/>
          </a:xfrm>
        </p:spPr>
        <p:txBody>
          <a:bodyPr/>
          <a:lstStyle/>
          <a:p>
            <a:r>
              <a:rPr lang="en-US" altLang="en-US" sz="1800" dirty="0" smtClean="0"/>
              <a:t>Call </a:t>
            </a:r>
            <a:r>
              <a:rPr lang="en-US" altLang="en-US" sz="1800" dirty="0"/>
              <a:t>meeting to order </a:t>
            </a:r>
          </a:p>
          <a:p>
            <a:r>
              <a:rPr lang="en-US" altLang="en-US" sz="1800" dirty="0"/>
              <a:t>Patent policy, etc. (Call for Potentially Essential Patents)</a:t>
            </a:r>
          </a:p>
          <a:p>
            <a:r>
              <a:rPr lang="en-US" altLang="en-US" sz="1800" dirty="0"/>
              <a:t>Call for submissions</a:t>
            </a:r>
          </a:p>
          <a:p>
            <a:r>
              <a:rPr lang="en-US" altLang="en-US" sz="1800" dirty="0"/>
              <a:t>Set and approve agenda</a:t>
            </a:r>
          </a:p>
          <a:p>
            <a:r>
              <a:rPr lang="en-US" altLang="en-US" sz="1800" dirty="0" smtClean="0"/>
              <a:t>Note ad hoc rules </a:t>
            </a:r>
            <a:endParaRPr lang="en-US" altLang="en-US" sz="1800" dirty="0"/>
          </a:p>
          <a:p>
            <a:pPr lvl="1"/>
            <a:r>
              <a:rPr lang="en-US" altLang="en-US" sz="1600" dirty="0" smtClean="0"/>
              <a:t>Slides 13-14</a:t>
            </a:r>
          </a:p>
          <a:p>
            <a:r>
              <a:rPr lang="en-US" altLang="en-US" sz="1800" dirty="0" smtClean="0"/>
              <a:t>Note total 7 MAC ad hoc sessions this </a:t>
            </a:r>
            <a:r>
              <a:rPr lang="en-US" altLang="en-US" sz="1800" dirty="0" smtClean="0"/>
              <a:t>week</a:t>
            </a:r>
            <a:endParaRPr lang="en-US" altLang="en-US" sz="1600" dirty="0" smtClean="0"/>
          </a:p>
          <a:p>
            <a:pPr lvl="1"/>
            <a:r>
              <a:rPr lang="en-US" altLang="en-US" sz="1600" dirty="0" smtClean="0"/>
              <a:t>Tuesday AM1,  </a:t>
            </a:r>
            <a:r>
              <a:rPr lang="en-US" altLang="en-US" sz="1600" dirty="0" smtClean="0"/>
              <a:t>AM2, PM2, EVE</a:t>
            </a:r>
          </a:p>
          <a:p>
            <a:pPr lvl="1"/>
            <a:r>
              <a:rPr lang="en-US" altLang="en-US" sz="1600" dirty="0" smtClean="0"/>
              <a:t>Wednesday </a:t>
            </a:r>
            <a:r>
              <a:rPr lang="en-US" altLang="en-US" sz="1600" dirty="0" smtClean="0"/>
              <a:t>PM2</a:t>
            </a:r>
            <a:endParaRPr lang="en-US" altLang="en-US" sz="1600" dirty="0" smtClean="0"/>
          </a:p>
          <a:p>
            <a:r>
              <a:rPr lang="en-CA" altLang="en-US" sz="1800" dirty="0" smtClean="0"/>
              <a:t>Technical Presentations approved by 802.11ax chair for presentation this week, and related straw polls</a:t>
            </a:r>
          </a:p>
          <a:p>
            <a:r>
              <a:rPr lang="en-CA" altLang="en-US" sz="1800" dirty="0" smtClean="0"/>
              <a:t>Any other technical presentations </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endParaRPr lang="en-US" altLang="en-US" sz="1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a:t>
            </a:r>
            <a:r>
              <a:rPr lang="en-US" altLang="en-US" sz="2000" dirty="0" smtClean="0"/>
              <a:t>a meeting </a:t>
            </a:r>
            <a:r>
              <a:rPr lang="en-US" altLang="en-US" sz="2000" dirty="0"/>
              <a:t>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8"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endParaRPr lang="en-US" altLang="en-US" sz="1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sz="2000" dirty="0" smtClean="0"/>
              <a:t>See the following 5 slides</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endParaRPr lang="en-US" altLang="en-US" sz="18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8"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endParaRPr lang="en-US" altLang="en-US" sz="1800" dirty="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10"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04800"/>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endParaRPr lang="en-US" altLang="en-US" sz="1800"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10"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endParaRPr lang="en-US" altLang="en-US" sz="18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dirty="0" smtClean="0"/>
              <a:t>Either speak up now or</a:t>
            </a:r>
          </a:p>
          <a:p>
            <a:pPr lvl="1"/>
            <a:r>
              <a:rPr lang="en-US" altLang="en-US" sz="1600" dirty="0" smtClean="0"/>
              <a:t>Provide the chair of this group with the identity of the holder(s) of any and all such claims as soon as possible or</a:t>
            </a:r>
          </a:p>
          <a:p>
            <a:pPr lvl="1"/>
            <a:r>
              <a:rPr lang="en-US" altLang="en-US" sz="1600" dirty="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8"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endParaRPr lang="en-US" altLang="en-US" sz="18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30071</TotalTime>
  <Words>1370</Words>
  <Application>Microsoft Office PowerPoint</Application>
  <PresentationFormat>On-screen Show (4:3)</PresentationFormat>
  <Paragraphs>338</Paragraphs>
  <Slides>13</Slides>
  <Notes>12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Monotype Sorts</vt:lpstr>
      <vt:lpstr>MS PGothic</vt:lpstr>
      <vt:lpstr>MS PGothic</vt:lpstr>
      <vt:lpstr>Arial</vt:lpstr>
      <vt:lpstr>Arial Black</vt:lpstr>
      <vt:lpstr>Calibri</vt:lpstr>
      <vt:lpstr>Helvetica</vt:lpstr>
      <vt:lpstr>Times New Roman</vt:lpstr>
      <vt:lpstr>802-11-Submission</vt:lpstr>
      <vt:lpstr>TGax MU/MAC Ad-hoc  March 2018 Meeting Agenda</vt:lpstr>
      <vt:lpstr>IEEE 802.11 TGax High Efficiency WLAN MAC/MU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(MAC)</vt:lpstr>
      <vt:lpstr>Ad Hoc Groups Operation (2/2) Governing document is 15/075r0</vt:lpstr>
      <vt:lpstr>Straw Poll #1 (11-17-1258-00-00ax-resolution-to-cid9863.docx)</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ChaoChun Wang</cp:lastModifiedBy>
  <cp:revision>2046</cp:revision>
  <cp:lastPrinted>1998-02-10T13:28:06Z</cp:lastPrinted>
  <dcterms:created xsi:type="dcterms:W3CDTF">2007-04-17T18:10:23Z</dcterms:created>
  <dcterms:modified xsi:type="dcterms:W3CDTF">2018-03-06T13:21:09Z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