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606" r:id="rId2"/>
    <p:sldId id="607" r:id="rId3"/>
    <p:sldId id="608" r:id="rId4"/>
    <p:sldId id="609" r:id="rId5"/>
    <p:sldId id="610" r:id="rId6"/>
    <p:sldId id="611" r:id="rId7"/>
    <p:sldId id="612" r:id="rId8"/>
    <p:sldId id="613" r:id="rId9"/>
    <p:sldId id="614" r:id="rId10"/>
    <p:sldId id="615" r:id="rId11"/>
    <p:sldId id="616" r:id="rId12"/>
    <p:sldId id="617" r:id="rId13"/>
    <p:sldId id="631" r:id="rId14"/>
    <p:sldId id="636" r:id="rId15"/>
    <p:sldId id="618" r:id="rId16"/>
    <p:sldId id="632" r:id="rId17"/>
    <p:sldId id="629" r:id="rId18"/>
    <p:sldId id="633" r:id="rId19"/>
    <p:sldId id="634" r:id="rId20"/>
    <p:sldId id="637" r:id="rId21"/>
    <p:sldId id="638" r:id="rId22"/>
    <p:sldId id="639" r:id="rId23"/>
    <p:sldId id="641" r:id="rId24"/>
    <p:sldId id="635" r:id="rId25"/>
    <p:sldId id="642" r:id="rId26"/>
    <p:sldId id="643" r:id="rId27"/>
    <p:sldId id="640" r:id="rId28"/>
    <p:sldId id="644" r:id="rId29"/>
    <p:sldId id="645" r:id="rId30"/>
    <p:sldId id="646" r:id="rId31"/>
    <p:sldId id="647"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86" d="100"/>
          <a:sy n="86" d="100"/>
        </p:scale>
        <p:origin x="948"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802.11-18/0535r1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a:t>
            </a:r>
            <a:r>
              <a:rPr lang="en-US" altLang="zh-CN" sz="2800" kern="0" dirty="0" smtClean="0"/>
              <a:t>Jan</a:t>
            </a:r>
            <a:r>
              <a:rPr lang="en-US" altLang="en-US" sz="2800" kern="0" dirty="0" smtClean="0"/>
              <a:t> 2018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2018-03-05</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203"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Slot</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8"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graphicFrame>
        <p:nvGraphicFramePr>
          <p:cNvPr id="9" name="Table 6"/>
          <p:cNvGraphicFramePr>
            <a:graphicFrameLocks noGrp="1"/>
          </p:cNvGraphicFramePr>
          <p:nvPr>
            <p:extLst>
              <p:ext uri="{D42A27DB-BD31-4B8C-83A1-F6EECF244321}">
                <p14:modId xmlns:p14="http://schemas.microsoft.com/office/powerpoint/2010/main" val="1763499602"/>
              </p:ext>
            </p:extLst>
          </p:nvPr>
        </p:nvGraphicFramePr>
        <p:xfrm>
          <a:off x="914400" y="2324154"/>
          <a:ext cx="7127240" cy="2552646"/>
        </p:xfrm>
        <a:graphic>
          <a:graphicData uri="http://schemas.openxmlformats.org/drawingml/2006/table">
            <a:tbl>
              <a:tblPr firstRow="1" bandRow="1">
                <a:tableStyleId>{616DA210-FB5B-4158-B5E0-FEB733F419BA}</a:tableStyleId>
              </a:tblPr>
              <a:tblGrid>
                <a:gridCol w="1417320"/>
                <a:gridCol w="563880"/>
                <a:gridCol w="533400"/>
                <a:gridCol w="762000"/>
                <a:gridCol w="1016000"/>
                <a:gridCol w="708660"/>
                <a:gridCol w="942340"/>
                <a:gridCol w="118364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zh-CN" alt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endParaRPr lang="zh-CN" altLang="en-US" dirty="0"/>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b="1" dirty="0" smtClean="0"/>
                        <a:t>PHY</a:t>
                      </a:r>
                      <a:endParaRPr lang="en-US" sz="1400" b="1" dirty="0"/>
                    </a:p>
                  </a:txBody>
                  <a:tcPr/>
                </a:tc>
                <a:tc>
                  <a:txBody>
                    <a:bodyPr/>
                    <a:lstStyle/>
                    <a:p>
                      <a:r>
                        <a:rPr lang="en-US" sz="1400" dirty="0" smtClean="0"/>
                        <a:t>MAC/MU</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zh-CN" altLang="en-US"/>
                    </a:p>
                  </a:txBody>
                  <a:tcPr/>
                </a:tc>
                <a:tc>
                  <a:txBody>
                    <a:bodyPr/>
                    <a:lstStyle/>
                    <a:p>
                      <a:endParaRPr lang="en-US" sz="1800" dirty="0"/>
                    </a:p>
                  </a:txBody>
                  <a:tcPr/>
                </a:tc>
                <a:tc>
                  <a:txBody>
                    <a:bodyPr/>
                    <a:lstStyle/>
                    <a:p>
                      <a:endParaRPr lang="en-US" sz="1800" dirty="0"/>
                    </a:p>
                  </a:txBody>
                  <a:tcPr/>
                </a:tc>
                <a:tc>
                  <a:txBody>
                    <a:bodyPr/>
                    <a:lstStyle/>
                    <a:p>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b="1" dirty="0" smtClean="0"/>
                        <a:t>PHY</a:t>
                      </a:r>
                      <a:endParaRPr lang="en-US" sz="1400" b="1" dirty="0"/>
                    </a:p>
                  </a:txBody>
                  <a:tcPr/>
                </a:tc>
                <a:tc>
                  <a:txBody>
                    <a:bodyPr/>
                    <a:lstStyle/>
                    <a:p>
                      <a:r>
                        <a:rPr lang="en-US" sz="1400" dirty="0" smtClean="0"/>
                        <a:t>MAC/MU</a:t>
                      </a:r>
                      <a:endParaRPr lang="en-US" sz="1400" dirty="0"/>
                    </a:p>
                  </a:txBody>
                  <a:tcPr/>
                </a:tc>
                <a:tc>
                  <a:txBody>
                    <a:bodyPr/>
                    <a:lstStyle/>
                    <a:p>
                      <a:r>
                        <a:rPr lang="en-US" sz="1400" b="1" dirty="0" smtClean="0"/>
                        <a:t>PHY</a:t>
                      </a:r>
                      <a:endParaRPr lang="en-US" sz="1400" b="1" dirty="0"/>
                    </a:p>
                  </a:txBody>
                  <a:tcPr/>
                </a:tc>
                <a:tc>
                  <a:txBody>
                    <a:bodyPr/>
                    <a:lstStyle/>
                    <a:p>
                      <a:r>
                        <a:rPr lang="en-US" sz="1400" dirty="0" smtClean="0"/>
                        <a:t>MAC/MU</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r>
                        <a:rPr lang="en-US" sz="1400" dirty="0" smtClean="0"/>
                        <a:t>SR</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22985606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Comments Status</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1012397518"/>
              </p:ext>
            </p:extLst>
          </p:nvPr>
        </p:nvGraphicFramePr>
        <p:xfrm>
          <a:off x="914401" y="1981200"/>
          <a:ext cx="7629524" cy="4175760"/>
        </p:xfrm>
        <a:graphic>
          <a:graphicData uri="http://schemas.openxmlformats.org/drawingml/2006/table">
            <a:tbl>
              <a:tblPr firstRow="1" bandRow="1">
                <a:tableStyleId>{5C22544A-7EE6-4342-B048-85BDC9FD1C3A}</a:tableStyleId>
              </a:tblPr>
              <a:tblGrid>
                <a:gridCol w="1047190"/>
                <a:gridCol w="694330"/>
                <a:gridCol w="2148041"/>
                <a:gridCol w="1495985"/>
                <a:gridCol w="2243978"/>
              </a:tblGrid>
              <a:tr h="152400">
                <a:tc>
                  <a:txBody>
                    <a:bodyPr/>
                    <a:lstStyle/>
                    <a:p>
                      <a:r>
                        <a:rPr lang="en-US" altLang="zh-CN" sz="1200" dirty="0" err="1" smtClean="0"/>
                        <a:t>Asssignee</a:t>
                      </a:r>
                      <a:endParaRPr lang="zh-CN" altLang="en-US" sz="1200" dirty="0"/>
                    </a:p>
                  </a:txBody>
                  <a:tcPr/>
                </a:tc>
                <a:tc>
                  <a:txBody>
                    <a:bodyPr/>
                    <a:lstStyle/>
                    <a:p>
                      <a:r>
                        <a:rPr lang="en-US" altLang="zh-CN" sz="1200" dirty="0" smtClean="0"/>
                        <a:t>CID #</a:t>
                      </a:r>
                      <a:endParaRPr lang="zh-CN" altLang="en-US" sz="1200" dirty="0"/>
                    </a:p>
                  </a:txBody>
                  <a:tcPr/>
                </a:tc>
                <a:tc>
                  <a:txBody>
                    <a:bodyPr/>
                    <a:lstStyle/>
                    <a:p>
                      <a:r>
                        <a:rPr lang="en-US" altLang="zh-CN" sz="1200" dirty="0" err="1" smtClean="0"/>
                        <a:t>Cmt</a:t>
                      </a:r>
                      <a:r>
                        <a:rPr lang="en-US" altLang="zh-CN" sz="1200" baseline="0" dirty="0" smtClean="0"/>
                        <a:t> Group</a:t>
                      </a:r>
                      <a:endParaRPr lang="zh-CN" altLang="en-US" sz="1200" dirty="0"/>
                    </a:p>
                  </a:txBody>
                  <a:tcPr/>
                </a:tc>
                <a:tc>
                  <a:txBody>
                    <a:bodyPr/>
                    <a:lstStyle/>
                    <a:p>
                      <a:r>
                        <a:rPr lang="en-US" altLang="zh-CN" sz="1200" dirty="0" smtClean="0"/>
                        <a:t>Section</a:t>
                      </a:r>
                      <a:endParaRPr lang="zh-CN" altLang="en-US" sz="1200" dirty="0"/>
                    </a:p>
                  </a:txBody>
                  <a:tcPr/>
                </a:tc>
                <a:tc>
                  <a:txBody>
                    <a:bodyPr/>
                    <a:lstStyle/>
                    <a:p>
                      <a:r>
                        <a:rPr lang="en-US" altLang="zh-CN" sz="1200" dirty="0" smtClean="0"/>
                        <a:t>Notes</a:t>
                      </a:r>
                      <a:endParaRPr lang="zh-CN" altLang="en-US" sz="1200" dirty="0"/>
                    </a:p>
                  </a:txBody>
                  <a:tcPr/>
                </a:tc>
              </a:tr>
              <a:tr h="135467">
                <a:tc>
                  <a:txBody>
                    <a:bodyPr/>
                    <a:lstStyle/>
                    <a:p>
                      <a:r>
                        <a:rPr lang="en-US" altLang="zh-CN" sz="1000" dirty="0" smtClean="0"/>
                        <a:t>Alfred</a:t>
                      </a:r>
                      <a:endParaRPr lang="zh-CN" altLang="en-US" sz="1000" dirty="0"/>
                    </a:p>
                  </a:txBody>
                  <a:tcPr/>
                </a:tc>
                <a:tc>
                  <a:txBody>
                    <a:bodyPr/>
                    <a:lstStyle/>
                    <a:p>
                      <a:r>
                        <a:rPr lang="en-US" altLang="zh-CN" sz="1000" dirty="0" smtClean="0"/>
                        <a:t>12</a:t>
                      </a:r>
                      <a:endParaRPr lang="zh-CN" altLang="en-US" sz="1000" dirty="0"/>
                    </a:p>
                  </a:txBody>
                  <a:tcPr/>
                </a:tc>
                <a:tc>
                  <a:txBody>
                    <a:bodyPr/>
                    <a:lstStyle/>
                    <a:p>
                      <a:r>
                        <a:rPr lang="en-US" altLang="zh-CN" sz="1000" dirty="0" smtClean="0"/>
                        <a:t>PHY </a:t>
                      </a:r>
                      <a:r>
                        <a:rPr lang="en-US" altLang="zh-CN" sz="1000" dirty="0" err="1" smtClean="0"/>
                        <a:t>tx</a:t>
                      </a:r>
                      <a:r>
                        <a:rPr lang="en-US" altLang="zh-CN" sz="1000" dirty="0" smtClean="0"/>
                        <a:t>/</a:t>
                      </a:r>
                      <a:r>
                        <a:rPr lang="en-US" altLang="zh-CN" sz="1000" dirty="0" err="1" smtClean="0"/>
                        <a:t>rx</a:t>
                      </a:r>
                      <a:r>
                        <a:rPr lang="en-US" altLang="zh-CN" sz="1000" dirty="0" smtClean="0"/>
                        <a:t> spec</a:t>
                      </a:r>
                      <a:endParaRPr lang="zh-CN" altLang="en-US" sz="1000" dirty="0"/>
                    </a:p>
                  </a:txBody>
                  <a:tcPr/>
                </a:tc>
                <a:tc>
                  <a:txBody>
                    <a:bodyPr/>
                    <a:lstStyle/>
                    <a:p>
                      <a:r>
                        <a:rPr lang="en-US" altLang="zh-CN" sz="1000" dirty="0" smtClean="0"/>
                        <a:t>10.22.2.5</a:t>
                      </a:r>
                      <a:endParaRPr lang="zh-CN" altLang="en-US" sz="1000" dirty="0"/>
                    </a:p>
                  </a:txBody>
                  <a:tcPr/>
                </a:tc>
                <a:tc>
                  <a:txBody>
                    <a:bodyPr/>
                    <a:lstStyle/>
                    <a:p>
                      <a:r>
                        <a:rPr lang="en-US" altLang="zh-CN" sz="1000" dirty="0" smtClean="0"/>
                        <a:t>Should be transferred to MAC</a:t>
                      </a:r>
                      <a:endParaRPr lang="zh-CN" altLang="en-US" sz="1000" dirty="0"/>
                    </a:p>
                  </a:txBody>
                  <a:tcPr/>
                </a:tc>
              </a:tr>
              <a:tr h="135467">
                <a:tc>
                  <a:txBody>
                    <a:bodyPr/>
                    <a:lstStyle/>
                    <a:p>
                      <a:r>
                        <a:rPr lang="en-US" altLang="zh-CN" sz="1000" dirty="0" smtClean="0"/>
                        <a:t>Bin</a:t>
                      </a:r>
                      <a:endParaRPr lang="zh-CN" altLang="en-US" sz="1000" dirty="0"/>
                    </a:p>
                  </a:txBody>
                  <a:tcPr/>
                </a:tc>
                <a:tc>
                  <a:txBody>
                    <a:bodyPr/>
                    <a:lstStyle/>
                    <a:p>
                      <a:r>
                        <a:rPr lang="en-US" altLang="zh-CN" sz="1000" dirty="0" smtClean="0"/>
                        <a:t>8</a:t>
                      </a:r>
                      <a:endParaRPr lang="zh-CN" altLang="en-US" sz="1000" dirty="0"/>
                    </a:p>
                  </a:txBody>
                  <a:tcPr/>
                </a:tc>
                <a:tc>
                  <a:txBody>
                    <a:bodyPr/>
                    <a:lstStyle/>
                    <a:p>
                      <a:r>
                        <a:rPr lang="en-US" altLang="zh-CN" sz="1000" dirty="0" smtClean="0"/>
                        <a:t>MCS overview</a:t>
                      </a:r>
                      <a:endParaRPr lang="zh-CN" altLang="en-US" sz="1000" dirty="0"/>
                    </a:p>
                  </a:txBody>
                  <a:tcPr/>
                </a:tc>
                <a:tc>
                  <a:txBody>
                    <a:bodyPr/>
                    <a:lstStyle/>
                    <a:p>
                      <a:r>
                        <a:rPr lang="en-US" altLang="zh-CN" sz="1000" dirty="0" smtClean="0"/>
                        <a:t>28.3.7/28.5</a:t>
                      </a:r>
                      <a:endParaRPr lang="zh-CN" altLang="en-US" sz="1000" dirty="0"/>
                    </a:p>
                  </a:txBody>
                  <a:tcPr/>
                </a:tc>
                <a:tc>
                  <a:txBody>
                    <a:bodyPr/>
                    <a:lstStyle/>
                    <a:p>
                      <a:endParaRPr lang="zh-CN" altLang="en-US" sz="1000" dirty="0"/>
                    </a:p>
                  </a:txBody>
                  <a:tcPr/>
                </a:tc>
              </a:tr>
              <a:tr h="135467">
                <a:tc>
                  <a:txBody>
                    <a:bodyPr/>
                    <a:lstStyle/>
                    <a:p>
                      <a:r>
                        <a:rPr lang="en-US" altLang="zh-CN" sz="1000" dirty="0" smtClean="0"/>
                        <a:t>Bo</a:t>
                      </a:r>
                      <a:endParaRPr lang="zh-CN" altLang="en-US" sz="1000" dirty="0"/>
                    </a:p>
                  </a:txBody>
                  <a:tcPr/>
                </a:tc>
                <a:tc>
                  <a:txBody>
                    <a:bodyPr/>
                    <a:lstStyle/>
                    <a:p>
                      <a:r>
                        <a:rPr lang="en-US" altLang="zh-CN" sz="1000" dirty="0" smtClean="0"/>
                        <a:t>64</a:t>
                      </a:r>
                      <a:endParaRPr lang="zh-CN" altLang="en-US" sz="1000" dirty="0"/>
                    </a:p>
                  </a:txBody>
                  <a:tcPr/>
                </a:tc>
                <a:tc>
                  <a:txBody>
                    <a:bodyPr/>
                    <a:lstStyle/>
                    <a:p>
                      <a:r>
                        <a:rPr lang="en-US" altLang="zh-CN" sz="1000" dirty="0" smtClean="0"/>
                        <a:t>PHY</a:t>
                      </a:r>
                      <a:r>
                        <a:rPr lang="en-US" altLang="zh-CN" sz="1000" baseline="0" dirty="0" smtClean="0"/>
                        <a:t> SAP</a:t>
                      </a:r>
                      <a:endParaRPr lang="zh-CN" altLang="en-US" sz="1000" dirty="0"/>
                    </a:p>
                  </a:txBody>
                  <a:tcPr/>
                </a:tc>
                <a:tc>
                  <a:txBody>
                    <a:bodyPr/>
                    <a:lstStyle/>
                    <a:p>
                      <a:r>
                        <a:rPr lang="en-US" altLang="zh-CN" sz="1000" dirty="0" smtClean="0"/>
                        <a:t>28.2.2/8.3.4/8.3.5</a:t>
                      </a:r>
                      <a:endParaRPr lang="zh-CN" altLang="en-US" sz="1000" dirty="0"/>
                    </a:p>
                  </a:txBody>
                  <a:tcPr/>
                </a:tc>
                <a:tc>
                  <a:txBody>
                    <a:bodyPr/>
                    <a:lstStyle/>
                    <a:p>
                      <a:endParaRPr lang="zh-CN" altLang="en-US" sz="1000" dirty="0"/>
                    </a:p>
                  </a:txBody>
                  <a:tcPr/>
                </a:tc>
              </a:tr>
              <a:tr h="135467">
                <a:tc>
                  <a:txBody>
                    <a:bodyPr/>
                    <a:lstStyle/>
                    <a:p>
                      <a:r>
                        <a:rPr lang="en-US" altLang="zh-CN" sz="1000" dirty="0" smtClean="0"/>
                        <a:t>Edward</a:t>
                      </a:r>
                      <a:endParaRPr lang="zh-CN" altLang="en-US" sz="1000" dirty="0"/>
                    </a:p>
                  </a:txBody>
                  <a:tcPr/>
                </a:tc>
                <a:tc>
                  <a:txBody>
                    <a:bodyPr/>
                    <a:lstStyle/>
                    <a:p>
                      <a:r>
                        <a:rPr lang="en-US" altLang="zh-CN" sz="1000" dirty="0" smtClean="0"/>
                        <a:t>8</a:t>
                      </a:r>
                      <a:endParaRPr lang="zh-CN" altLang="en-US" sz="1000" dirty="0"/>
                    </a:p>
                  </a:txBody>
                  <a:tcPr/>
                </a:tc>
                <a:tc>
                  <a:txBody>
                    <a:bodyPr/>
                    <a:lstStyle/>
                    <a:p>
                      <a:r>
                        <a:rPr lang="en-US" altLang="zh-CN" sz="1000" dirty="0" smtClean="0"/>
                        <a:t>PHY SAP</a:t>
                      </a:r>
                      <a:endParaRPr lang="zh-CN" altLang="en-US" sz="1000" dirty="0"/>
                    </a:p>
                  </a:txBody>
                  <a:tcPr/>
                </a:tc>
                <a:tc>
                  <a:txBody>
                    <a:bodyPr/>
                    <a:lstStyle/>
                    <a:p>
                      <a:r>
                        <a:rPr lang="en-US" altLang="zh-CN" sz="1000" dirty="0" smtClean="0"/>
                        <a:t>28.4</a:t>
                      </a:r>
                      <a:endParaRPr lang="zh-CN" altLang="en-US" sz="1000" dirty="0"/>
                    </a:p>
                  </a:txBody>
                  <a:tcPr/>
                </a:tc>
                <a:tc>
                  <a:txBody>
                    <a:bodyPr/>
                    <a:lstStyle/>
                    <a:p>
                      <a:endParaRPr lang="zh-CN" altLang="en-US" sz="1000" dirty="0"/>
                    </a:p>
                  </a:txBody>
                  <a:tcPr/>
                </a:tc>
              </a:tr>
              <a:tr h="121920">
                <a:tc>
                  <a:txBody>
                    <a:bodyPr/>
                    <a:lstStyle/>
                    <a:p>
                      <a:r>
                        <a:rPr lang="en-US" altLang="zh-CN" sz="1000" dirty="0" err="1" smtClean="0"/>
                        <a:t>Hongyuan</a:t>
                      </a:r>
                      <a:endParaRPr lang="zh-CN" altLang="en-US" sz="1000" dirty="0"/>
                    </a:p>
                  </a:txBody>
                  <a:tcPr/>
                </a:tc>
                <a:tc>
                  <a:txBody>
                    <a:bodyPr/>
                    <a:lstStyle/>
                    <a:p>
                      <a:r>
                        <a:rPr lang="en-US" altLang="zh-CN" sz="1000" dirty="0" smtClean="0"/>
                        <a:t>149</a:t>
                      </a:r>
                      <a:endParaRPr lang="zh-CN" altLang="en-US" sz="1000" dirty="0"/>
                    </a:p>
                  </a:txBody>
                  <a:tcPr/>
                </a:tc>
                <a:tc>
                  <a:txBody>
                    <a:bodyPr/>
                    <a:lstStyle/>
                    <a:p>
                      <a:r>
                        <a:rPr lang="en-US" altLang="zh-CN" sz="1000" dirty="0" smtClean="0"/>
                        <a:t>Preamble/Math</a:t>
                      </a:r>
                      <a:endParaRPr lang="zh-CN" altLang="en-US" sz="1000" dirty="0"/>
                    </a:p>
                  </a:txBody>
                  <a:tcPr/>
                </a:tc>
                <a:tc>
                  <a:txBody>
                    <a:bodyPr/>
                    <a:lstStyle/>
                    <a:p>
                      <a:r>
                        <a:rPr lang="en-US" altLang="zh-CN" sz="1000" dirty="0" smtClean="0"/>
                        <a:t>28.3.9/28.3.10/28.3.11</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Jianhan</a:t>
                      </a:r>
                      <a:endParaRPr lang="zh-CN" altLang="en-US" sz="1000" dirty="0"/>
                    </a:p>
                  </a:txBody>
                  <a:tcPr/>
                </a:tc>
                <a:tc>
                  <a:txBody>
                    <a:bodyPr/>
                    <a:lstStyle/>
                    <a:p>
                      <a:r>
                        <a:rPr lang="en-US" altLang="zh-CN" sz="1000" dirty="0" smtClean="0"/>
                        <a:t>35</a:t>
                      </a:r>
                      <a:endParaRPr lang="zh-CN" altLang="en-US" sz="1000" dirty="0"/>
                    </a:p>
                  </a:txBody>
                  <a:tcPr/>
                </a:tc>
                <a:tc>
                  <a:txBody>
                    <a:bodyPr/>
                    <a:lstStyle/>
                    <a:p>
                      <a:r>
                        <a:rPr lang="en-US" altLang="zh-CN" sz="1000" dirty="0" smtClean="0"/>
                        <a:t>PHY </a:t>
                      </a:r>
                      <a:r>
                        <a:rPr lang="en-US" altLang="zh-CN" sz="1000" dirty="0" err="1" smtClean="0"/>
                        <a:t>tx</a:t>
                      </a:r>
                      <a:r>
                        <a:rPr lang="en-US" altLang="zh-CN" sz="1000" dirty="0" smtClean="0"/>
                        <a:t>/</a:t>
                      </a:r>
                      <a:r>
                        <a:rPr lang="en-US" altLang="zh-CN" sz="1000" dirty="0" err="1" smtClean="0"/>
                        <a:t>rx</a:t>
                      </a:r>
                      <a:r>
                        <a:rPr lang="en-US" altLang="zh-CN" sz="1000" dirty="0" smtClean="0"/>
                        <a:t> spec</a:t>
                      </a:r>
                      <a:endParaRPr lang="zh-CN" altLang="en-US" sz="1000" dirty="0"/>
                    </a:p>
                  </a:txBody>
                  <a:tcPr/>
                </a:tc>
                <a:tc>
                  <a:txBody>
                    <a:bodyPr/>
                    <a:lstStyle/>
                    <a:p>
                      <a:r>
                        <a:rPr lang="en-US" altLang="zh-CN" sz="1000" dirty="0" smtClean="0"/>
                        <a:t>3.2/28.3.18/28.3.19</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Lochan</a:t>
                      </a:r>
                      <a:endParaRPr lang="zh-CN" altLang="en-US" sz="1000" dirty="0"/>
                    </a:p>
                  </a:txBody>
                  <a:tcPr/>
                </a:tc>
                <a:tc>
                  <a:txBody>
                    <a:bodyPr/>
                    <a:lstStyle/>
                    <a:p>
                      <a:r>
                        <a:rPr lang="en-US" altLang="zh-CN" sz="1000" dirty="0" smtClean="0"/>
                        <a:t>69</a:t>
                      </a:r>
                      <a:endParaRPr lang="zh-CN" altLang="en-US" sz="1000" dirty="0"/>
                    </a:p>
                  </a:txBody>
                  <a:tcPr/>
                </a:tc>
                <a:tc>
                  <a:txBody>
                    <a:bodyPr/>
                    <a:lstStyle/>
                    <a:p>
                      <a:r>
                        <a:rPr lang="en-US" altLang="zh-CN" sz="1000" dirty="0" smtClean="0"/>
                        <a:t>PHY</a:t>
                      </a:r>
                      <a:r>
                        <a:rPr lang="en-US" altLang="zh-CN" sz="1000" baseline="0" dirty="0" smtClean="0"/>
                        <a:t> intro/HE-SIG-A/B</a:t>
                      </a:r>
                      <a:endParaRPr lang="zh-CN" altLang="en-US" sz="1000" dirty="0"/>
                    </a:p>
                  </a:txBody>
                  <a:tcPr/>
                </a:tc>
                <a:tc>
                  <a:txBody>
                    <a:bodyPr/>
                    <a:lstStyle/>
                    <a:p>
                      <a:r>
                        <a:rPr lang="en-US" altLang="zh-CN" sz="1000" dirty="0" smtClean="0"/>
                        <a:t>Several</a:t>
                      </a:r>
                      <a:endParaRPr lang="zh-CN" altLang="en-US" sz="1000" dirty="0"/>
                    </a:p>
                  </a:txBody>
                  <a:tcPr/>
                </a:tc>
                <a:tc>
                  <a:txBody>
                    <a:bodyPr/>
                    <a:lstStyle/>
                    <a:p>
                      <a:endParaRPr lang="zh-CN" altLang="en-US" sz="1000" dirty="0"/>
                    </a:p>
                  </a:txBody>
                  <a:tcPr/>
                </a:tc>
              </a:tr>
              <a:tr h="135467">
                <a:tc>
                  <a:txBody>
                    <a:bodyPr/>
                    <a:lstStyle/>
                    <a:p>
                      <a:r>
                        <a:rPr lang="en-US" altLang="zh-CN" sz="1000" dirty="0" smtClean="0"/>
                        <a:t>Ron</a:t>
                      </a:r>
                      <a:endParaRPr lang="zh-CN" altLang="en-US" sz="1000" dirty="0"/>
                    </a:p>
                  </a:txBody>
                  <a:tcPr/>
                </a:tc>
                <a:tc>
                  <a:txBody>
                    <a:bodyPr/>
                    <a:lstStyle/>
                    <a:p>
                      <a:r>
                        <a:rPr lang="en-US" altLang="zh-CN" sz="1000" dirty="0" smtClean="0"/>
                        <a:t>1</a:t>
                      </a:r>
                      <a:endParaRPr lang="zh-CN" altLang="en-US" sz="1000" dirty="0"/>
                    </a:p>
                  </a:txBody>
                  <a:tcPr/>
                </a:tc>
                <a:tc>
                  <a:txBody>
                    <a:bodyPr/>
                    <a:lstStyle/>
                    <a:p>
                      <a:r>
                        <a:rPr lang="en-US" altLang="zh-CN" sz="1000" dirty="0" smtClean="0"/>
                        <a:t>HE-SIG-A</a:t>
                      </a:r>
                      <a:endParaRPr lang="zh-CN" altLang="en-US" sz="1000" dirty="0"/>
                    </a:p>
                  </a:txBody>
                  <a:tcPr/>
                </a:tc>
                <a:tc>
                  <a:txBody>
                    <a:bodyPr/>
                    <a:lstStyle/>
                    <a:p>
                      <a:r>
                        <a:rPr lang="en-US" altLang="zh-CN" sz="1000" dirty="0" smtClean="0"/>
                        <a:t>CID</a:t>
                      </a:r>
                      <a:r>
                        <a:rPr lang="en-US" altLang="zh-CN" sz="1000" baseline="0" dirty="0" smtClean="0"/>
                        <a:t> 14072</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Sigurd</a:t>
                      </a:r>
                      <a:endParaRPr lang="zh-CN" altLang="en-US" sz="1000" dirty="0"/>
                    </a:p>
                  </a:txBody>
                  <a:tcPr/>
                </a:tc>
                <a:tc>
                  <a:txBody>
                    <a:bodyPr/>
                    <a:lstStyle/>
                    <a:p>
                      <a:r>
                        <a:rPr lang="en-US" altLang="zh-CN" sz="1000" dirty="0" smtClean="0"/>
                        <a:t>4</a:t>
                      </a:r>
                      <a:endParaRPr lang="zh-CN" altLang="en-US" sz="1000" dirty="0"/>
                    </a:p>
                  </a:txBody>
                  <a:tcPr/>
                </a:tc>
                <a:tc>
                  <a:txBody>
                    <a:bodyPr/>
                    <a:lstStyle/>
                    <a:p>
                      <a:r>
                        <a:rPr lang="en-US" altLang="zh-CN" sz="1000" dirty="0" smtClean="0"/>
                        <a:t>HE-SIG-B</a:t>
                      </a:r>
                      <a:endParaRPr lang="zh-CN" altLang="en-US" sz="1000" dirty="0"/>
                    </a:p>
                  </a:txBody>
                  <a:tcPr/>
                </a:tc>
                <a:tc>
                  <a:txBody>
                    <a:bodyPr/>
                    <a:lstStyle/>
                    <a:p>
                      <a:r>
                        <a:rPr lang="en-US" altLang="zh-CN" sz="1000" dirty="0" smtClean="0"/>
                        <a:t>28.3.10.8.6/3</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Tianyu</a:t>
                      </a:r>
                      <a:endParaRPr lang="zh-CN" altLang="en-US" sz="1000" dirty="0"/>
                    </a:p>
                  </a:txBody>
                  <a:tcPr/>
                </a:tc>
                <a:tc>
                  <a:txBody>
                    <a:bodyPr/>
                    <a:lstStyle/>
                    <a:p>
                      <a:r>
                        <a:rPr lang="en-US" altLang="zh-CN" sz="1000" dirty="0" smtClean="0"/>
                        <a:t>23</a:t>
                      </a:r>
                      <a:endParaRPr lang="zh-CN" altLang="en-US" sz="1000" dirty="0"/>
                    </a:p>
                  </a:txBody>
                  <a:tcPr/>
                </a:tc>
                <a:tc>
                  <a:txBody>
                    <a:bodyPr/>
                    <a:lstStyle/>
                    <a:p>
                      <a:r>
                        <a:rPr lang="en-US" altLang="zh-CN" sz="1000" dirty="0" smtClean="0"/>
                        <a:t>PHY PPDU Format and </a:t>
                      </a:r>
                      <a:r>
                        <a:rPr lang="en-US" altLang="zh-CN" sz="1000" dirty="0" err="1" smtClean="0"/>
                        <a:t>misc</a:t>
                      </a:r>
                      <a:endParaRPr lang="zh-CN" altLang="en-US" sz="1000" dirty="0"/>
                    </a:p>
                  </a:txBody>
                  <a:tcPr/>
                </a:tc>
                <a:tc>
                  <a:txBody>
                    <a:bodyPr/>
                    <a:lstStyle/>
                    <a:p>
                      <a:r>
                        <a:rPr lang="en-US" altLang="zh-CN" sz="1000" dirty="0" smtClean="0"/>
                        <a:t>28.3.4/28.3.17</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Xiaogang</a:t>
                      </a:r>
                      <a:endParaRPr lang="zh-CN" altLang="en-US" sz="1000" dirty="0"/>
                    </a:p>
                  </a:txBody>
                  <a:tcPr/>
                </a:tc>
                <a:tc>
                  <a:txBody>
                    <a:bodyPr/>
                    <a:lstStyle/>
                    <a:p>
                      <a:r>
                        <a:rPr lang="en-US" altLang="zh-CN" sz="1000" dirty="0" smtClean="0"/>
                        <a:t>16</a:t>
                      </a:r>
                      <a:endParaRPr lang="zh-CN" altLang="en-US" sz="1000" dirty="0"/>
                    </a:p>
                  </a:txBody>
                  <a:tcPr/>
                </a:tc>
                <a:tc>
                  <a:txBody>
                    <a:bodyPr/>
                    <a:lstStyle/>
                    <a:p>
                      <a:r>
                        <a:rPr lang="en-US" altLang="zh-CN" sz="1000" dirty="0" smtClean="0"/>
                        <a:t>PHY </a:t>
                      </a:r>
                      <a:r>
                        <a:rPr lang="en-US" altLang="zh-CN" sz="1000" dirty="0" err="1" smtClean="0"/>
                        <a:t>tx</a:t>
                      </a:r>
                      <a:r>
                        <a:rPr lang="en-US" altLang="zh-CN" sz="1000" dirty="0" smtClean="0"/>
                        <a:t>/</a:t>
                      </a:r>
                      <a:r>
                        <a:rPr lang="en-US" altLang="zh-CN" sz="1000" dirty="0" err="1" smtClean="0"/>
                        <a:t>rx</a:t>
                      </a:r>
                      <a:r>
                        <a:rPr lang="en-US" altLang="zh-CN" sz="1000" dirty="0" smtClean="0"/>
                        <a:t> spec</a:t>
                      </a:r>
                      <a:endParaRPr lang="zh-CN" altLang="en-US" sz="1000" dirty="0"/>
                    </a:p>
                  </a:txBody>
                  <a:tcPr/>
                </a:tc>
                <a:tc>
                  <a:txBody>
                    <a:bodyPr/>
                    <a:lstStyle/>
                    <a:p>
                      <a:r>
                        <a:rPr lang="en-US" altLang="zh-CN" sz="1000" dirty="0" smtClean="0"/>
                        <a:t>28.3.20/21</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Yongho</a:t>
                      </a:r>
                      <a:endParaRPr lang="zh-CN" altLang="en-US" sz="1000" dirty="0"/>
                    </a:p>
                  </a:txBody>
                  <a:tcPr/>
                </a:tc>
                <a:tc>
                  <a:txBody>
                    <a:bodyPr/>
                    <a:lstStyle/>
                    <a:p>
                      <a:r>
                        <a:rPr lang="en-US" altLang="zh-CN" sz="1000" dirty="0" smtClean="0"/>
                        <a:t>9</a:t>
                      </a:r>
                      <a:endParaRPr lang="zh-CN" altLang="en-US" sz="1000" dirty="0"/>
                    </a:p>
                  </a:txBody>
                  <a:tcPr/>
                </a:tc>
                <a:tc>
                  <a:txBody>
                    <a:bodyPr/>
                    <a:lstStyle/>
                    <a:p>
                      <a:r>
                        <a:rPr lang="en-US" altLang="zh-CN" sz="1000" dirty="0" smtClean="0"/>
                        <a:t>PHY PPDU format/PHY SAP</a:t>
                      </a:r>
                      <a:endParaRPr lang="zh-CN" altLang="en-US" sz="1000" dirty="0"/>
                    </a:p>
                  </a:txBody>
                  <a:tcPr/>
                </a:tc>
                <a:tc>
                  <a:txBody>
                    <a:bodyPr/>
                    <a:lstStyle/>
                    <a:p>
                      <a:r>
                        <a:rPr lang="en-US" altLang="zh-CN" sz="1000" dirty="0" smtClean="0"/>
                        <a:t>28.3.16/28.4.4</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Youhan</a:t>
                      </a:r>
                      <a:endParaRPr lang="zh-CN" altLang="en-US" sz="1000" dirty="0"/>
                    </a:p>
                  </a:txBody>
                  <a:tcPr/>
                </a:tc>
                <a:tc>
                  <a:txBody>
                    <a:bodyPr/>
                    <a:lstStyle/>
                    <a:p>
                      <a:r>
                        <a:rPr lang="en-US" altLang="zh-CN" sz="1000" dirty="0" smtClean="0"/>
                        <a:t>80</a:t>
                      </a:r>
                      <a:endParaRPr lang="zh-CN" altLang="en-US" sz="1000" dirty="0"/>
                    </a:p>
                  </a:txBody>
                  <a:tcPr/>
                </a:tc>
                <a:tc>
                  <a:txBody>
                    <a:bodyPr/>
                    <a:lstStyle/>
                    <a:p>
                      <a:r>
                        <a:rPr lang="en-US" altLang="zh-CN" sz="1000" dirty="0" smtClean="0"/>
                        <a:t>PHY OFDMA</a:t>
                      </a:r>
                      <a:r>
                        <a:rPr lang="en-US" altLang="zh-CN" sz="1000" baseline="0" dirty="0" smtClean="0"/>
                        <a:t> overview and </a:t>
                      </a:r>
                      <a:r>
                        <a:rPr lang="en-US" altLang="zh-CN" sz="1000" baseline="0" dirty="0" err="1" smtClean="0"/>
                        <a:t>misc</a:t>
                      </a:r>
                      <a:endParaRPr lang="zh-CN" altLang="en-US" sz="1000" dirty="0"/>
                    </a:p>
                  </a:txBody>
                  <a:tcPr/>
                </a:tc>
                <a:tc>
                  <a:txBody>
                    <a:bodyPr/>
                    <a:lstStyle/>
                    <a:p>
                      <a:r>
                        <a:rPr lang="en-US" altLang="zh-CN" sz="1000" dirty="0" smtClean="0"/>
                        <a:t>several</a:t>
                      </a:r>
                      <a:endParaRPr lang="zh-CN" altLang="en-US" sz="1000" dirty="0"/>
                    </a:p>
                  </a:txBody>
                  <a:tcPr/>
                </a:tc>
                <a:tc>
                  <a:txBody>
                    <a:bodyPr/>
                    <a:lstStyle/>
                    <a:p>
                      <a:endParaRPr lang="zh-CN" altLang="en-US" sz="1000" dirty="0"/>
                    </a:p>
                  </a:txBody>
                  <a:tcPr/>
                </a:tc>
              </a:tr>
              <a:tr h="135467">
                <a:tc>
                  <a:txBody>
                    <a:bodyPr/>
                    <a:lstStyle/>
                    <a:p>
                      <a:r>
                        <a:rPr lang="en-US" altLang="zh-CN" sz="1000" dirty="0" err="1" smtClean="0"/>
                        <a:t>Yujin</a:t>
                      </a:r>
                      <a:endParaRPr lang="zh-CN" altLang="en-US" sz="1000" dirty="0"/>
                    </a:p>
                  </a:txBody>
                  <a:tcPr/>
                </a:tc>
                <a:tc>
                  <a:txBody>
                    <a:bodyPr/>
                    <a:lstStyle/>
                    <a:p>
                      <a:r>
                        <a:rPr lang="en-US" altLang="zh-CN" sz="1000" dirty="0" smtClean="0"/>
                        <a:t>4</a:t>
                      </a:r>
                      <a:endParaRPr lang="zh-CN" altLang="en-US" sz="1000" dirty="0"/>
                    </a:p>
                  </a:txBody>
                  <a:tcPr/>
                </a:tc>
                <a:tc>
                  <a:txBody>
                    <a:bodyPr/>
                    <a:lstStyle/>
                    <a:p>
                      <a:r>
                        <a:rPr lang="en-US" altLang="zh-CN" sz="1000" dirty="0" smtClean="0"/>
                        <a:t>HE-SIG-B</a:t>
                      </a:r>
                      <a:endParaRPr lang="zh-CN" altLang="en-US" sz="1000" dirty="0"/>
                    </a:p>
                  </a:txBody>
                  <a:tcPr/>
                </a:tc>
                <a:tc>
                  <a:txBody>
                    <a:bodyPr/>
                    <a:lstStyle/>
                    <a:p>
                      <a:r>
                        <a:rPr lang="en-US" altLang="zh-CN" sz="1000" dirty="0" smtClean="0"/>
                        <a:t>28.3.10.8.3/5</a:t>
                      </a:r>
                      <a:endParaRPr lang="zh-CN" altLang="en-US" sz="1000" dirty="0"/>
                    </a:p>
                  </a:txBody>
                  <a:tcPr/>
                </a:tc>
                <a:tc>
                  <a:txBody>
                    <a:bodyPr/>
                    <a:lstStyle/>
                    <a:p>
                      <a:endParaRPr lang="zh-CN" altLang="en-US" sz="1000" dirty="0"/>
                    </a:p>
                  </a:txBody>
                  <a:tcPr/>
                </a:tc>
              </a:tr>
              <a:tr h="135467">
                <a:tc>
                  <a:txBody>
                    <a:bodyPr/>
                    <a:lstStyle/>
                    <a:p>
                      <a:r>
                        <a:rPr lang="en-US" altLang="zh-CN" sz="1000" dirty="0" smtClean="0"/>
                        <a:t>Zhou</a:t>
                      </a:r>
                      <a:r>
                        <a:rPr lang="en-US" altLang="zh-CN" sz="1000" baseline="0" dirty="0" smtClean="0"/>
                        <a:t> </a:t>
                      </a:r>
                      <a:r>
                        <a:rPr lang="en-US" altLang="zh-CN" sz="1000" baseline="0" dirty="0" err="1" smtClean="0"/>
                        <a:t>Lan</a:t>
                      </a:r>
                      <a:endParaRPr lang="zh-CN" altLang="en-US" sz="1000" dirty="0"/>
                    </a:p>
                  </a:txBody>
                  <a:tcPr/>
                </a:tc>
                <a:tc>
                  <a:txBody>
                    <a:bodyPr/>
                    <a:lstStyle/>
                    <a:p>
                      <a:r>
                        <a:rPr lang="en-US" altLang="zh-CN" sz="1000" dirty="0" smtClean="0"/>
                        <a:t>3</a:t>
                      </a:r>
                      <a:endParaRPr lang="zh-CN" altLang="en-US" sz="1000" dirty="0"/>
                    </a:p>
                  </a:txBody>
                  <a:tcPr/>
                </a:tc>
                <a:tc>
                  <a:txBody>
                    <a:bodyPr/>
                    <a:lstStyle/>
                    <a:p>
                      <a:r>
                        <a:rPr lang="en-US" altLang="zh-CN" sz="1000" dirty="0" smtClean="0"/>
                        <a:t>PHY OFDMA overview</a:t>
                      </a:r>
                      <a:endParaRPr lang="zh-CN" altLang="en-US" sz="1000" dirty="0"/>
                    </a:p>
                  </a:txBody>
                  <a:tcPr/>
                </a:tc>
                <a:tc>
                  <a:txBody>
                    <a:bodyPr/>
                    <a:lstStyle/>
                    <a:p>
                      <a:r>
                        <a:rPr lang="en-US" altLang="zh-CN" sz="1000" dirty="0" smtClean="0"/>
                        <a:t>28.3.3</a:t>
                      </a:r>
                      <a:endParaRPr lang="zh-CN" altLang="en-US" sz="1000" dirty="0"/>
                    </a:p>
                  </a:txBody>
                  <a:tcPr/>
                </a:tc>
                <a:tc>
                  <a:txBody>
                    <a:bodyPr/>
                    <a:lstStyle/>
                    <a:p>
                      <a:endParaRPr lang="zh-CN" altLang="en-US" sz="1000" dirty="0"/>
                    </a:p>
                  </a:txBody>
                  <a:tcPr/>
                </a:tc>
              </a:tr>
              <a:tr h="135467">
                <a:tc>
                  <a:txBody>
                    <a:bodyPr/>
                    <a:lstStyle/>
                    <a:p>
                      <a:r>
                        <a:rPr lang="en-US" altLang="zh-CN" sz="1000" dirty="0" smtClean="0"/>
                        <a:t>Total</a:t>
                      </a:r>
                      <a:endParaRPr lang="zh-CN" altLang="en-US" sz="1000" dirty="0"/>
                    </a:p>
                  </a:txBody>
                  <a:tcPr/>
                </a:tc>
                <a:tc>
                  <a:txBody>
                    <a:bodyPr/>
                    <a:lstStyle/>
                    <a:p>
                      <a:r>
                        <a:rPr lang="en-US" altLang="zh-CN" sz="1000" dirty="0" smtClean="0"/>
                        <a:t>484</a:t>
                      </a:r>
                      <a:endParaRPr lang="zh-CN" altLang="en-US" sz="1000" dirty="0"/>
                    </a:p>
                  </a:txBody>
                  <a:tcPr/>
                </a:tc>
                <a:tc>
                  <a:txBody>
                    <a:bodyPr/>
                    <a:lstStyle/>
                    <a:p>
                      <a:endParaRPr lang="zh-CN" altLang="en-US" sz="1000" dirty="0"/>
                    </a:p>
                  </a:txBody>
                  <a:tcPr/>
                </a:tc>
                <a:tc>
                  <a:txBody>
                    <a:bodyPr/>
                    <a:lstStyle/>
                    <a:p>
                      <a:endParaRPr lang="zh-CN" altLang="en-US" sz="1000" dirty="0"/>
                    </a:p>
                  </a:txBody>
                  <a:tcPr/>
                </a:tc>
                <a:tc>
                  <a:txBody>
                    <a:bodyPr/>
                    <a:lstStyle/>
                    <a:p>
                      <a:r>
                        <a:rPr lang="en-US" altLang="zh-CN" sz="1000" dirty="0" smtClean="0"/>
                        <a:t>270 ready for motion</a:t>
                      </a:r>
                      <a:endParaRPr lang="zh-CN" altLang="en-US" sz="1000" dirty="0"/>
                    </a:p>
                  </a:txBody>
                  <a:tcPr/>
                </a:tc>
              </a:tr>
            </a:tbl>
          </a:graphicData>
        </a:graphic>
      </p:graphicFrame>
      <p:sp>
        <p:nvSpPr>
          <p:cNvPr id="4" name="日期占位符 3"/>
          <p:cNvSpPr>
            <a:spLocks noGrp="1"/>
          </p:cNvSpPr>
          <p:nvPr>
            <p:ph type="dt" sz="half" idx="10"/>
          </p:nvPr>
        </p:nvSpPr>
        <p:spPr/>
        <p:txBody>
          <a:bodyPr/>
          <a:lstStyle/>
          <a:p>
            <a:pPr>
              <a:defRPr/>
            </a:pPr>
            <a:r>
              <a:rPr lang="en-US"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33419982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 (1/2)</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1066800"/>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altLang="zh-CN" sz="1600" b="1" dirty="0"/>
              <a:t>Docs in black </a:t>
            </a:r>
            <a:r>
              <a:rPr lang="en-US" altLang="zh-CN" sz="1600" b="1" dirty="0" smtClean="0"/>
              <a:t>have </a:t>
            </a:r>
            <a:r>
              <a:rPr lang="en-US" altLang="zh-CN" sz="1600" b="1" dirty="0"/>
              <a:t>NOT been presented.</a:t>
            </a:r>
          </a:p>
          <a:p>
            <a:pPr marL="742950" lvl="1" indent="-285750">
              <a:buFont typeface="Arial" panose="020B0604020202020204" pitchFamily="34" charset="0"/>
              <a:buChar char="•"/>
            </a:pPr>
            <a:r>
              <a:rPr lang="en-US" sz="1600" b="1" dirty="0" smtClean="0">
                <a:solidFill>
                  <a:srgbClr val="00B050"/>
                </a:solidFill>
              </a:rPr>
              <a:t>Docs in green have been presented and all requested SPs done.</a:t>
            </a:r>
          </a:p>
          <a:p>
            <a:pPr marL="742950" lvl="1" indent="-285750">
              <a:buFont typeface="Arial" panose="020B0604020202020204" pitchFamily="34" charset="0"/>
              <a:buChar char="•"/>
            </a:pPr>
            <a:r>
              <a:rPr lang="en-US" altLang="zh-CN" sz="1600" b="1" dirty="0">
                <a:solidFill>
                  <a:srgbClr val="0070C0"/>
                </a:solidFill>
              </a:rPr>
              <a:t>Docs in </a:t>
            </a:r>
            <a:r>
              <a:rPr lang="en-US" altLang="zh-CN" sz="1600" b="1" dirty="0" smtClean="0">
                <a:solidFill>
                  <a:srgbClr val="0070C0"/>
                </a:solidFill>
              </a:rPr>
              <a:t>blue </a:t>
            </a:r>
            <a:r>
              <a:rPr lang="en-US" altLang="zh-CN" sz="1600" b="1" dirty="0">
                <a:solidFill>
                  <a:srgbClr val="0070C0"/>
                </a:solidFill>
              </a:rPr>
              <a:t>have been presented and part of SPs </a:t>
            </a:r>
            <a:r>
              <a:rPr lang="en-US" altLang="zh-CN" sz="1600" b="1" dirty="0" smtClean="0">
                <a:solidFill>
                  <a:srgbClr val="0070C0"/>
                </a:solidFill>
              </a:rPr>
              <a:t>done</a:t>
            </a:r>
            <a:endParaRPr lang="en-US" sz="1600" b="1" dirty="0" smtClean="0">
              <a:solidFill>
                <a:srgbClr val="0070C0"/>
              </a:solidFill>
            </a:endParaRPr>
          </a:p>
          <a:p>
            <a:pPr marL="742950" lvl="1" indent="-285750">
              <a:buFont typeface="Arial" panose="020B0604020202020204" pitchFamily="34" charset="0"/>
              <a:buChar char="•"/>
            </a:pPr>
            <a:r>
              <a:rPr lang="en-US" sz="1600" b="1" dirty="0" smtClean="0">
                <a:solidFill>
                  <a:srgbClr val="FF0000"/>
                </a:solidFill>
              </a:rPr>
              <a:t>Docs in red have been withdrawn.</a:t>
            </a:r>
          </a:p>
          <a:p>
            <a:pPr marL="742950" lvl="1" indent="-285750">
              <a:buFont typeface="Arial" panose="020B0604020202020204" pitchFamily="34" charset="0"/>
              <a:buChar char="•"/>
            </a:pPr>
            <a:r>
              <a:rPr lang="en-US" sz="1600" b="1" dirty="0" smtClean="0">
                <a:solidFill>
                  <a:srgbClr val="FFC000"/>
                </a:solidFill>
              </a:rPr>
              <a:t>Docs in yellow are presented but need more discussion or deferred</a:t>
            </a:r>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graphicFrame>
        <p:nvGraphicFramePr>
          <p:cNvPr id="11" name="Table 5"/>
          <p:cNvGraphicFramePr>
            <a:graphicFrameLocks noGrp="1"/>
          </p:cNvGraphicFramePr>
          <p:nvPr>
            <p:extLst>
              <p:ext uri="{D42A27DB-BD31-4B8C-83A1-F6EECF244321}">
                <p14:modId xmlns:p14="http://schemas.microsoft.com/office/powerpoint/2010/main" val="2119544255"/>
              </p:ext>
            </p:extLst>
          </p:nvPr>
        </p:nvGraphicFramePr>
        <p:xfrm>
          <a:off x="457201" y="2895600"/>
          <a:ext cx="7848600" cy="3114666"/>
        </p:xfrm>
        <a:graphic>
          <a:graphicData uri="http://schemas.openxmlformats.org/drawingml/2006/table">
            <a:tbl>
              <a:tblPr>
                <a:tableStyleId>{68D230F3-CF80-4859-8CE7-A43EE81993B5}</a:tableStyleId>
              </a:tblPr>
              <a:tblGrid>
                <a:gridCol w="761999"/>
                <a:gridCol w="3930978"/>
                <a:gridCol w="2508315"/>
                <a:gridCol w="647308"/>
              </a:tblGrid>
              <a:tr h="108438">
                <a:tc>
                  <a:txBody>
                    <a:bodyPr/>
                    <a:lstStyle/>
                    <a:p>
                      <a:pPr algn="ctr" fontAlgn="b"/>
                      <a:r>
                        <a:rPr lang="en-US" sz="1400" u="none" strike="noStrike" dirty="0">
                          <a:effectLst/>
                          <a:latin typeface="+mn-lt"/>
                        </a:rPr>
                        <a:t>DCN</a:t>
                      </a:r>
                      <a:endParaRPr lang="en-US" sz="1400" b="1" i="0" u="none" strike="noStrike" dirty="0">
                        <a:solidFill>
                          <a:srgbClr val="FFFFFF"/>
                        </a:solidFill>
                        <a:effectLst/>
                        <a:latin typeface="+mn-lt"/>
                      </a:endParaRPr>
                    </a:p>
                  </a:txBody>
                  <a:tcPr marL="7617" marR="7617" marT="7617" marB="0" anchor="b"/>
                </a:tc>
                <a:tc>
                  <a:txBody>
                    <a:bodyPr/>
                    <a:lstStyle/>
                    <a:p>
                      <a:pPr algn="ctr" fontAlgn="b"/>
                      <a:r>
                        <a:rPr lang="en-US" sz="1400" u="none" strike="noStrike" dirty="0">
                          <a:effectLst/>
                          <a:latin typeface="+mn-lt"/>
                        </a:rPr>
                        <a:t>Title</a:t>
                      </a:r>
                      <a:endParaRPr lang="en-US" sz="1400" b="1" i="0" u="none" strike="noStrike" dirty="0">
                        <a:solidFill>
                          <a:srgbClr val="FFFFFF"/>
                        </a:solidFill>
                        <a:effectLst/>
                        <a:latin typeface="+mn-lt"/>
                      </a:endParaRPr>
                    </a:p>
                  </a:txBody>
                  <a:tcPr marL="7617" marR="7617" marT="7617" marB="0" anchor="b"/>
                </a:tc>
                <a:tc>
                  <a:txBody>
                    <a:bodyPr/>
                    <a:lstStyle/>
                    <a:p>
                      <a:pPr algn="ctr" fontAlgn="b"/>
                      <a:r>
                        <a:rPr lang="en-US" sz="1400" u="none" strike="noStrike" dirty="0">
                          <a:effectLst/>
                          <a:latin typeface="+mn-lt"/>
                        </a:rPr>
                        <a:t>Author</a:t>
                      </a:r>
                      <a:endParaRPr lang="en-US" sz="1400" b="1" i="0" u="none" strike="noStrike" dirty="0">
                        <a:solidFill>
                          <a:srgbClr val="FFFFFF"/>
                        </a:solidFill>
                        <a:effectLst/>
                        <a:latin typeface="+mn-lt"/>
                      </a:endParaRPr>
                    </a:p>
                  </a:txBody>
                  <a:tcPr marL="7617" marR="7617" marT="7617" marB="0" anchor="b"/>
                </a:tc>
                <a:tc>
                  <a:txBody>
                    <a:bodyPr/>
                    <a:lstStyle/>
                    <a:p>
                      <a:pPr algn="ctr" fontAlgn="b"/>
                      <a:r>
                        <a:rPr lang="en-US" sz="1400" u="none" strike="noStrike" dirty="0">
                          <a:effectLst/>
                          <a:latin typeface="+mn-lt"/>
                        </a:rPr>
                        <a:t>Ad Hoc</a:t>
                      </a:r>
                      <a:endParaRPr lang="en-US" sz="1400" b="1" i="0" u="none" strike="noStrike" dirty="0">
                        <a:solidFill>
                          <a:srgbClr val="FFFFFF"/>
                        </a:solidFill>
                        <a:effectLst/>
                        <a:latin typeface="+mn-lt"/>
                      </a:endParaRPr>
                    </a:p>
                  </a:txBody>
                  <a:tcPr marL="7617" marR="7617" marT="7617" marB="0" anchor="b"/>
                </a:tc>
              </a:tr>
              <a:tr h="108438">
                <a:tc>
                  <a:txBody>
                    <a:bodyPr/>
                    <a:lstStyle/>
                    <a:p>
                      <a:pPr marL="0" algn="ctr" defTabSz="914400" rtl="0" eaLnBrk="1" fontAlgn="t" latinLnBrk="0" hangingPunct="1"/>
                      <a:r>
                        <a:rPr lang="en-US" altLang="zh-CN" sz="1400" u="none" strike="noStrike" kern="1200" dirty="0">
                          <a:solidFill>
                            <a:srgbClr val="00B050"/>
                          </a:solidFill>
                          <a:effectLst/>
                          <a:latin typeface="+mn-lt"/>
                          <a:ea typeface="+mn-ea"/>
                          <a:cs typeface="+mn-cs"/>
                        </a:rPr>
                        <a:t>59</a:t>
                      </a:r>
                    </a:p>
                  </a:txBody>
                  <a:tcPr marL="9525" marR="9525" marT="9525" marB="0" anchor="b"/>
                </a:tc>
                <a:tc>
                  <a:txBody>
                    <a:bodyPr/>
                    <a:lstStyle/>
                    <a:p>
                      <a:pPr marL="0" algn="l" defTabSz="914400" rtl="0" eaLnBrk="1" fontAlgn="t" latinLnBrk="0" hangingPunct="1"/>
                      <a:r>
                        <a:rPr lang="en-US" sz="1400" u="none" strike="noStrike" kern="1200" dirty="0">
                          <a:solidFill>
                            <a:srgbClr val="00B050"/>
                          </a:solidFill>
                          <a:effectLst/>
                          <a:latin typeface="+mn-lt"/>
                          <a:ea typeface="+mn-ea"/>
                          <a:cs typeface="+mn-cs"/>
                        </a:rPr>
                        <a:t>PPE Thresholds Field</a:t>
                      </a:r>
                    </a:p>
                  </a:txBody>
                  <a:tcPr marL="9525" marR="9525" marT="9525" marB="0" anchor="b"/>
                </a:tc>
                <a:tc>
                  <a:txBody>
                    <a:bodyPr/>
                    <a:lstStyle/>
                    <a:p>
                      <a:pPr marL="0" algn="l" defTabSz="914400" rtl="0" eaLnBrk="1" fontAlgn="t" latinLnBrk="0" hangingPunct="1"/>
                      <a:r>
                        <a:rPr lang="en-US" sz="1400" u="none" strike="noStrike" kern="1200" dirty="0" err="1">
                          <a:solidFill>
                            <a:srgbClr val="00B050"/>
                          </a:solidFill>
                          <a:effectLst/>
                          <a:latin typeface="+mn-lt"/>
                          <a:ea typeface="+mn-ea"/>
                          <a:cs typeface="+mn-cs"/>
                        </a:rPr>
                        <a:t>Hongyuan</a:t>
                      </a:r>
                      <a:r>
                        <a:rPr lang="en-US" sz="1400" u="none" strike="noStrike" kern="1200" dirty="0">
                          <a:solidFill>
                            <a:srgbClr val="00B050"/>
                          </a:solidFill>
                          <a:effectLst/>
                          <a:latin typeface="+mn-lt"/>
                          <a:ea typeface="+mn-ea"/>
                          <a:cs typeface="+mn-cs"/>
                        </a:rPr>
                        <a:t> Zhang (Marvell)</a:t>
                      </a:r>
                    </a:p>
                  </a:txBody>
                  <a:tcPr marL="9525" marR="9525" marT="9525" marB="0" anchor="b"/>
                </a:tc>
                <a:tc>
                  <a:txBody>
                    <a:bodyPr/>
                    <a:lstStyle/>
                    <a:p>
                      <a:pPr marL="0" algn="ctr" defTabSz="914400" rtl="0" eaLnBrk="1" fontAlgn="t" latinLnBrk="0" hangingPunct="1"/>
                      <a:r>
                        <a:rPr lang="en-US" sz="1400" u="none" strike="noStrike" kern="1200" dirty="0">
                          <a:solidFill>
                            <a:srgbClr val="00B050"/>
                          </a:solidFill>
                          <a:effectLst/>
                          <a:latin typeface="+mn-lt"/>
                          <a:ea typeface="+mn-ea"/>
                          <a:cs typeface="+mn-cs"/>
                        </a:rPr>
                        <a:t>PHY</a:t>
                      </a:r>
                    </a:p>
                  </a:txBody>
                  <a:tcPr marL="9525" marR="9525" marT="9525" marB="0" anchor="b"/>
                </a:tc>
              </a:tr>
              <a:tr h="108438">
                <a:tc>
                  <a:txBody>
                    <a:bodyPr/>
                    <a:lstStyle/>
                    <a:p>
                      <a:pPr marL="0" algn="ctr" defTabSz="914400" rtl="0" eaLnBrk="1" fontAlgn="b" latinLnBrk="0" hangingPunct="1"/>
                      <a:r>
                        <a:rPr lang="en-US" altLang="zh-CN" sz="1400" u="none" strike="noStrike" kern="1200" dirty="0">
                          <a:solidFill>
                            <a:srgbClr val="00B050"/>
                          </a:solidFill>
                          <a:effectLst/>
                          <a:latin typeface="+mn-lt"/>
                        </a:rPr>
                        <a:t>110</a:t>
                      </a:r>
                      <a:endParaRPr lang="en-US" altLang="zh-CN" sz="1400" u="none" strike="noStrike" kern="1200" dirty="0">
                        <a:solidFill>
                          <a:srgbClr val="00B050"/>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400" u="none" strike="noStrike" kern="1200" dirty="0">
                          <a:solidFill>
                            <a:srgbClr val="00B050"/>
                          </a:solidFill>
                          <a:effectLst/>
                          <a:latin typeface="+mn-lt"/>
                        </a:rPr>
                        <a:t>11ax Comment Resolutions for PHY Preamble</a:t>
                      </a:r>
                      <a:endParaRPr lang="en-US" sz="1400" u="none" strike="noStrike" kern="1200" dirty="0">
                        <a:solidFill>
                          <a:srgbClr val="00B050"/>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400" u="none" strike="noStrike" kern="1200" dirty="0">
                          <a:solidFill>
                            <a:srgbClr val="00B050"/>
                          </a:solidFill>
                          <a:effectLst/>
                          <a:latin typeface="+mn-lt"/>
                        </a:rPr>
                        <a:t>Yan Zhang (Marvell)</a:t>
                      </a:r>
                      <a:endParaRPr lang="en-US" sz="1400" u="none" strike="noStrike" kern="1200" dirty="0">
                        <a:solidFill>
                          <a:srgbClr val="00B050"/>
                        </a:solidFill>
                        <a:effectLst/>
                        <a:latin typeface="+mn-lt"/>
                        <a:ea typeface="+mn-ea"/>
                        <a:cs typeface="+mn-cs"/>
                      </a:endParaRPr>
                    </a:p>
                  </a:txBody>
                  <a:tcPr marL="9525" marR="9525" marT="9525" marB="0" anchor="b"/>
                </a:tc>
                <a:tc>
                  <a:txBody>
                    <a:bodyPr/>
                    <a:lstStyle/>
                    <a:p>
                      <a:pPr algn="ctr" fontAlgn="b"/>
                      <a:r>
                        <a:rPr lang="en-US" sz="1400" u="none" strike="noStrike" dirty="0" smtClean="0">
                          <a:solidFill>
                            <a:srgbClr val="00B050"/>
                          </a:solidFill>
                          <a:effectLst/>
                          <a:latin typeface="+mn-lt"/>
                        </a:rPr>
                        <a:t>PHY</a:t>
                      </a:r>
                      <a:endParaRPr lang="en-US" sz="1400" b="0" i="0" u="none" strike="noStrike" dirty="0">
                        <a:solidFill>
                          <a:srgbClr val="00B050"/>
                        </a:solidFill>
                        <a:effectLst/>
                        <a:latin typeface="+mn-lt"/>
                      </a:endParaRPr>
                    </a:p>
                  </a:txBody>
                  <a:tcPr marL="7617" marR="7617" marT="7617" marB="0" anchor="b"/>
                </a:tc>
              </a:tr>
              <a:tr h="108438">
                <a:tc>
                  <a:txBody>
                    <a:bodyPr/>
                    <a:lstStyle/>
                    <a:p>
                      <a:pPr marL="0" algn="ctr" defTabSz="914400" rtl="0" eaLnBrk="1" fontAlgn="b" latinLnBrk="0" hangingPunct="1"/>
                      <a:r>
                        <a:rPr lang="en-US" altLang="zh-CN" sz="1400" u="none" strike="noStrike" kern="1200" dirty="0">
                          <a:solidFill>
                            <a:srgbClr val="00B050"/>
                          </a:solidFill>
                          <a:effectLst/>
                          <a:latin typeface="+mn-lt"/>
                        </a:rPr>
                        <a:t>111</a:t>
                      </a:r>
                      <a:endParaRPr lang="en-US" altLang="zh-CN" sz="1400" u="none" strike="noStrike" kern="1200" dirty="0">
                        <a:solidFill>
                          <a:srgbClr val="00B050"/>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400" u="none" strike="noStrike" kern="1200" dirty="0">
                          <a:solidFill>
                            <a:srgbClr val="00B050"/>
                          </a:solidFill>
                          <a:effectLst/>
                          <a:latin typeface="+mn-lt"/>
                        </a:rPr>
                        <a:t>11ax Comment Resolutions for PHY Data field</a:t>
                      </a:r>
                      <a:endParaRPr lang="en-US" sz="1400" u="none" strike="noStrike" kern="1200" dirty="0">
                        <a:solidFill>
                          <a:srgbClr val="00B050"/>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400" u="none" strike="noStrike" kern="1200" dirty="0">
                          <a:solidFill>
                            <a:srgbClr val="00B050"/>
                          </a:solidFill>
                          <a:effectLst/>
                          <a:latin typeface="+mn-lt"/>
                        </a:rPr>
                        <a:t>Yan Zhang (Marvell)</a:t>
                      </a:r>
                      <a:endParaRPr lang="en-US" sz="1400" u="none" strike="noStrike" kern="1200" dirty="0">
                        <a:solidFill>
                          <a:srgbClr val="00B050"/>
                        </a:solidFill>
                        <a:effectLst/>
                        <a:latin typeface="+mn-lt"/>
                        <a:ea typeface="+mn-ea"/>
                        <a:cs typeface="+mn-cs"/>
                      </a:endParaRPr>
                    </a:p>
                  </a:txBody>
                  <a:tcPr marL="9525" marR="9525" marT="9525" marB="0" anchor="b"/>
                </a:tc>
                <a:tc>
                  <a:txBody>
                    <a:bodyPr/>
                    <a:lstStyle/>
                    <a:p>
                      <a:pPr algn="ctr" fontAlgn="b"/>
                      <a:r>
                        <a:rPr lang="en-US" sz="1400" u="none" strike="noStrike" dirty="0" smtClean="0">
                          <a:solidFill>
                            <a:srgbClr val="00B050"/>
                          </a:solidFill>
                          <a:effectLst/>
                          <a:latin typeface="+mn-lt"/>
                        </a:rPr>
                        <a:t>PHY</a:t>
                      </a:r>
                      <a:endParaRPr lang="en-US" sz="1400" b="0" i="0" u="none" strike="noStrike" dirty="0">
                        <a:solidFill>
                          <a:srgbClr val="00B050"/>
                        </a:solidFill>
                        <a:effectLst/>
                        <a:latin typeface="+mn-lt"/>
                      </a:endParaRPr>
                    </a:p>
                  </a:txBody>
                  <a:tcPr marL="7617" marR="7617" marT="7617" marB="0" anchor="b"/>
                </a:tc>
              </a:tr>
              <a:tr h="108438">
                <a:tc>
                  <a:txBody>
                    <a:bodyPr/>
                    <a:lstStyle/>
                    <a:p>
                      <a:pPr marL="0" algn="ctr" defTabSz="914400" rtl="0" eaLnBrk="1" fontAlgn="b" latinLnBrk="0" hangingPunct="1"/>
                      <a:r>
                        <a:rPr lang="en-US" sz="1400" u="none" strike="noStrike" kern="1200" dirty="0" smtClean="0">
                          <a:solidFill>
                            <a:srgbClr val="00B050"/>
                          </a:solidFill>
                          <a:effectLst/>
                          <a:latin typeface="+mn-lt"/>
                        </a:rPr>
                        <a:t>136</a:t>
                      </a:r>
                      <a:endParaRPr lang="en-US" sz="1400" b="0" i="0" u="none" strike="noStrike" kern="1200" dirty="0">
                        <a:solidFill>
                          <a:srgbClr val="00B050"/>
                        </a:solidFill>
                        <a:effectLst/>
                        <a:latin typeface="+mn-lt"/>
                        <a:ea typeface="+mn-ea"/>
                        <a:cs typeface="+mn-cs"/>
                      </a:endParaRPr>
                    </a:p>
                  </a:txBody>
                  <a:tcPr marL="7617" marR="7617" marT="7617" marB="0"/>
                </a:tc>
                <a:tc>
                  <a:txBody>
                    <a:bodyPr/>
                    <a:lstStyle/>
                    <a:p>
                      <a:pPr marL="0" algn="l" defTabSz="914400" rtl="0" eaLnBrk="1" fontAlgn="b" latinLnBrk="0" hangingPunct="1"/>
                      <a:r>
                        <a:rPr lang="en-US" sz="1400" u="none" strike="noStrike" kern="1200" dirty="0" smtClean="0">
                          <a:solidFill>
                            <a:srgbClr val="00B050"/>
                          </a:solidFill>
                          <a:effectLst/>
                          <a:latin typeface="+mn-lt"/>
                        </a:rPr>
                        <a:t>CRs-for-TXVECTOR&amp;RXVECTOR-part-1</a:t>
                      </a:r>
                      <a:endParaRPr lang="en-US" sz="1400" b="0" i="0" u="none" strike="noStrike" kern="1200" dirty="0">
                        <a:solidFill>
                          <a:srgbClr val="00B050"/>
                        </a:solidFill>
                        <a:effectLst/>
                        <a:latin typeface="+mn-lt"/>
                        <a:ea typeface="+mn-ea"/>
                        <a:cs typeface="+mn-cs"/>
                      </a:endParaRPr>
                    </a:p>
                  </a:txBody>
                  <a:tcPr marL="7617" marR="7617" marT="7617" marB="0"/>
                </a:tc>
                <a:tc>
                  <a:txBody>
                    <a:bodyPr/>
                    <a:lstStyle/>
                    <a:p>
                      <a:pPr marL="0" algn="l" defTabSz="914400" rtl="0" eaLnBrk="1" fontAlgn="b" latinLnBrk="0" hangingPunct="1"/>
                      <a:r>
                        <a:rPr lang="en-US" sz="1400" u="none" strike="noStrike" kern="1200" dirty="0" smtClean="0">
                          <a:solidFill>
                            <a:srgbClr val="00B050"/>
                          </a:solidFill>
                          <a:effectLst/>
                          <a:latin typeface="+mn-lt"/>
                        </a:rPr>
                        <a:t>Bo Sun (ZTE)</a:t>
                      </a:r>
                      <a:endParaRPr lang="en-US" sz="1400" b="0" i="0" u="none" strike="noStrike" kern="1200" dirty="0">
                        <a:solidFill>
                          <a:srgbClr val="00B050"/>
                        </a:solidFill>
                        <a:effectLst/>
                        <a:latin typeface="+mn-lt"/>
                        <a:ea typeface="+mn-ea"/>
                        <a:cs typeface="+mn-cs"/>
                      </a:endParaRPr>
                    </a:p>
                  </a:txBody>
                  <a:tcPr marL="7617" marR="7617" marT="7617" marB="0"/>
                </a:tc>
                <a:tc>
                  <a:txBody>
                    <a:bodyPr/>
                    <a:lstStyle/>
                    <a:p>
                      <a:pPr marL="0" algn="ctr" defTabSz="914400" rtl="0" eaLnBrk="1" fontAlgn="b" latinLnBrk="0" hangingPunct="1"/>
                      <a:r>
                        <a:rPr lang="en-US" sz="1400" u="none" strike="noStrike" kern="1200" dirty="0" smtClean="0">
                          <a:solidFill>
                            <a:srgbClr val="00B050"/>
                          </a:solidFill>
                          <a:effectLst/>
                          <a:latin typeface="+mn-lt"/>
                        </a:rPr>
                        <a:t>PHY</a:t>
                      </a:r>
                      <a:endParaRPr lang="en-US" sz="1400" b="0" i="0" u="none" strike="noStrike" kern="1200" dirty="0">
                        <a:solidFill>
                          <a:srgbClr val="00B050"/>
                        </a:solidFill>
                        <a:effectLst/>
                        <a:latin typeface="+mn-lt"/>
                        <a:ea typeface="+mn-ea"/>
                        <a:cs typeface="+mn-cs"/>
                      </a:endParaRPr>
                    </a:p>
                  </a:txBody>
                  <a:tcPr marL="7617" marR="7617" marT="7617" marB="0" anchor="b"/>
                </a:tc>
              </a:tr>
              <a:tr h="108438">
                <a:tc>
                  <a:txBody>
                    <a:bodyPr/>
                    <a:lstStyle/>
                    <a:p>
                      <a:pPr algn="ctr" fontAlgn="b"/>
                      <a:r>
                        <a:rPr lang="en-US" altLang="zh-CN" sz="1400" u="none" strike="noStrike" kern="1200" dirty="0">
                          <a:solidFill>
                            <a:srgbClr val="FFC000"/>
                          </a:solidFill>
                          <a:effectLst/>
                          <a:latin typeface="+mn-lt"/>
                        </a:rPr>
                        <a:t>150</a:t>
                      </a:r>
                      <a:endParaRPr lang="en-US" altLang="zh-CN" sz="1400" u="none" strike="noStrike" kern="1200" dirty="0">
                        <a:solidFill>
                          <a:srgbClr val="FFC000"/>
                        </a:solidFill>
                        <a:effectLst/>
                        <a:latin typeface="+mn-lt"/>
                        <a:ea typeface="+mn-ea"/>
                        <a:cs typeface="+mn-cs"/>
                      </a:endParaRPr>
                    </a:p>
                  </a:txBody>
                  <a:tcPr marL="9525" marR="9525" marT="9525" marB="0" anchor="b"/>
                </a:tc>
                <a:tc>
                  <a:txBody>
                    <a:bodyPr/>
                    <a:lstStyle/>
                    <a:p>
                      <a:pPr algn="l" fontAlgn="b"/>
                      <a:r>
                        <a:rPr lang="en-US" sz="1400" u="none" strike="noStrike" kern="1200" dirty="0">
                          <a:solidFill>
                            <a:srgbClr val="FFC000"/>
                          </a:solidFill>
                          <a:effectLst/>
                          <a:latin typeface="+mn-lt"/>
                        </a:rPr>
                        <a:t>CR for HE ER SU</a:t>
                      </a:r>
                      <a:endParaRPr lang="en-US" sz="1400" u="none" strike="noStrike" kern="1200" dirty="0">
                        <a:solidFill>
                          <a:srgbClr val="FFC000"/>
                        </a:solidFill>
                        <a:effectLst/>
                        <a:latin typeface="+mn-lt"/>
                        <a:ea typeface="+mn-ea"/>
                        <a:cs typeface="+mn-cs"/>
                      </a:endParaRPr>
                    </a:p>
                  </a:txBody>
                  <a:tcPr marL="9525" marR="9525" marT="9525" marB="0" anchor="b"/>
                </a:tc>
                <a:tc>
                  <a:txBody>
                    <a:bodyPr/>
                    <a:lstStyle/>
                    <a:p>
                      <a:pPr algn="l" fontAlgn="b"/>
                      <a:r>
                        <a:rPr lang="en-US" sz="1400" u="none" strike="noStrike" kern="1200" dirty="0" err="1">
                          <a:solidFill>
                            <a:srgbClr val="FFC000"/>
                          </a:solidFill>
                          <a:effectLst/>
                          <a:latin typeface="+mn-lt"/>
                        </a:rPr>
                        <a:t>Tianyu</a:t>
                      </a:r>
                      <a:r>
                        <a:rPr lang="en-US" sz="1400" u="none" strike="noStrike" kern="1200" dirty="0">
                          <a:solidFill>
                            <a:srgbClr val="FFC000"/>
                          </a:solidFill>
                          <a:effectLst/>
                          <a:latin typeface="+mn-lt"/>
                        </a:rPr>
                        <a:t> Wu (Samsung)</a:t>
                      </a:r>
                      <a:endParaRPr lang="en-US" sz="1400" u="none" strike="noStrike" kern="1200" dirty="0">
                        <a:solidFill>
                          <a:srgbClr val="FFC000"/>
                        </a:solidFill>
                        <a:effectLst/>
                        <a:latin typeface="+mn-lt"/>
                        <a:ea typeface="+mn-ea"/>
                        <a:cs typeface="+mn-cs"/>
                      </a:endParaRPr>
                    </a:p>
                  </a:txBody>
                  <a:tcPr marL="9525" marR="9525" marT="9525" marB="0" anchor="b"/>
                </a:tc>
                <a:tc>
                  <a:txBody>
                    <a:bodyPr/>
                    <a:lstStyle/>
                    <a:p>
                      <a:pPr algn="ctr" fontAlgn="t"/>
                      <a:r>
                        <a:rPr lang="en-US" sz="1400" u="none" strike="noStrike" kern="1200" dirty="0">
                          <a:solidFill>
                            <a:srgbClr val="FFC000"/>
                          </a:solidFill>
                          <a:effectLst/>
                          <a:latin typeface="+mn-lt"/>
                        </a:rPr>
                        <a:t>PHY</a:t>
                      </a:r>
                      <a:endParaRPr lang="en-US" sz="1400" u="none" strike="noStrike" kern="1200" dirty="0">
                        <a:solidFill>
                          <a:srgbClr val="FFC000"/>
                        </a:solidFill>
                        <a:effectLst/>
                        <a:latin typeface="+mn-lt"/>
                        <a:ea typeface="+mn-ea"/>
                        <a:cs typeface="+mn-cs"/>
                      </a:endParaRPr>
                    </a:p>
                  </a:txBody>
                  <a:tcPr marL="9525" marR="9525" marT="9525" marB="0"/>
                </a:tc>
              </a:tr>
              <a:tr h="108438">
                <a:tc>
                  <a:txBody>
                    <a:bodyPr/>
                    <a:lstStyle/>
                    <a:p>
                      <a:pPr algn="ctr" fontAlgn="b"/>
                      <a:r>
                        <a:rPr lang="en-US" altLang="zh-CN" sz="1400" u="none" strike="noStrike" kern="1200" dirty="0">
                          <a:solidFill>
                            <a:srgbClr val="00B050"/>
                          </a:solidFill>
                          <a:effectLst/>
                          <a:latin typeface="+mn-lt"/>
                        </a:rPr>
                        <a:t>151</a:t>
                      </a:r>
                      <a:endParaRPr lang="en-US" altLang="zh-CN" sz="1400" u="none" strike="noStrike" kern="1200" dirty="0">
                        <a:solidFill>
                          <a:srgbClr val="00B050"/>
                        </a:solidFill>
                        <a:effectLst/>
                        <a:latin typeface="+mn-lt"/>
                        <a:ea typeface="+mn-ea"/>
                        <a:cs typeface="+mn-cs"/>
                      </a:endParaRPr>
                    </a:p>
                  </a:txBody>
                  <a:tcPr marL="9525" marR="9525" marT="9525" marB="0" anchor="b"/>
                </a:tc>
                <a:tc>
                  <a:txBody>
                    <a:bodyPr/>
                    <a:lstStyle/>
                    <a:p>
                      <a:pPr algn="l" fontAlgn="b"/>
                      <a:r>
                        <a:rPr lang="en-US" sz="1400" u="none" strike="noStrike" kern="1200" dirty="0">
                          <a:solidFill>
                            <a:srgbClr val="00B050"/>
                          </a:solidFill>
                          <a:effectLst/>
                          <a:latin typeface="+mn-lt"/>
                        </a:rPr>
                        <a:t>CR for PHY PPDU formats</a:t>
                      </a:r>
                      <a:endParaRPr lang="en-US" sz="1400" u="none" strike="noStrike" kern="1200" dirty="0">
                        <a:solidFill>
                          <a:srgbClr val="00B050"/>
                        </a:solidFill>
                        <a:effectLst/>
                        <a:latin typeface="+mn-lt"/>
                        <a:ea typeface="+mn-ea"/>
                        <a:cs typeface="+mn-cs"/>
                      </a:endParaRPr>
                    </a:p>
                  </a:txBody>
                  <a:tcPr marL="9525" marR="9525" marT="9525" marB="0" anchor="b"/>
                </a:tc>
                <a:tc>
                  <a:txBody>
                    <a:bodyPr/>
                    <a:lstStyle/>
                    <a:p>
                      <a:pPr algn="l" fontAlgn="b"/>
                      <a:r>
                        <a:rPr lang="en-US" sz="1400" u="none" strike="noStrike" kern="1200" dirty="0" err="1">
                          <a:solidFill>
                            <a:srgbClr val="00B050"/>
                          </a:solidFill>
                          <a:effectLst/>
                          <a:latin typeface="+mn-lt"/>
                        </a:rPr>
                        <a:t>Tianyu</a:t>
                      </a:r>
                      <a:r>
                        <a:rPr lang="en-US" sz="1400" u="none" strike="noStrike" kern="1200" dirty="0">
                          <a:solidFill>
                            <a:srgbClr val="00B050"/>
                          </a:solidFill>
                          <a:effectLst/>
                          <a:latin typeface="+mn-lt"/>
                        </a:rPr>
                        <a:t> Wu (Samsung)</a:t>
                      </a:r>
                      <a:endParaRPr lang="en-US" sz="1400" u="none" strike="noStrike" kern="1200" dirty="0">
                        <a:solidFill>
                          <a:srgbClr val="00B050"/>
                        </a:solidFill>
                        <a:effectLst/>
                        <a:latin typeface="+mn-lt"/>
                        <a:ea typeface="+mn-ea"/>
                        <a:cs typeface="+mn-cs"/>
                      </a:endParaRPr>
                    </a:p>
                  </a:txBody>
                  <a:tcPr marL="9525" marR="9525" marT="9525" marB="0" anchor="b"/>
                </a:tc>
                <a:tc>
                  <a:txBody>
                    <a:bodyPr/>
                    <a:lstStyle/>
                    <a:p>
                      <a:pPr algn="ctr" fontAlgn="t"/>
                      <a:r>
                        <a:rPr lang="en-US" sz="1400" u="none" strike="noStrike" kern="1200" dirty="0">
                          <a:solidFill>
                            <a:srgbClr val="00B050"/>
                          </a:solidFill>
                          <a:effectLst/>
                          <a:latin typeface="+mn-lt"/>
                        </a:rPr>
                        <a:t>PHY</a:t>
                      </a:r>
                      <a:endParaRPr lang="en-US" sz="1400" u="none" strike="noStrike" kern="1200" dirty="0">
                        <a:solidFill>
                          <a:srgbClr val="00B050"/>
                        </a:solidFill>
                        <a:effectLst/>
                        <a:latin typeface="+mn-lt"/>
                        <a:ea typeface="+mn-ea"/>
                        <a:cs typeface="+mn-cs"/>
                      </a:endParaRPr>
                    </a:p>
                  </a:txBody>
                  <a:tcPr marL="9525" marR="9525" marT="9525" marB="0"/>
                </a:tc>
              </a:tr>
              <a:tr h="108438">
                <a:tc>
                  <a:txBody>
                    <a:bodyPr/>
                    <a:lstStyle/>
                    <a:p>
                      <a:pPr marL="0" algn="ctr" defTabSz="914400" rtl="0" eaLnBrk="1" fontAlgn="b" latinLnBrk="0" hangingPunct="1"/>
                      <a:r>
                        <a:rPr lang="en-US" altLang="zh-CN" sz="1400" u="none" strike="noStrike" kern="1200" dirty="0">
                          <a:solidFill>
                            <a:srgbClr val="00B050"/>
                          </a:solidFill>
                          <a:effectLst/>
                          <a:latin typeface="+mn-lt"/>
                          <a:ea typeface="+mn-ea"/>
                          <a:cs typeface="+mn-cs"/>
                        </a:rPr>
                        <a:t>162</a:t>
                      </a:r>
                    </a:p>
                  </a:txBody>
                  <a:tcPr marL="9525" marR="9525" marT="9525" marB="0" anchor="b"/>
                </a:tc>
                <a:tc>
                  <a:txBody>
                    <a:bodyPr/>
                    <a:lstStyle/>
                    <a:p>
                      <a:pPr marL="0" algn="l" defTabSz="914400" rtl="0" eaLnBrk="1" fontAlgn="b" latinLnBrk="0" hangingPunct="1"/>
                      <a:r>
                        <a:rPr lang="en-US" sz="1400" u="none" strike="noStrike" kern="1200" dirty="0">
                          <a:solidFill>
                            <a:srgbClr val="00B050"/>
                          </a:solidFill>
                          <a:effectLst/>
                          <a:latin typeface="+mn-lt"/>
                          <a:ea typeface="+mn-ea"/>
                          <a:cs typeface="+mn-cs"/>
                        </a:rPr>
                        <a:t>LB230 CR on CIDs 12060 and 13047</a:t>
                      </a:r>
                    </a:p>
                  </a:txBody>
                  <a:tcPr marL="9525" marR="9525" marT="9525" marB="0" anchor="b"/>
                </a:tc>
                <a:tc>
                  <a:txBody>
                    <a:bodyPr/>
                    <a:lstStyle/>
                    <a:p>
                      <a:pPr marL="0" algn="l" defTabSz="914400" rtl="0" eaLnBrk="1" fontAlgn="b" latinLnBrk="0" hangingPunct="1"/>
                      <a:r>
                        <a:rPr lang="en-US" sz="1400" u="none" strike="noStrike" kern="1200" dirty="0">
                          <a:solidFill>
                            <a:srgbClr val="00B050"/>
                          </a:solidFill>
                          <a:effectLst/>
                          <a:latin typeface="+mn-lt"/>
                          <a:ea typeface="+mn-ea"/>
                          <a:cs typeface="+mn-cs"/>
                        </a:rPr>
                        <a:t>Ming </a:t>
                      </a:r>
                      <a:r>
                        <a:rPr lang="en-US" sz="1400" u="none" strike="noStrike" kern="1200" dirty="0" err="1">
                          <a:solidFill>
                            <a:srgbClr val="00B050"/>
                          </a:solidFill>
                          <a:effectLst/>
                          <a:latin typeface="+mn-lt"/>
                          <a:ea typeface="+mn-ea"/>
                          <a:cs typeface="+mn-cs"/>
                        </a:rPr>
                        <a:t>Gan</a:t>
                      </a:r>
                      <a:r>
                        <a:rPr lang="en-US" sz="1400" u="none" strike="noStrike" kern="1200" dirty="0">
                          <a:solidFill>
                            <a:srgbClr val="00B050"/>
                          </a:solidFill>
                          <a:effectLst/>
                          <a:latin typeface="+mn-lt"/>
                          <a:ea typeface="+mn-ea"/>
                          <a:cs typeface="+mn-cs"/>
                        </a:rPr>
                        <a:t> (Huawei)</a:t>
                      </a:r>
                    </a:p>
                  </a:txBody>
                  <a:tcPr marL="9525" marR="9525" marT="9525" marB="0" anchor="b"/>
                </a:tc>
                <a:tc>
                  <a:txBody>
                    <a:bodyPr/>
                    <a:lstStyle/>
                    <a:p>
                      <a:pPr algn="ctr" fontAlgn="t"/>
                      <a:r>
                        <a:rPr lang="en-US" altLang="zh-CN" sz="1400" u="none" strike="noStrike" kern="1200" dirty="0" smtClean="0">
                          <a:solidFill>
                            <a:srgbClr val="00B050"/>
                          </a:solidFill>
                          <a:effectLst/>
                          <a:latin typeface="+mn-lt"/>
                        </a:rPr>
                        <a:t>PHY</a:t>
                      </a:r>
                      <a:endParaRPr lang="en-US" altLang="zh-CN" sz="1400" u="none" strike="noStrike" kern="1200" dirty="0">
                        <a:solidFill>
                          <a:srgbClr val="00B050"/>
                        </a:solidFill>
                        <a:effectLst/>
                        <a:latin typeface="+mn-lt"/>
                        <a:ea typeface="+mn-ea"/>
                        <a:cs typeface="+mn-cs"/>
                      </a:endParaRPr>
                    </a:p>
                  </a:txBody>
                  <a:tcPr marL="7617" marR="7617" marT="7617" marB="0" anchor="b"/>
                </a:tc>
              </a:tr>
              <a:tr h="108438">
                <a:tc>
                  <a:txBody>
                    <a:bodyPr/>
                    <a:lstStyle/>
                    <a:p>
                      <a:pPr marL="0" algn="ctr" defTabSz="914400" rtl="0" eaLnBrk="1" fontAlgn="b" latinLnBrk="0" hangingPunct="1"/>
                      <a:r>
                        <a:rPr lang="en-US" altLang="zh-CN" sz="1400" u="none" strike="noStrike" kern="1200" dirty="0">
                          <a:solidFill>
                            <a:srgbClr val="FF0000"/>
                          </a:solidFill>
                          <a:effectLst/>
                          <a:latin typeface="+mn-lt"/>
                          <a:ea typeface="+mn-ea"/>
                          <a:cs typeface="+mn-cs"/>
                        </a:rPr>
                        <a:t>187</a:t>
                      </a:r>
                    </a:p>
                  </a:txBody>
                  <a:tcPr marL="9525" marR="9525" marT="9525" marB="0" anchor="b">
                    <a:noFill/>
                  </a:tcPr>
                </a:tc>
                <a:tc>
                  <a:txBody>
                    <a:bodyPr/>
                    <a:lstStyle/>
                    <a:p>
                      <a:pPr marL="0" algn="l" defTabSz="914400" rtl="0" eaLnBrk="1" fontAlgn="b" latinLnBrk="0" hangingPunct="1"/>
                      <a:r>
                        <a:rPr lang="en-US" sz="1400" u="none" strike="noStrike" kern="1200" dirty="0" err="1">
                          <a:solidFill>
                            <a:srgbClr val="FF0000"/>
                          </a:solidFill>
                          <a:effectLst/>
                          <a:latin typeface="+mn-lt"/>
                          <a:ea typeface="+mn-ea"/>
                          <a:cs typeface="+mn-cs"/>
                        </a:rPr>
                        <a:t>Tx</a:t>
                      </a:r>
                      <a:r>
                        <a:rPr lang="en-US" sz="1400" u="none" strike="noStrike" kern="1200" dirty="0">
                          <a:solidFill>
                            <a:srgbClr val="FF0000"/>
                          </a:solidFill>
                          <a:effectLst/>
                          <a:latin typeface="+mn-lt"/>
                          <a:ea typeface="+mn-ea"/>
                          <a:cs typeface="+mn-cs"/>
                        </a:rPr>
                        <a:t> EVM for </a:t>
                      </a:r>
                      <a:r>
                        <a:rPr lang="en-US" sz="1400" u="none" strike="noStrike" kern="1200" dirty="0" err="1">
                          <a:solidFill>
                            <a:srgbClr val="FF0000"/>
                          </a:solidFill>
                          <a:effectLst/>
                          <a:latin typeface="+mn-lt"/>
                          <a:ea typeface="+mn-ea"/>
                          <a:cs typeface="+mn-cs"/>
                        </a:rPr>
                        <a:t>Beamformed</a:t>
                      </a:r>
                      <a:r>
                        <a:rPr lang="en-US" sz="1400" u="none" strike="noStrike" kern="1200" dirty="0">
                          <a:solidFill>
                            <a:srgbClr val="FF0000"/>
                          </a:solidFill>
                          <a:effectLst/>
                          <a:latin typeface="+mn-lt"/>
                          <a:ea typeface="+mn-ea"/>
                          <a:cs typeface="+mn-cs"/>
                        </a:rPr>
                        <a:t> Transmission</a:t>
                      </a:r>
                    </a:p>
                  </a:txBody>
                  <a:tcPr marL="9525" marR="9525" marT="9525" marB="0" anchor="b">
                    <a:noFill/>
                  </a:tcPr>
                </a:tc>
                <a:tc>
                  <a:txBody>
                    <a:bodyPr/>
                    <a:lstStyle/>
                    <a:p>
                      <a:pPr marL="0" algn="l" defTabSz="914400" rtl="0" eaLnBrk="1" fontAlgn="b" latinLnBrk="0" hangingPunct="1"/>
                      <a:r>
                        <a:rPr lang="en-US" sz="1400" u="none" strike="noStrike" kern="1200" dirty="0">
                          <a:solidFill>
                            <a:srgbClr val="FF0000"/>
                          </a:solidFill>
                          <a:effectLst/>
                          <a:latin typeface="+mn-lt"/>
                          <a:ea typeface="+mn-ea"/>
                          <a:cs typeface="+mn-cs"/>
                        </a:rPr>
                        <a:t>Bin </a:t>
                      </a:r>
                      <a:r>
                        <a:rPr lang="en-US" sz="1400" u="none" strike="noStrike" kern="1200" dirty="0" err="1">
                          <a:solidFill>
                            <a:srgbClr val="FF0000"/>
                          </a:solidFill>
                          <a:effectLst/>
                          <a:latin typeface="+mn-lt"/>
                          <a:ea typeface="+mn-ea"/>
                          <a:cs typeface="+mn-cs"/>
                        </a:rPr>
                        <a:t>Tian</a:t>
                      </a:r>
                      <a:r>
                        <a:rPr lang="en-US" sz="1400" u="none" strike="noStrike" kern="1200" dirty="0">
                          <a:solidFill>
                            <a:srgbClr val="FF0000"/>
                          </a:solidFill>
                          <a:effectLst/>
                          <a:latin typeface="+mn-lt"/>
                          <a:ea typeface="+mn-ea"/>
                          <a:cs typeface="+mn-cs"/>
                        </a:rPr>
                        <a:t> (Qualcomm)</a:t>
                      </a:r>
                    </a:p>
                  </a:txBody>
                  <a:tcPr marL="9525" marR="9525" marT="9525" marB="0" anchor="b">
                    <a:noFill/>
                  </a:tcPr>
                </a:tc>
                <a:tc>
                  <a:txBody>
                    <a:bodyPr/>
                    <a:lstStyle/>
                    <a:p>
                      <a:pPr algn="ctr" fontAlgn="t"/>
                      <a:r>
                        <a:rPr lang="en-US" altLang="zh-CN" sz="1400" u="none" strike="noStrike" kern="1200" dirty="0" smtClean="0">
                          <a:solidFill>
                            <a:srgbClr val="FF0000"/>
                          </a:solidFill>
                          <a:effectLst/>
                          <a:latin typeface="+mn-lt"/>
                        </a:rPr>
                        <a:t>PHY</a:t>
                      </a:r>
                      <a:endParaRPr lang="en-US" altLang="zh-CN" sz="1400" u="none" strike="noStrike" kern="1200" dirty="0">
                        <a:solidFill>
                          <a:srgbClr val="FF0000"/>
                        </a:solidFill>
                        <a:effectLst/>
                        <a:latin typeface="+mn-lt"/>
                        <a:ea typeface="+mn-ea"/>
                        <a:cs typeface="+mn-cs"/>
                      </a:endParaRPr>
                    </a:p>
                  </a:txBody>
                  <a:tcPr marL="7617" marR="7617" marT="7617" marB="0" anchor="b">
                    <a:noFill/>
                  </a:tcPr>
                </a:tc>
              </a:tr>
              <a:tr h="108438">
                <a:tc>
                  <a:txBody>
                    <a:bodyPr/>
                    <a:lstStyle/>
                    <a:p>
                      <a:pPr marL="0" algn="ctr" defTabSz="914400" rtl="0" eaLnBrk="1" fontAlgn="b" latinLnBrk="0" hangingPunct="1"/>
                      <a:r>
                        <a:rPr lang="en-US" altLang="zh-CN" sz="1400" b="0" kern="1200" dirty="0">
                          <a:solidFill>
                            <a:srgbClr val="00B050"/>
                          </a:solidFill>
                          <a:latin typeface="+mn-lt"/>
                          <a:ea typeface="MS PGothic" pitchFamily="34" charset="-128"/>
                          <a:cs typeface="+mn-cs"/>
                        </a:rPr>
                        <a:t>324</a:t>
                      </a:r>
                    </a:p>
                  </a:txBody>
                  <a:tcPr marL="9525" marR="9525" marT="9525" marB="0" anchor="b">
                    <a:noFill/>
                  </a:tcPr>
                </a:tc>
                <a:tc>
                  <a:txBody>
                    <a:bodyPr/>
                    <a:lstStyle/>
                    <a:p>
                      <a:pPr marL="0" algn="l" defTabSz="914400" rtl="0" eaLnBrk="1" fontAlgn="b" latinLnBrk="0" hangingPunct="1"/>
                      <a:r>
                        <a:rPr lang="en-US" sz="1400" b="0" kern="1200" dirty="0">
                          <a:solidFill>
                            <a:srgbClr val="00B050"/>
                          </a:solidFill>
                          <a:latin typeface="+mn-lt"/>
                          <a:ea typeface="MS PGothic" pitchFamily="34" charset="-128"/>
                          <a:cs typeface="+mn-cs"/>
                        </a:rPr>
                        <a:t>CR on HE-SIG-B part 3</a:t>
                      </a:r>
                    </a:p>
                  </a:txBody>
                  <a:tcPr marL="9525" marR="9525" marT="9525" marB="0" anchor="b">
                    <a:noFill/>
                  </a:tcPr>
                </a:tc>
                <a:tc>
                  <a:txBody>
                    <a:bodyPr/>
                    <a:lstStyle/>
                    <a:p>
                      <a:pPr marL="0" algn="l" defTabSz="914400" rtl="0" eaLnBrk="1" fontAlgn="b" latinLnBrk="0" hangingPunct="1"/>
                      <a:r>
                        <a:rPr lang="en-US" sz="1400" b="0" kern="1200" dirty="0" err="1">
                          <a:solidFill>
                            <a:srgbClr val="00B050"/>
                          </a:solidFill>
                          <a:latin typeface="+mn-lt"/>
                          <a:ea typeface="MS PGothic" pitchFamily="34" charset="-128"/>
                          <a:cs typeface="+mn-cs"/>
                        </a:rPr>
                        <a:t>Yujin</a:t>
                      </a:r>
                      <a:r>
                        <a:rPr lang="en-US" sz="1400" b="0" kern="1200" dirty="0">
                          <a:solidFill>
                            <a:srgbClr val="00B050"/>
                          </a:solidFill>
                          <a:latin typeface="+mn-lt"/>
                          <a:ea typeface="MS PGothic" pitchFamily="34" charset="-128"/>
                          <a:cs typeface="+mn-cs"/>
                        </a:rPr>
                        <a:t> Noh (</a:t>
                      </a:r>
                      <a:r>
                        <a:rPr lang="en-US" sz="1400" b="0" kern="1200" dirty="0" err="1">
                          <a:solidFill>
                            <a:srgbClr val="00B050"/>
                          </a:solidFill>
                          <a:latin typeface="+mn-lt"/>
                          <a:ea typeface="MS PGothic" pitchFamily="34" charset="-128"/>
                          <a:cs typeface="+mn-cs"/>
                        </a:rPr>
                        <a:t>Newracom</a:t>
                      </a:r>
                      <a:r>
                        <a:rPr lang="en-US" sz="1400" b="0" kern="1200" dirty="0">
                          <a:solidFill>
                            <a:srgbClr val="00B050"/>
                          </a:solidFill>
                          <a:latin typeface="+mn-lt"/>
                          <a:ea typeface="MS PGothic" pitchFamily="34" charset="-128"/>
                          <a:cs typeface="+mn-cs"/>
                        </a:rPr>
                        <a:t>)</a:t>
                      </a:r>
                    </a:p>
                  </a:txBody>
                  <a:tcPr marL="9525" marR="9525" marT="9525" marB="0" anchor="b">
                    <a:noFill/>
                  </a:tcPr>
                </a:tc>
                <a:tc>
                  <a:txBody>
                    <a:bodyPr/>
                    <a:lstStyle/>
                    <a:p>
                      <a:pPr algn="ctr" fontAlgn="t"/>
                      <a:r>
                        <a:rPr lang="en-US" altLang="zh-CN" sz="1400" b="0" kern="1200" dirty="0" smtClean="0">
                          <a:solidFill>
                            <a:srgbClr val="00B050"/>
                          </a:solidFill>
                          <a:latin typeface="+mn-lt"/>
                          <a:ea typeface="MS PGothic" pitchFamily="34" charset="-128"/>
                          <a:cs typeface="+mn-cs"/>
                        </a:rPr>
                        <a:t>PHY</a:t>
                      </a:r>
                      <a:endParaRPr lang="en-US" altLang="zh-CN" sz="1400" b="0" kern="1200" dirty="0">
                        <a:solidFill>
                          <a:srgbClr val="00B050"/>
                        </a:solidFill>
                        <a:latin typeface="+mn-lt"/>
                        <a:ea typeface="MS PGothic" pitchFamily="34" charset="-128"/>
                        <a:cs typeface="+mn-cs"/>
                      </a:endParaRPr>
                    </a:p>
                  </a:txBody>
                  <a:tcPr marL="7617" marR="7617" marT="7617" marB="0" anchor="b">
                    <a:noFill/>
                  </a:tcPr>
                </a:tc>
              </a:tr>
              <a:tr h="108438">
                <a:tc>
                  <a:txBody>
                    <a:bodyPr/>
                    <a:lstStyle/>
                    <a:p>
                      <a:pPr marL="0" algn="ctr" defTabSz="914400" rtl="0" eaLnBrk="1" fontAlgn="b" latinLnBrk="0" hangingPunct="1"/>
                      <a:r>
                        <a:rPr lang="en-US" altLang="zh-CN" sz="1400" u="none" strike="noStrike" kern="1200" dirty="0">
                          <a:solidFill>
                            <a:srgbClr val="00B050"/>
                          </a:solidFill>
                          <a:effectLst/>
                          <a:latin typeface="+mn-lt"/>
                          <a:ea typeface="+mn-ea"/>
                          <a:cs typeface="+mn-cs"/>
                        </a:rPr>
                        <a:t>349</a:t>
                      </a:r>
                    </a:p>
                  </a:txBody>
                  <a:tcPr marL="9525" marR="9525" marT="9525" marB="0" anchor="b"/>
                </a:tc>
                <a:tc>
                  <a:txBody>
                    <a:bodyPr/>
                    <a:lstStyle/>
                    <a:p>
                      <a:pPr marL="0" algn="l" defTabSz="914400" rtl="0" eaLnBrk="1" fontAlgn="b" latinLnBrk="0" hangingPunct="1"/>
                      <a:r>
                        <a:rPr lang="en-US" sz="1400" u="none" strike="noStrike" kern="1200" dirty="0">
                          <a:solidFill>
                            <a:srgbClr val="00B050"/>
                          </a:solidFill>
                          <a:effectLst/>
                          <a:latin typeface="+mn-lt"/>
                          <a:ea typeface="+mn-ea"/>
                          <a:cs typeface="+mn-cs"/>
                        </a:rPr>
                        <a:t>LB230-PHY-CR-28.3.3</a:t>
                      </a:r>
                    </a:p>
                  </a:txBody>
                  <a:tcPr marL="9525" marR="9525" marT="9525" marB="0" anchor="b"/>
                </a:tc>
                <a:tc>
                  <a:txBody>
                    <a:bodyPr/>
                    <a:lstStyle/>
                    <a:p>
                      <a:pPr marL="0" algn="l" defTabSz="914400" rtl="0" eaLnBrk="1" fontAlgn="b" latinLnBrk="0" hangingPunct="1"/>
                      <a:r>
                        <a:rPr lang="en-US" sz="1400" u="none" strike="noStrike" kern="1200" dirty="0" err="1">
                          <a:solidFill>
                            <a:srgbClr val="00B050"/>
                          </a:solidFill>
                          <a:effectLst/>
                          <a:latin typeface="+mn-lt"/>
                          <a:ea typeface="+mn-ea"/>
                          <a:cs typeface="+mn-cs"/>
                        </a:rPr>
                        <a:t>Junghoon</a:t>
                      </a:r>
                      <a:r>
                        <a:rPr lang="en-US" sz="1400" u="none" strike="noStrike" kern="1200" dirty="0">
                          <a:solidFill>
                            <a:srgbClr val="00B050"/>
                          </a:solidFill>
                          <a:effectLst/>
                          <a:latin typeface="+mn-lt"/>
                          <a:ea typeface="+mn-ea"/>
                          <a:cs typeface="+mn-cs"/>
                        </a:rPr>
                        <a:t> </a:t>
                      </a:r>
                      <a:r>
                        <a:rPr lang="en-US" sz="1400" u="none" strike="noStrike" kern="1200" dirty="0" err="1">
                          <a:solidFill>
                            <a:srgbClr val="00B050"/>
                          </a:solidFill>
                          <a:effectLst/>
                          <a:latin typeface="+mn-lt"/>
                          <a:ea typeface="+mn-ea"/>
                          <a:cs typeface="+mn-cs"/>
                        </a:rPr>
                        <a:t>Suh</a:t>
                      </a:r>
                      <a:r>
                        <a:rPr lang="en-US" sz="1400" u="none" strike="noStrike" kern="1200" dirty="0">
                          <a:solidFill>
                            <a:srgbClr val="00B050"/>
                          </a:solidFill>
                          <a:effectLst/>
                          <a:latin typeface="+mn-lt"/>
                          <a:ea typeface="+mn-ea"/>
                          <a:cs typeface="+mn-cs"/>
                        </a:rPr>
                        <a:t> (Huawei)</a:t>
                      </a:r>
                    </a:p>
                  </a:txBody>
                  <a:tcPr marL="9525" marR="9525" marT="9525" marB="0" anchor="b"/>
                </a:tc>
                <a:tc>
                  <a:txBody>
                    <a:bodyPr/>
                    <a:lstStyle/>
                    <a:p>
                      <a:pPr algn="ctr" fontAlgn="t"/>
                      <a:r>
                        <a:rPr lang="en-US" altLang="zh-CN" sz="1400" u="none" strike="noStrike" kern="1200" dirty="0" smtClean="0">
                          <a:solidFill>
                            <a:srgbClr val="00B050"/>
                          </a:solidFill>
                          <a:effectLst/>
                          <a:latin typeface="+mn-lt"/>
                        </a:rPr>
                        <a:t>PHY</a:t>
                      </a:r>
                      <a:endParaRPr lang="en-US" altLang="zh-CN" sz="1400" u="none" strike="noStrike" kern="1200" dirty="0">
                        <a:solidFill>
                          <a:srgbClr val="00B050"/>
                        </a:solidFill>
                        <a:effectLst/>
                        <a:latin typeface="+mn-lt"/>
                        <a:ea typeface="+mn-ea"/>
                        <a:cs typeface="+mn-cs"/>
                      </a:endParaRPr>
                    </a:p>
                  </a:txBody>
                  <a:tcPr marL="9525" marR="9525" marT="9525" marB="0"/>
                </a:tc>
              </a:tr>
              <a:tr h="108438">
                <a:tc>
                  <a:txBody>
                    <a:bodyPr/>
                    <a:lstStyle/>
                    <a:p>
                      <a:pPr marL="0" algn="ctr" defTabSz="914400" rtl="0" eaLnBrk="1" fontAlgn="b" latinLnBrk="0" hangingPunct="1"/>
                      <a:r>
                        <a:rPr lang="en-US" altLang="zh-CN" sz="1400" u="none" strike="noStrike" kern="1200" dirty="0">
                          <a:solidFill>
                            <a:srgbClr val="00B050"/>
                          </a:solidFill>
                          <a:effectLst/>
                          <a:latin typeface="+mn-lt"/>
                          <a:ea typeface="+mn-ea"/>
                          <a:cs typeface="+mn-cs"/>
                        </a:rPr>
                        <a:t>352</a:t>
                      </a:r>
                    </a:p>
                  </a:txBody>
                  <a:tcPr marL="9525" marR="9525" marT="9525" marB="0" anchor="b"/>
                </a:tc>
                <a:tc>
                  <a:txBody>
                    <a:bodyPr/>
                    <a:lstStyle/>
                    <a:p>
                      <a:pPr marL="0" algn="l" defTabSz="914400" rtl="0" eaLnBrk="1" fontAlgn="b" latinLnBrk="0" hangingPunct="1"/>
                      <a:r>
                        <a:rPr lang="en-US" sz="1400" u="none" strike="noStrike" kern="1200" dirty="0">
                          <a:solidFill>
                            <a:srgbClr val="00B050"/>
                          </a:solidFill>
                          <a:effectLst/>
                          <a:latin typeface="+mn-lt"/>
                          <a:ea typeface="+mn-ea"/>
                          <a:cs typeface="+mn-cs"/>
                        </a:rPr>
                        <a:t>LB230-PHY-CR on HE-SIG-B</a:t>
                      </a:r>
                    </a:p>
                  </a:txBody>
                  <a:tcPr marL="9525" marR="9525" marT="9525" marB="0" anchor="b"/>
                </a:tc>
                <a:tc>
                  <a:txBody>
                    <a:bodyPr/>
                    <a:lstStyle/>
                    <a:p>
                      <a:pPr marL="0" algn="l" defTabSz="914400" rtl="0" eaLnBrk="1" fontAlgn="b" latinLnBrk="0" hangingPunct="1"/>
                      <a:r>
                        <a:rPr lang="en-US" sz="1400" u="none" strike="noStrike" kern="1200" dirty="0" err="1">
                          <a:solidFill>
                            <a:srgbClr val="00B050"/>
                          </a:solidFill>
                          <a:effectLst/>
                          <a:latin typeface="+mn-lt"/>
                          <a:ea typeface="+mn-ea"/>
                          <a:cs typeface="+mn-cs"/>
                        </a:rPr>
                        <a:t>Tianyu</a:t>
                      </a:r>
                      <a:r>
                        <a:rPr lang="en-US" sz="1400" u="none" strike="noStrike" kern="1200" dirty="0">
                          <a:solidFill>
                            <a:srgbClr val="00B050"/>
                          </a:solidFill>
                          <a:effectLst/>
                          <a:latin typeface="+mn-lt"/>
                          <a:ea typeface="+mn-ea"/>
                          <a:cs typeface="+mn-cs"/>
                        </a:rPr>
                        <a:t> Wu (Samsung)</a:t>
                      </a:r>
                    </a:p>
                  </a:txBody>
                  <a:tcPr marL="9525" marR="9525" marT="9525" marB="0" anchor="b"/>
                </a:tc>
                <a:tc>
                  <a:txBody>
                    <a:bodyPr/>
                    <a:lstStyle/>
                    <a:p>
                      <a:pPr algn="ctr" fontAlgn="t"/>
                      <a:r>
                        <a:rPr lang="en-US" altLang="zh-CN" sz="1400" u="none" strike="noStrike" kern="1200" dirty="0" smtClean="0">
                          <a:solidFill>
                            <a:srgbClr val="00B050"/>
                          </a:solidFill>
                          <a:effectLst/>
                          <a:latin typeface="+mn-lt"/>
                        </a:rPr>
                        <a:t>PHY</a:t>
                      </a:r>
                      <a:endParaRPr lang="en-US" altLang="zh-CN" sz="1400" u="none" strike="noStrike" kern="1200" dirty="0">
                        <a:solidFill>
                          <a:srgbClr val="00B050"/>
                        </a:solidFill>
                        <a:effectLst/>
                        <a:latin typeface="+mn-lt"/>
                        <a:ea typeface="+mn-ea"/>
                        <a:cs typeface="+mn-cs"/>
                      </a:endParaRPr>
                    </a:p>
                  </a:txBody>
                  <a:tcPr marL="7617" marR="7617" marT="7617" marB="0" anchor="b"/>
                </a:tc>
              </a:tr>
              <a:tr h="108438">
                <a:tc>
                  <a:txBody>
                    <a:bodyPr/>
                    <a:lstStyle/>
                    <a:p>
                      <a:pPr marL="0" algn="ctr" defTabSz="914400" rtl="0" eaLnBrk="1" fontAlgn="b" latinLnBrk="0" hangingPunct="1"/>
                      <a:r>
                        <a:rPr lang="en-US" altLang="zh-CN" sz="1400" u="none" strike="noStrike" kern="1200" dirty="0">
                          <a:solidFill>
                            <a:srgbClr val="00B050"/>
                          </a:solidFill>
                          <a:effectLst/>
                          <a:latin typeface="+mn-lt"/>
                          <a:ea typeface="+mn-ea"/>
                          <a:cs typeface="+mn-cs"/>
                        </a:rPr>
                        <a:t>359</a:t>
                      </a:r>
                    </a:p>
                  </a:txBody>
                  <a:tcPr marL="9525" marR="9525" marT="9525" marB="0" anchor="b"/>
                </a:tc>
                <a:tc>
                  <a:txBody>
                    <a:bodyPr/>
                    <a:lstStyle/>
                    <a:p>
                      <a:pPr marL="0" algn="l" defTabSz="914400" rtl="0" eaLnBrk="1" fontAlgn="b" latinLnBrk="0" hangingPunct="1"/>
                      <a:r>
                        <a:rPr lang="en-US" sz="1400" u="none" strike="noStrike" kern="1200" dirty="0">
                          <a:solidFill>
                            <a:srgbClr val="00B050"/>
                          </a:solidFill>
                          <a:effectLst/>
                          <a:latin typeface="+mn-lt"/>
                          <a:ea typeface="+mn-ea"/>
                          <a:cs typeface="+mn-cs"/>
                        </a:rPr>
                        <a:t>CR-on-1024QAM</a:t>
                      </a:r>
                    </a:p>
                  </a:txBody>
                  <a:tcPr marL="9525" marR="9525" marT="9525" marB="0" anchor="b"/>
                </a:tc>
                <a:tc>
                  <a:txBody>
                    <a:bodyPr/>
                    <a:lstStyle/>
                    <a:p>
                      <a:pPr marL="0" algn="l" defTabSz="914400" rtl="0" eaLnBrk="1" fontAlgn="b" latinLnBrk="0" hangingPunct="1"/>
                      <a:r>
                        <a:rPr lang="en-US" sz="1400" u="none" strike="noStrike" kern="1200" dirty="0">
                          <a:solidFill>
                            <a:srgbClr val="00B050"/>
                          </a:solidFill>
                          <a:effectLst/>
                          <a:latin typeface="+mn-lt"/>
                          <a:ea typeface="+mn-ea"/>
                          <a:cs typeface="+mn-cs"/>
                        </a:rPr>
                        <a:t>Ron </a:t>
                      </a:r>
                      <a:r>
                        <a:rPr lang="en-US" sz="1400" u="none" strike="noStrike" kern="1200" dirty="0" err="1">
                          <a:solidFill>
                            <a:srgbClr val="00B050"/>
                          </a:solidFill>
                          <a:effectLst/>
                          <a:latin typeface="+mn-lt"/>
                          <a:ea typeface="+mn-ea"/>
                          <a:cs typeface="+mn-cs"/>
                        </a:rPr>
                        <a:t>Porat</a:t>
                      </a:r>
                      <a:r>
                        <a:rPr lang="en-US" sz="1400" u="none" strike="noStrike" kern="1200" dirty="0">
                          <a:solidFill>
                            <a:srgbClr val="00B050"/>
                          </a:solidFill>
                          <a:effectLst/>
                          <a:latin typeface="+mn-lt"/>
                          <a:ea typeface="+mn-ea"/>
                          <a:cs typeface="+mn-cs"/>
                        </a:rPr>
                        <a:t> (Broadcom)</a:t>
                      </a:r>
                    </a:p>
                  </a:txBody>
                  <a:tcPr marL="9525" marR="9525" marT="9525" marB="0" anchor="b"/>
                </a:tc>
                <a:tc>
                  <a:txBody>
                    <a:bodyPr/>
                    <a:lstStyle/>
                    <a:p>
                      <a:pPr marL="0" algn="ctr" defTabSz="914400" rtl="0" eaLnBrk="1" fontAlgn="b" latinLnBrk="0" hangingPunct="1"/>
                      <a:r>
                        <a:rPr lang="en-US" sz="1400" u="none" strike="noStrike" kern="1200" dirty="0">
                          <a:solidFill>
                            <a:srgbClr val="00B050"/>
                          </a:solidFill>
                          <a:effectLst/>
                          <a:latin typeface="+mn-lt"/>
                          <a:ea typeface="+mn-ea"/>
                          <a:cs typeface="+mn-cs"/>
                        </a:rPr>
                        <a:t>PHY</a:t>
                      </a:r>
                    </a:p>
                  </a:txBody>
                  <a:tcPr marL="9525" marR="9525" marT="9525" marB="0" anchor="b"/>
                </a:tc>
              </a:tr>
              <a:tr h="108438">
                <a:tc>
                  <a:txBody>
                    <a:bodyPr/>
                    <a:lstStyle/>
                    <a:p>
                      <a:pPr marL="0" algn="ctr"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tc>
                <a:tc>
                  <a:txBody>
                    <a:bodyPr/>
                    <a:lstStyle/>
                    <a:p>
                      <a:pPr marL="0" algn="ctr"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b"/>
                </a:tc>
              </a:tr>
            </a:tbl>
          </a:graphicData>
        </a:graphic>
      </p:graphicFrame>
      <p:sp>
        <p:nvSpPr>
          <p:cNvPr id="3" name="文本框 2"/>
          <p:cNvSpPr txBox="1"/>
          <p:nvPr/>
        </p:nvSpPr>
        <p:spPr>
          <a:xfrm>
            <a:off x="0" y="4038600"/>
            <a:ext cx="838200" cy="215444"/>
          </a:xfrm>
          <a:prstGeom prst="rect">
            <a:avLst/>
          </a:prstGeom>
          <a:noFill/>
        </p:spPr>
        <p:txBody>
          <a:bodyPr wrap="square" rtlCol="0">
            <a:spAutoFit/>
          </a:bodyPr>
          <a:lstStyle/>
          <a:p>
            <a:r>
              <a:rPr lang="en-US" altLang="zh-CN" sz="800" b="1" dirty="0" smtClean="0">
                <a:solidFill>
                  <a:srgbClr val="FF0000"/>
                </a:solidFill>
              </a:rPr>
              <a:t>Defer to May</a:t>
            </a:r>
            <a:endParaRPr lang="zh-CN" altLang="en-US" sz="800" b="1" dirty="0">
              <a:solidFill>
                <a:srgbClr val="FF0000"/>
              </a:solidFill>
            </a:endParaRPr>
          </a:p>
        </p:txBody>
      </p:sp>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 (2/2)</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1143000"/>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altLang="zh-CN" sz="1600" b="1" dirty="0"/>
              <a:t>Docs in black </a:t>
            </a:r>
            <a:r>
              <a:rPr lang="en-US" altLang="zh-CN" sz="1600" b="1" dirty="0" smtClean="0"/>
              <a:t>have </a:t>
            </a:r>
            <a:r>
              <a:rPr lang="en-US" altLang="zh-CN" sz="1600" b="1" dirty="0"/>
              <a:t>NOT been presented.</a:t>
            </a:r>
          </a:p>
          <a:p>
            <a:pPr marL="742950" lvl="1" indent="-285750">
              <a:buFont typeface="Arial" panose="020B0604020202020204" pitchFamily="34" charset="0"/>
              <a:buChar char="•"/>
            </a:pPr>
            <a:r>
              <a:rPr lang="en-US" sz="1600" b="1" dirty="0" smtClean="0">
                <a:solidFill>
                  <a:srgbClr val="00B050"/>
                </a:solidFill>
              </a:rPr>
              <a:t>Docs in green have been presented and all requested SPs done.</a:t>
            </a:r>
          </a:p>
          <a:p>
            <a:pPr marL="742950" lvl="1" indent="-285750">
              <a:buFont typeface="Arial" panose="020B0604020202020204" pitchFamily="34" charset="0"/>
              <a:buChar char="•"/>
            </a:pPr>
            <a:r>
              <a:rPr lang="en-US" altLang="zh-CN" sz="1600" b="1" dirty="0">
                <a:solidFill>
                  <a:srgbClr val="0070C0"/>
                </a:solidFill>
              </a:rPr>
              <a:t>Docs in </a:t>
            </a:r>
            <a:r>
              <a:rPr lang="en-US" altLang="zh-CN" sz="1600" b="1" dirty="0" smtClean="0">
                <a:solidFill>
                  <a:srgbClr val="0070C0"/>
                </a:solidFill>
              </a:rPr>
              <a:t>blue </a:t>
            </a:r>
            <a:r>
              <a:rPr lang="en-US" altLang="zh-CN" sz="1600" b="1" dirty="0">
                <a:solidFill>
                  <a:srgbClr val="0070C0"/>
                </a:solidFill>
              </a:rPr>
              <a:t>have been presented and part of SPs </a:t>
            </a:r>
            <a:r>
              <a:rPr lang="en-US" altLang="zh-CN" sz="1600" b="1" dirty="0" smtClean="0">
                <a:solidFill>
                  <a:srgbClr val="0070C0"/>
                </a:solidFill>
              </a:rPr>
              <a:t>done</a:t>
            </a:r>
            <a:endParaRPr lang="en-US" sz="1600" b="1" dirty="0" smtClean="0">
              <a:solidFill>
                <a:srgbClr val="0070C0"/>
              </a:solidFill>
            </a:endParaRPr>
          </a:p>
          <a:p>
            <a:pPr marL="742950" lvl="1" indent="-285750">
              <a:buFont typeface="Arial" panose="020B0604020202020204" pitchFamily="34" charset="0"/>
              <a:buChar char="•"/>
            </a:pPr>
            <a:r>
              <a:rPr lang="en-US" sz="1600" b="1" dirty="0" smtClean="0">
                <a:solidFill>
                  <a:srgbClr val="FF0000"/>
                </a:solidFill>
              </a:rPr>
              <a:t>Docs in red have been withdrawn.</a:t>
            </a:r>
          </a:p>
          <a:p>
            <a:pPr marL="742950" lvl="1" indent="-285750">
              <a:buFont typeface="Arial" panose="020B0604020202020204" pitchFamily="34" charset="0"/>
              <a:buChar char="•"/>
            </a:pPr>
            <a:r>
              <a:rPr lang="en-US" sz="1600" b="1" dirty="0" smtClean="0">
                <a:solidFill>
                  <a:srgbClr val="FFC000"/>
                </a:solidFill>
              </a:rPr>
              <a:t>Docs in yellow are presented but need more discussion or deferred</a:t>
            </a:r>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graphicFrame>
        <p:nvGraphicFramePr>
          <p:cNvPr id="11" name="Table 5"/>
          <p:cNvGraphicFramePr>
            <a:graphicFrameLocks noGrp="1"/>
          </p:cNvGraphicFramePr>
          <p:nvPr>
            <p:extLst>
              <p:ext uri="{D42A27DB-BD31-4B8C-83A1-F6EECF244321}">
                <p14:modId xmlns:p14="http://schemas.microsoft.com/office/powerpoint/2010/main" val="525185815"/>
              </p:ext>
            </p:extLst>
          </p:nvPr>
        </p:nvGraphicFramePr>
        <p:xfrm>
          <a:off x="533399" y="2924184"/>
          <a:ext cx="8153402" cy="2882256"/>
        </p:xfrm>
        <a:graphic>
          <a:graphicData uri="http://schemas.openxmlformats.org/drawingml/2006/table">
            <a:tbl>
              <a:tblPr>
                <a:tableStyleId>{68D230F3-CF80-4859-8CE7-A43EE81993B5}</a:tableStyleId>
              </a:tblPr>
              <a:tblGrid>
                <a:gridCol w="660187"/>
                <a:gridCol w="4521414"/>
                <a:gridCol w="2299354"/>
                <a:gridCol w="672447"/>
              </a:tblGrid>
              <a:tr h="108438">
                <a:tc>
                  <a:txBody>
                    <a:bodyPr/>
                    <a:lstStyle/>
                    <a:p>
                      <a:pPr algn="ctr" fontAlgn="b"/>
                      <a:r>
                        <a:rPr lang="en-US" sz="1400" u="none" strike="noStrike" dirty="0">
                          <a:effectLst/>
                          <a:latin typeface="+mn-lt"/>
                        </a:rPr>
                        <a:t>DCN</a:t>
                      </a:r>
                      <a:endParaRPr lang="en-US" sz="1400" b="1" i="0" u="none" strike="noStrike" dirty="0">
                        <a:solidFill>
                          <a:srgbClr val="FFFFFF"/>
                        </a:solidFill>
                        <a:effectLst/>
                        <a:latin typeface="+mn-lt"/>
                      </a:endParaRPr>
                    </a:p>
                  </a:txBody>
                  <a:tcPr marL="7617" marR="7617" marT="7617" marB="0" anchor="b"/>
                </a:tc>
                <a:tc>
                  <a:txBody>
                    <a:bodyPr/>
                    <a:lstStyle/>
                    <a:p>
                      <a:pPr algn="ctr" fontAlgn="b"/>
                      <a:r>
                        <a:rPr lang="en-US" sz="1400" u="none" strike="noStrike" dirty="0">
                          <a:effectLst/>
                          <a:latin typeface="+mn-lt"/>
                        </a:rPr>
                        <a:t>Title</a:t>
                      </a:r>
                      <a:endParaRPr lang="en-US" sz="1400" b="1" i="0" u="none" strike="noStrike" dirty="0">
                        <a:solidFill>
                          <a:srgbClr val="FFFFFF"/>
                        </a:solidFill>
                        <a:effectLst/>
                        <a:latin typeface="+mn-lt"/>
                      </a:endParaRPr>
                    </a:p>
                  </a:txBody>
                  <a:tcPr marL="7617" marR="7617" marT="7617" marB="0" anchor="b"/>
                </a:tc>
                <a:tc>
                  <a:txBody>
                    <a:bodyPr/>
                    <a:lstStyle/>
                    <a:p>
                      <a:pPr algn="ctr" fontAlgn="b"/>
                      <a:r>
                        <a:rPr lang="en-US" sz="1400" u="none" strike="noStrike" dirty="0">
                          <a:effectLst/>
                          <a:latin typeface="+mn-lt"/>
                        </a:rPr>
                        <a:t>Author</a:t>
                      </a:r>
                      <a:endParaRPr lang="en-US" sz="1400" b="1" i="0" u="none" strike="noStrike" dirty="0">
                        <a:solidFill>
                          <a:srgbClr val="FFFFFF"/>
                        </a:solidFill>
                        <a:effectLst/>
                        <a:latin typeface="+mn-lt"/>
                      </a:endParaRPr>
                    </a:p>
                  </a:txBody>
                  <a:tcPr marL="7617" marR="7617" marT="7617" marB="0" anchor="b"/>
                </a:tc>
                <a:tc>
                  <a:txBody>
                    <a:bodyPr/>
                    <a:lstStyle/>
                    <a:p>
                      <a:pPr algn="ctr" fontAlgn="b"/>
                      <a:r>
                        <a:rPr lang="en-US" sz="1400" u="none" strike="noStrike" dirty="0">
                          <a:effectLst/>
                          <a:latin typeface="+mn-lt"/>
                        </a:rPr>
                        <a:t>Ad Hoc</a:t>
                      </a:r>
                      <a:endParaRPr lang="en-US" sz="1400" b="1" i="0" u="none" strike="noStrike" dirty="0">
                        <a:solidFill>
                          <a:srgbClr val="FFFFFF"/>
                        </a:solidFill>
                        <a:effectLst/>
                        <a:latin typeface="+mn-lt"/>
                      </a:endParaRPr>
                    </a:p>
                  </a:txBody>
                  <a:tcPr marL="7617" marR="7617" marT="7617" marB="0" anchor="b"/>
                </a:tc>
              </a:tr>
              <a:tr h="108438">
                <a:tc>
                  <a:txBody>
                    <a:bodyPr/>
                    <a:lstStyle/>
                    <a:p>
                      <a:pPr marL="0" algn="ctr" defTabSz="914400" rtl="0" eaLnBrk="1" fontAlgn="b" latinLnBrk="0" hangingPunct="1"/>
                      <a:r>
                        <a:rPr lang="en-US" altLang="zh-CN" sz="1400" u="none" strike="noStrike" kern="1200" dirty="0">
                          <a:solidFill>
                            <a:srgbClr val="00B050"/>
                          </a:solidFill>
                          <a:effectLst/>
                          <a:latin typeface="+mn-lt"/>
                          <a:ea typeface="+mn-ea"/>
                          <a:cs typeface="+mn-cs"/>
                        </a:rPr>
                        <a:t>404</a:t>
                      </a:r>
                    </a:p>
                  </a:txBody>
                  <a:tcPr marL="9525" marR="9525" marT="9525" marB="0" anchor="b"/>
                </a:tc>
                <a:tc>
                  <a:txBody>
                    <a:bodyPr/>
                    <a:lstStyle/>
                    <a:p>
                      <a:pPr marL="0" algn="l" defTabSz="914400" rtl="0" eaLnBrk="1" fontAlgn="b" latinLnBrk="0" hangingPunct="1"/>
                      <a:r>
                        <a:rPr lang="en-US" sz="1400" u="none" strike="noStrike" kern="1200" dirty="0">
                          <a:solidFill>
                            <a:srgbClr val="00B050"/>
                          </a:solidFill>
                          <a:effectLst/>
                          <a:latin typeface="+mn-lt"/>
                          <a:ea typeface="+mn-ea"/>
                          <a:cs typeface="+mn-cs"/>
                        </a:rPr>
                        <a:t>CR-PHY-INTRO-Part-4</a:t>
                      </a:r>
                    </a:p>
                  </a:txBody>
                  <a:tcPr marL="9525" marR="9525" marT="9525" marB="0" anchor="b"/>
                </a:tc>
                <a:tc>
                  <a:txBody>
                    <a:bodyPr/>
                    <a:lstStyle/>
                    <a:p>
                      <a:pPr marL="0" algn="l" defTabSz="914400" rtl="0" eaLnBrk="1" fontAlgn="b" latinLnBrk="0" hangingPunct="1"/>
                      <a:r>
                        <a:rPr lang="en-US" sz="1400" u="none" strike="noStrike" kern="1200" dirty="0" err="1">
                          <a:solidFill>
                            <a:srgbClr val="00B050"/>
                          </a:solidFill>
                          <a:effectLst/>
                          <a:latin typeface="+mn-lt"/>
                          <a:ea typeface="+mn-ea"/>
                          <a:cs typeface="+mn-cs"/>
                        </a:rPr>
                        <a:t>Lochan</a:t>
                      </a:r>
                      <a:r>
                        <a:rPr lang="en-US" sz="1400" u="none" strike="noStrike" kern="1200" dirty="0">
                          <a:solidFill>
                            <a:srgbClr val="00B050"/>
                          </a:solidFill>
                          <a:effectLst/>
                          <a:latin typeface="+mn-lt"/>
                          <a:ea typeface="+mn-ea"/>
                          <a:cs typeface="+mn-cs"/>
                        </a:rPr>
                        <a:t> </a:t>
                      </a:r>
                      <a:r>
                        <a:rPr lang="en-US" sz="1400" u="none" strike="noStrike" kern="1200" dirty="0" err="1">
                          <a:solidFill>
                            <a:srgbClr val="00B050"/>
                          </a:solidFill>
                          <a:effectLst/>
                          <a:latin typeface="+mn-lt"/>
                          <a:ea typeface="+mn-ea"/>
                          <a:cs typeface="+mn-cs"/>
                        </a:rPr>
                        <a:t>Verma</a:t>
                      </a:r>
                      <a:r>
                        <a:rPr lang="en-US" sz="1400" u="none" strike="noStrike" kern="1200" dirty="0">
                          <a:solidFill>
                            <a:srgbClr val="00B050"/>
                          </a:solidFill>
                          <a:effectLst/>
                          <a:latin typeface="+mn-lt"/>
                          <a:ea typeface="+mn-ea"/>
                          <a:cs typeface="+mn-cs"/>
                        </a:rPr>
                        <a:t> (Qualcomm)</a:t>
                      </a:r>
                    </a:p>
                  </a:txBody>
                  <a:tcPr marL="9525" marR="9525" marT="9525" marB="0" anchor="b"/>
                </a:tc>
                <a:tc>
                  <a:txBody>
                    <a:bodyPr/>
                    <a:lstStyle/>
                    <a:p>
                      <a:pPr marL="0" algn="ctr" defTabSz="914400" rtl="0" eaLnBrk="1" fontAlgn="b" latinLnBrk="0" hangingPunct="1"/>
                      <a:r>
                        <a:rPr lang="en-US" sz="1400" u="none" strike="noStrike" kern="1200" dirty="0">
                          <a:solidFill>
                            <a:srgbClr val="00B050"/>
                          </a:solidFill>
                          <a:effectLst/>
                          <a:latin typeface="+mn-lt"/>
                          <a:ea typeface="+mn-ea"/>
                          <a:cs typeface="+mn-cs"/>
                        </a:rPr>
                        <a:t>PHY</a:t>
                      </a:r>
                    </a:p>
                  </a:txBody>
                  <a:tcPr marL="9525" marR="9525" marT="9525" marB="0" anchor="b"/>
                </a:tc>
              </a:tr>
              <a:tr h="108438">
                <a:tc>
                  <a:txBody>
                    <a:bodyPr/>
                    <a:lstStyle/>
                    <a:p>
                      <a:pPr marL="0" algn="ctr" defTabSz="914400" rtl="0" eaLnBrk="1" fontAlgn="b" latinLnBrk="0" hangingPunct="1"/>
                      <a:r>
                        <a:rPr lang="en-US" altLang="zh-CN" sz="1400" u="none" strike="noStrike" kern="1200" dirty="0">
                          <a:solidFill>
                            <a:srgbClr val="00B050"/>
                          </a:solidFill>
                          <a:effectLst/>
                          <a:latin typeface="+mn-lt"/>
                          <a:ea typeface="+mn-ea"/>
                          <a:cs typeface="+mn-cs"/>
                        </a:rPr>
                        <a:t>409</a:t>
                      </a:r>
                    </a:p>
                  </a:txBody>
                  <a:tcPr marL="9525" marR="9525" marT="9525" marB="0" anchor="b"/>
                </a:tc>
                <a:tc>
                  <a:txBody>
                    <a:bodyPr/>
                    <a:lstStyle/>
                    <a:p>
                      <a:pPr marL="0" algn="l" defTabSz="914400" rtl="0" eaLnBrk="1" fontAlgn="b" latinLnBrk="0" hangingPunct="1"/>
                      <a:r>
                        <a:rPr lang="en-US" sz="1400" u="none" strike="noStrike" kern="1200" dirty="0">
                          <a:solidFill>
                            <a:srgbClr val="00B050"/>
                          </a:solidFill>
                          <a:effectLst/>
                          <a:latin typeface="+mn-lt"/>
                          <a:ea typeface="+mn-ea"/>
                          <a:cs typeface="+mn-cs"/>
                        </a:rPr>
                        <a:t>CR-PHY-INTRO-Part-5</a:t>
                      </a:r>
                    </a:p>
                  </a:txBody>
                  <a:tcPr marL="9525" marR="9525" marT="9525" marB="0" anchor="b"/>
                </a:tc>
                <a:tc>
                  <a:txBody>
                    <a:bodyPr/>
                    <a:lstStyle/>
                    <a:p>
                      <a:pPr marL="0" algn="l" defTabSz="914400" rtl="0" eaLnBrk="1" fontAlgn="b" latinLnBrk="0" hangingPunct="1"/>
                      <a:r>
                        <a:rPr lang="en-US" sz="1400" u="none" strike="noStrike" kern="1200" dirty="0" err="1">
                          <a:solidFill>
                            <a:srgbClr val="00B050"/>
                          </a:solidFill>
                          <a:effectLst/>
                          <a:latin typeface="+mn-lt"/>
                          <a:ea typeface="+mn-ea"/>
                          <a:cs typeface="+mn-cs"/>
                        </a:rPr>
                        <a:t>Lochan</a:t>
                      </a:r>
                      <a:r>
                        <a:rPr lang="en-US" sz="1400" u="none" strike="noStrike" kern="1200" dirty="0">
                          <a:solidFill>
                            <a:srgbClr val="00B050"/>
                          </a:solidFill>
                          <a:effectLst/>
                          <a:latin typeface="+mn-lt"/>
                          <a:ea typeface="+mn-ea"/>
                          <a:cs typeface="+mn-cs"/>
                        </a:rPr>
                        <a:t> </a:t>
                      </a:r>
                      <a:r>
                        <a:rPr lang="en-US" sz="1400" u="none" strike="noStrike" kern="1200" dirty="0" err="1">
                          <a:solidFill>
                            <a:srgbClr val="00B050"/>
                          </a:solidFill>
                          <a:effectLst/>
                          <a:latin typeface="+mn-lt"/>
                          <a:ea typeface="+mn-ea"/>
                          <a:cs typeface="+mn-cs"/>
                        </a:rPr>
                        <a:t>Verma</a:t>
                      </a:r>
                      <a:r>
                        <a:rPr lang="en-US" sz="1400" u="none" strike="noStrike" kern="1200" dirty="0">
                          <a:solidFill>
                            <a:srgbClr val="00B050"/>
                          </a:solidFill>
                          <a:effectLst/>
                          <a:latin typeface="+mn-lt"/>
                          <a:ea typeface="+mn-ea"/>
                          <a:cs typeface="+mn-cs"/>
                        </a:rPr>
                        <a:t> (Qualcomm)</a:t>
                      </a:r>
                    </a:p>
                  </a:txBody>
                  <a:tcPr marL="9525" marR="9525" marT="9525" marB="0" anchor="b"/>
                </a:tc>
                <a:tc>
                  <a:txBody>
                    <a:bodyPr/>
                    <a:lstStyle/>
                    <a:p>
                      <a:pPr marL="0" algn="ctr" defTabSz="914400" rtl="0" eaLnBrk="1" fontAlgn="b" latinLnBrk="0" hangingPunct="1"/>
                      <a:r>
                        <a:rPr lang="en-US" sz="1400" u="none" strike="noStrike" kern="1200" dirty="0">
                          <a:solidFill>
                            <a:srgbClr val="00B050"/>
                          </a:solidFill>
                          <a:effectLst/>
                          <a:latin typeface="+mn-lt"/>
                          <a:ea typeface="+mn-ea"/>
                          <a:cs typeface="+mn-cs"/>
                        </a:rPr>
                        <a:t>PHY</a:t>
                      </a:r>
                    </a:p>
                  </a:txBody>
                  <a:tcPr marL="9525" marR="9525" marT="9525" marB="0" anchor="b"/>
                </a:tc>
              </a:tr>
              <a:tr h="108438">
                <a:tc>
                  <a:txBody>
                    <a:bodyPr/>
                    <a:lstStyle/>
                    <a:p>
                      <a:pPr marL="0" algn="ctr" defTabSz="914400" rtl="0" eaLnBrk="1" fontAlgn="b" latinLnBrk="0" hangingPunct="1"/>
                      <a:r>
                        <a:rPr lang="en-US" altLang="zh-CN" sz="1400" u="none" strike="noStrike" kern="1200" dirty="0" smtClean="0">
                          <a:solidFill>
                            <a:srgbClr val="00B050"/>
                          </a:solidFill>
                          <a:effectLst/>
                          <a:latin typeface="+mn-lt"/>
                          <a:ea typeface="+mn-ea"/>
                          <a:cs typeface="+mn-cs"/>
                        </a:rPr>
                        <a:t>463</a:t>
                      </a:r>
                      <a:endParaRPr lang="en-US" altLang="zh-CN" sz="1400" u="none" strike="noStrike" kern="1200" dirty="0">
                        <a:solidFill>
                          <a:srgbClr val="00B050"/>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400" u="none" strike="noStrike" kern="1200" dirty="0" smtClean="0">
                          <a:solidFill>
                            <a:srgbClr val="00B050"/>
                          </a:solidFill>
                          <a:effectLst/>
                          <a:latin typeface="+mn-lt"/>
                          <a:ea typeface="+mn-ea"/>
                          <a:cs typeface="+mn-cs"/>
                        </a:rPr>
                        <a:t>phy-cr-28-3-20-21</a:t>
                      </a:r>
                      <a:endParaRPr lang="en-US" sz="1400" u="none" strike="noStrike" kern="1200" dirty="0">
                        <a:solidFill>
                          <a:srgbClr val="00B050"/>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Xiaogang</a:t>
                      </a:r>
                      <a:r>
                        <a:rPr lang="en-US" sz="1400" u="none" strike="noStrike" kern="1200" dirty="0" smtClean="0">
                          <a:solidFill>
                            <a:srgbClr val="00B050"/>
                          </a:solidFill>
                          <a:effectLst/>
                          <a:latin typeface="+mn-lt"/>
                          <a:ea typeface="+mn-ea"/>
                          <a:cs typeface="+mn-cs"/>
                        </a:rPr>
                        <a:t> (Intel)</a:t>
                      </a:r>
                      <a:endParaRPr lang="en-US" sz="1400" u="none" strike="noStrike" kern="1200" dirty="0">
                        <a:solidFill>
                          <a:srgbClr val="00B050"/>
                        </a:solidFill>
                        <a:effectLst/>
                        <a:latin typeface="+mn-lt"/>
                        <a:ea typeface="+mn-ea"/>
                        <a:cs typeface="+mn-cs"/>
                      </a:endParaRPr>
                    </a:p>
                  </a:txBody>
                  <a:tcPr marL="9525" marR="9525" marT="9525" marB="0" anchor="b"/>
                </a:tc>
                <a:tc>
                  <a:txBody>
                    <a:bodyPr/>
                    <a:lstStyle/>
                    <a:p>
                      <a:pPr marL="0" algn="ctr" defTabSz="914400" rtl="0" eaLnBrk="1" fontAlgn="b" latinLnBrk="0" hangingPunct="1"/>
                      <a:r>
                        <a:rPr lang="en-US" sz="1400" u="none" strike="noStrike" kern="1200" dirty="0" smtClean="0">
                          <a:solidFill>
                            <a:srgbClr val="00B050"/>
                          </a:solidFill>
                          <a:effectLst/>
                          <a:latin typeface="+mn-lt"/>
                          <a:ea typeface="+mn-ea"/>
                          <a:cs typeface="+mn-cs"/>
                        </a:rPr>
                        <a:t>PHY</a:t>
                      </a:r>
                      <a:endParaRPr lang="en-US" sz="1400" u="none" strike="noStrike" kern="1200" dirty="0">
                        <a:solidFill>
                          <a:srgbClr val="00B050"/>
                        </a:solidFill>
                        <a:effectLst/>
                        <a:latin typeface="+mn-lt"/>
                        <a:ea typeface="+mn-ea"/>
                        <a:cs typeface="+mn-cs"/>
                      </a:endParaRPr>
                    </a:p>
                  </a:txBody>
                  <a:tcPr marL="9525" marR="9525" marT="9525" marB="0" anchor="b"/>
                </a:tc>
              </a:tr>
              <a:tr h="108438">
                <a:tc>
                  <a:txBody>
                    <a:bodyPr/>
                    <a:lstStyle/>
                    <a:p>
                      <a:pPr marL="0" algn="ctr" defTabSz="914400" rtl="0" eaLnBrk="1" fontAlgn="b" latinLnBrk="0" hangingPunct="1"/>
                      <a:r>
                        <a:rPr lang="en-US" altLang="zh-CN" sz="1400" u="none" strike="noStrike" kern="1200" dirty="0">
                          <a:solidFill>
                            <a:schemeClr val="tx1"/>
                          </a:solidFill>
                          <a:effectLst/>
                          <a:latin typeface="+mn-lt"/>
                          <a:ea typeface="+mn-ea"/>
                          <a:cs typeface="+mn-cs"/>
                        </a:rPr>
                        <a:t>469</a:t>
                      </a:r>
                    </a:p>
                  </a:txBody>
                  <a:tcPr marL="9525" marR="9525" marT="9525" marB="0" anchor="b"/>
                </a:tc>
                <a:tc>
                  <a:txBody>
                    <a:bodyPr/>
                    <a:lstStyle/>
                    <a:p>
                      <a:pPr marL="0" algn="l" defTabSz="914400" rtl="0" eaLnBrk="1" fontAlgn="b" latinLnBrk="0" hangingPunct="1"/>
                      <a:r>
                        <a:rPr lang="en-US" sz="1400" u="none" strike="noStrike" kern="1200" dirty="0">
                          <a:solidFill>
                            <a:schemeClr val="tx1"/>
                          </a:solidFill>
                          <a:effectLst/>
                          <a:latin typeface="+mn-lt"/>
                          <a:ea typeface="+mn-ea"/>
                          <a:cs typeface="+mn-cs"/>
                        </a:rPr>
                        <a:t>CR-Packet-Extension</a:t>
                      </a:r>
                    </a:p>
                  </a:txBody>
                  <a:tcPr marL="9525" marR="9525" marT="9525" marB="0" anchor="b"/>
                </a:tc>
                <a:tc>
                  <a:txBody>
                    <a:bodyPr/>
                    <a:lstStyle/>
                    <a:p>
                      <a:pPr marL="0" algn="l" defTabSz="914400" rtl="0" eaLnBrk="1" fontAlgn="b" latinLnBrk="0" hangingPunct="1"/>
                      <a:r>
                        <a:rPr lang="en-US" sz="1400" u="none" strike="noStrike" kern="1200">
                          <a:solidFill>
                            <a:schemeClr val="tx1"/>
                          </a:solidFill>
                          <a:effectLst/>
                          <a:latin typeface="+mn-lt"/>
                          <a:ea typeface="+mn-ea"/>
                          <a:cs typeface="+mn-cs"/>
                        </a:rPr>
                        <a:t>Ron Porat (Broadcom)</a:t>
                      </a:r>
                    </a:p>
                  </a:txBody>
                  <a:tcPr marL="9525" marR="9525" marT="9525" marB="0" anchor="b"/>
                </a:tc>
                <a:tc>
                  <a:txBody>
                    <a:bodyPr/>
                    <a:lstStyle/>
                    <a:p>
                      <a:pPr marL="0" algn="ctr" defTabSz="914400" rtl="0" eaLnBrk="1" fontAlgn="b" latinLnBrk="0" hangingPunct="1"/>
                      <a:r>
                        <a:rPr lang="en-US" sz="1400" u="none" strike="noStrike" kern="1200" dirty="0">
                          <a:solidFill>
                            <a:schemeClr val="tx1"/>
                          </a:solidFill>
                          <a:effectLst/>
                          <a:latin typeface="+mn-lt"/>
                          <a:ea typeface="+mn-ea"/>
                          <a:cs typeface="+mn-cs"/>
                        </a:rPr>
                        <a:t>PHY</a:t>
                      </a:r>
                    </a:p>
                  </a:txBody>
                  <a:tcPr marL="9525" marR="9525" marT="9525" marB="0" anchor="b"/>
                </a:tc>
              </a:tr>
              <a:tr h="108438">
                <a:tc>
                  <a:txBody>
                    <a:bodyPr/>
                    <a:lstStyle/>
                    <a:p>
                      <a:pPr marL="0" algn="ctr" defTabSz="914400" rtl="0" eaLnBrk="1" fontAlgn="b" latinLnBrk="0" hangingPunct="1"/>
                      <a:r>
                        <a:rPr lang="en-US" altLang="zh-CN" sz="1400" u="none" strike="noStrike" kern="1200" dirty="0">
                          <a:solidFill>
                            <a:schemeClr val="tx1"/>
                          </a:solidFill>
                          <a:effectLst/>
                          <a:latin typeface="+mn-lt"/>
                          <a:ea typeface="+mn-ea"/>
                          <a:cs typeface="+mn-cs"/>
                        </a:rPr>
                        <a:t>475</a:t>
                      </a:r>
                    </a:p>
                  </a:txBody>
                  <a:tcPr marL="9525" marR="9525" marT="9525" marB="0" anchor="b"/>
                </a:tc>
                <a:tc>
                  <a:txBody>
                    <a:bodyPr/>
                    <a:lstStyle/>
                    <a:p>
                      <a:pPr marL="0" algn="l" defTabSz="914400" rtl="0" eaLnBrk="1" fontAlgn="b" latinLnBrk="0" hangingPunct="1"/>
                      <a:r>
                        <a:rPr lang="en-US" sz="1400" u="none" strike="noStrike" kern="1200" dirty="0">
                          <a:solidFill>
                            <a:schemeClr val="tx1"/>
                          </a:solidFill>
                          <a:effectLst/>
                          <a:latin typeface="+mn-lt"/>
                          <a:ea typeface="+mn-ea"/>
                          <a:cs typeface="+mn-cs"/>
                        </a:rPr>
                        <a:t>LB230 Comment resolution on CIDs for 28.3 part 2</a:t>
                      </a:r>
                    </a:p>
                  </a:txBody>
                  <a:tcPr marL="9525" marR="9525" marT="9525" marB="0" anchor="b"/>
                </a:tc>
                <a:tc>
                  <a:txBody>
                    <a:bodyPr/>
                    <a:lstStyle/>
                    <a:p>
                      <a:pPr marL="0" algn="l" defTabSz="914400" rtl="0" eaLnBrk="1" fontAlgn="b" latinLnBrk="0" hangingPunct="1"/>
                      <a:r>
                        <a:rPr lang="en-US" sz="1400" u="none" strike="noStrike" kern="1200">
                          <a:solidFill>
                            <a:schemeClr val="tx1"/>
                          </a:solidFill>
                          <a:effectLst/>
                          <a:latin typeface="+mn-lt"/>
                          <a:ea typeface="+mn-ea"/>
                          <a:cs typeface="+mn-cs"/>
                        </a:rPr>
                        <a:t>Jianhan Liu (Mediatek)</a:t>
                      </a:r>
                    </a:p>
                  </a:txBody>
                  <a:tcPr marL="9525" marR="9525" marT="9525" marB="0" anchor="b"/>
                </a:tc>
                <a:tc>
                  <a:txBody>
                    <a:bodyPr/>
                    <a:lstStyle/>
                    <a:p>
                      <a:pPr marL="0" algn="ctr" defTabSz="914400" rtl="0" eaLnBrk="1" fontAlgn="b" latinLnBrk="0" hangingPunct="1"/>
                      <a:r>
                        <a:rPr lang="en-US" sz="1400" u="none" strike="noStrike" kern="1200" dirty="0">
                          <a:solidFill>
                            <a:schemeClr val="tx1"/>
                          </a:solidFill>
                          <a:effectLst/>
                          <a:latin typeface="+mn-lt"/>
                          <a:ea typeface="+mn-ea"/>
                          <a:cs typeface="+mn-cs"/>
                        </a:rPr>
                        <a:t>PHY</a:t>
                      </a:r>
                    </a:p>
                  </a:txBody>
                  <a:tcPr marL="9525" marR="9525" marT="9525" marB="0" anchor="b"/>
                </a:tc>
              </a:tr>
              <a:tr h="108438">
                <a:tc>
                  <a:txBody>
                    <a:bodyPr/>
                    <a:lstStyle/>
                    <a:p>
                      <a:pPr marL="0" algn="ctr" defTabSz="914400" rtl="0" eaLnBrk="1" fontAlgn="b" latinLnBrk="0" hangingPunct="1"/>
                      <a:r>
                        <a:rPr lang="en-US" altLang="zh-CN" sz="1400" u="none" strike="noStrike" kern="1200" dirty="0">
                          <a:solidFill>
                            <a:srgbClr val="00B050"/>
                          </a:solidFill>
                          <a:effectLst/>
                          <a:latin typeface="+mn-lt"/>
                          <a:ea typeface="+mn-ea"/>
                          <a:cs typeface="+mn-cs"/>
                        </a:rPr>
                        <a:t>476</a:t>
                      </a:r>
                    </a:p>
                  </a:txBody>
                  <a:tcPr marL="9525" marR="9525" marT="9525" marB="0" anchor="b"/>
                </a:tc>
                <a:tc>
                  <a:txBody>
                    <a:bodyPr/>
                    <a:lstStyle/>
                    <a:p>
                      <a:pPr marL="0" algn="l" defTabSz="914400" rtl="0" eaLnBrk="1" fontAlgn="b" latinLnBrk="0" hangingPunct="1"/>
                      <a:r>
                        <a:rPr lang="en-US" sz="1400" u="none" strike="noStrike" kern="1200" dirty="0">
                          <a:solidFill>
                            <a:srgbClr val="00B050"/>
                          </a:solidFill>
                          <a:effectLst/>
                          <a:latin typeface="+mn-lt"/>
                          <a:ea typeface="+mn-ea"/>
                          <a:cs typeface="+mn-cs"/>
                        </a:rPr>
                        <a:t>LB230 Comment resolution on CIDs for preamble puncture</a:t>
                      </a:r>
                    </a:p>
                  </a:txBody>
                  <a:tcPr marL="9525" marR="9525" marT="9525" marB="0" anchor="b"/>
                </a:tc>
                <a:tc>
                  <a:txBody>
                    <a:bodyPr/>
                    <a:lstStyle/>
                    <a:p>
                      <a:pPr marL="0" algn="l" defTabSz="914400" rtl="0" eaLnBrk="1" fontAlgn="b" latinLnBrk="0" hangingPunct="1"/>
                      <a:r>
                        <a:rPr lang="en-US" sz="1400" u="none" strike="noStrike" kern="1200" dirty="0" err="1">
                          <a:solidFill>
                            <a:srgbClr val="00B050"/>
                          </a:solidFill>
                          <a:effectLst/>
                          <a:latin typeface="+mn-lt"/>
                          <a:ea typeface="+mn-ea"/>
                          <a:cs typeface="+mn-cs"/>
                        </a:rPr>
                        <a:t>Jianhan</a:t>
                      </a:r>
                      <a:r>
                        <a:rPr lang="en-US" sz="1400" u="none" strike="noStrike" kern="1200" dirty="0">
                          <a:solidFill>
                            <a:srgbClr val="00B050"/>
                          </a:solidFill>
                          <a:effectLst/>
                          <a:latin typeface="+mn-lt"/>
                          <a:ea typeface="+mn-ea"/>
                          <a:cs typeface="+mn-cs"/>
                        </a:rPr>
                        <a:t> Liu (</a:t>
                      </a:r>
                      <a:r>
                        <a:rPr lang="en-US" sz="1400" u="none" strike="noStrike" kern="1200" dirty="0" err="1">
                          <a:solidFill>
                            <a:srgbClr val="00B050"/>
                          </a:solidFill>
                          <a:effectLst/>
                          <a:latin typeface="+mn-lt"/>
                          <a:ea typeface="+mn-ea"/>
                          <a:cs typeface="+mn-cs"/>
                        </a:rPr>
                        <a:t>Mediatek</a:t>
                      </a:r>
                      <a:r>
                        <a:rPr lang="en-US" sz="1400" u="none" strike="noStrike" kern="1200" dirty="0">
                          <a:solidFill>
                            <a:srgbClr val="00B050"/>
                          </a:solidFill>
                          <a:effectLst/>
                          <a:latin typeface="+mn-lt"/>
                          <a:ea typeface="+mn-ea"/>
                          <a:cs typeface="+mn-cs"/>
                        </a:rPr>
                        <a:t>)</a:t>
                      </a:r>
                    </a:p>
                  </a:txBody>
                  <a:tcPr marL="9525" marR="9525" marT="9525" marB="0" anchor="b"/>
                </a:tc>
                <a:tc>
                  <a:txBody>
                    <a:bodyPr/>
                    <a:lstStyle/>
                    <a:p>
                      <a:pPr marL="0" algn="ctr" defTabSz="914400" rtl="0" eaLnBrk="1" fontAlgn="b" latinLnBrk="0" hangingPunct="1"/>
                      <a:r>
                        <a:rPr lang="en-US" sz="1400" u="none" strike="noStrike" kern="1200" dirty="0">
                          <a:solidFill>
                            <a:srgbClr val="00B050"/>
                          </a:solidFill>
                          <a:effectLst/>
                          <a:latin typeface="+mn-lt"/>
                          <a:ea typeface="+mn-ea"/>
                          <a:cs typeface="+mn-cs"/>
                        </a:rPr>
                        <a:t>PHY</a:t>
                      </a:r>
                    </a:p>
                  </a:txBody>
                  <a:tcPr marL="9525" marR="9525" marT="9525" marB="0" anchor="b"/>
                </a:tc>
              </a:tr>
              <a:tr h="108438">
                <a:tc>
                  <a:txBody>
                    <a:bodyPr/>
                    <a:lstStyle/>
                    <a:p>
                      <a:pPr marL="0" algn="ctr" defTabSz="914400" rtl="0" eaLnBrk="1" fontAlgn="b" latinLnBrk="0" hangingPunct="1"/>
                      <a:r>
                        <a:rPr lang="en-US" altLang="zh-CN" sz="1400" u="none" strike="noStrike" kern="1200" dirty="0">
                          <a:solidFill>
                            <a:srgbClr val="FFC000"/>
                          </a:solidFill>
                          <a:effectLst/>
                          <a:latin typeface="+mn-lt"/>
                          <a:ea typeface="+mn-ea"/>
                          <a:cs typeface="+mn-cs"/>
                        </a:rPr>
                        <a:t>477</a:t>
                      </a:r>
                    </a:p>
                  </a:txBody>
                  <a:tcPr marL="9525" marR="9525" marT="9525" marB="0" anchor="b"/>
                </a:tc>
                <a:tc>
                  <a:txBody>
                    <a:bodyPr/>
                    <a:lstStyle/>
                    <a:p>
                      <a:pPr marL="0" algn="l" defTabSz="914400" rtl="0" eaLnBrk="1" fontAlgn="b" latinLnBrk="0" hangingPunct="1"/>
                      <a:r>
                        <a:rPr lang="en-US" sz="1400" u="none" strike="noStrike" kern="1200" dirty="0">
                          <a:solidFill>
                            <a:srgbClr val="FFC000"/>
                          </a:solidFill>
                          <a:effectLst/>
                          <a:latin typeface="+mn-lt"/>
                          <a:ea typeface="+mn-ea"/>
                          <a:cs typeface="+mn-cs"/>
                        </a:rPr>
                        <a:t>Punctured NDP</a:t>
                      </a:r>
                    </a:p>
                  </a:txBody>
                  <a:tcPr marL="9525" marR="9525" marT="9525" marB="0" anchor="b"/>
                </a:tc>
                <a:tc>
                  <a:txBody>
                    <a:bodyPr/>
                    <a:lstStyle/>
                    <a:p>
                      <a:pPr marL="0" algn="l" defTabSz="914400" rtl="0" eaLnBrk="1" fontAlgn="b" latinLnBrk="0" hangingPunct="1"/>
                      <a:r>
                        <a:rPr lang="en-US" sz="1400" u="none" strike="noStrike" kern="1200" dirty="0">
                          <a:solidFill>
                            <a:srgbClr val="FFC000"/>
                          </a:solidFill>
                          <a:effectLst/>
                          <a:latin typeface="+mn-lt"/>
                          <a:ea typeface="+mn-ea"/>
                          <a:cs typeface="+mn-cs"/>
                        </a:rPr>
                        <a:t>Ron </a:t>
                      </a:r>
                      <a:r>
                        <a:rPr lang="en-US" sz="1400" u="none" strike="noStrike" kern="1200" dirty="0" err="1">
                          <a:solidFill>
                            <a:srgbClr val="FFC000"/>
                          </a:solidFill>
                          <a:effectLst/>
                          <a:latin typeface="+mn-lt"/>
                          <a:ea typeface="+mn-ea"/>
                          <a:cs typeface="+mn-cs"/>
                        </a:rPr>
                        <a:t>Porat</a:t>
                      </a:r>
                      <a:r>
                        <a:rPr lang="en-US" sz="1400" u="none" strike="noStrike" kern="1200" dirty="0">
                          <a:solidFill>
                            <a:srgbClr val="FFC000"/>
                          </a:solidFill>
                          <a:effectLst/>
                          <a:latin typeface="+mn-lt"/>
                          <a:ea typeface="+mn-ea"/>
                          <a:cs typeface="+mn-cs"/>
                        </a:rPr>
                        <a:t> (Broadcom)</a:t>
                      </a:r>
                    </a:p>
                  </a:txBody>
                  <a:tcPr marL="9525" marR="9525" marT="9525" marB="0" anchor="b"/>
                </a:tc>
                <a:tc>
                  <a:txBody>
                    <a:bodyPr/>
                    <a:lstStyle/>
                    <a:p>
                      <a:pPr marL="0" algn="ctr" defTabSz="914400" rtl="0" eaLnBrk="1" fontAlgn="b" latinLnBrk="0" hangingPunct="1"/>
                      <a:r>
                        <a:rPr lang="en-US" sz="1400" u="none" strike="noStrike" kern="1200" dirty="0">
                          <a:solidFill>
                            <a:srgbClr val="FFC000"/>
                          </a:solidFill>
                          <a:effectLst/>
                          <a:latin typeface="+mn-lt"/>
                          <a:ea typeface="+mn-ea"/>
                          <a:cs typeface="+mn-cs"/>
                        </a:rPr>
                        <a:t>PHY</a:t>
                      </a:r>
                    </a:p>
                  </a:txBody>
                  <a:tcPr marL="9525" marR="9525" marT="9525" marB="0" anchor="b"/>
                </a:tc>
              </a:tr>
              <a:tr h="108438">
                <a:tc>
                  <a:txBody>
                    <a:bodyPr/>
                    <a:lstStyle/>
                    <a:p>
                      <a:pPr marL="0" algn="ctr" defTabSz="914400" rtl="0" eaLnBrk="1" fontAlgn="b" latinLnBrk="0" hangingPunct="1"/>
                      <a:r>
                        <a:rPr lang="en-US" altLang="zh-CN" sz="1400" u="none" strike="noStrike" kern="1200" dirty="0">
                          <a:solidFill>
                            <a:srgbClr val="00B050"/>
                          </a:solidFill>
                          <a:effectLst/>
                          <a:latin typeface="+mn-lt"/>
                          <a:ea typeface="+mn-ea"/>
                          <a:cs typeface="+mn-cs"/>
                        </a:rPr>
                        <a:t>478</a:t>
                      </a:r>
                    </a:p>
                  </a:txBody>
                  <a:tcPr marL="9525" marR="9525" marT="9525" marB="0" anchor="b"/>
                </a:tc>
                <a:tc>
                  <a:txBody>
                    <a:bodyPr/>
                    <a:lstStyle/>
                    <a:p>
                      <a:pPr marL="0" algn="l" defTabSz="914400" rtl="0" eaLnBrk="1" fontAlgn="b" latinLnBrk="0" hangingPunct="1"/>
                      <a:r>
                        <a:rPr lang="en-US" sz="1400" u="none" strike="noStrike" kern="1200" dirty="0">
                          <a:solidFill>
                            <a:srgbClr val="00B050"/>
                          </a:solidFill>
                          <a:effectLst/>
                          <a:latin typeface="+mn-lt"/>
                          <a:ea typeface="+mn-ea"/>
                          <a:cs typeface="+mn-cs"/>
                        </a:rPr>
                        <a:t>Comment resolution on CID 11896</a:t>
                      </a:r>
                    </a:p>
                  </a:txBody>
                  <a:tcPr marL="9525" marR="9525" marT="9525" marB="0" anchor="b"/>
                </a:tc>
                <a:tc>
                  <a:txBody>
                    <a:bodyPr/>
                    <a:lstStyle/>
                    <a:p>
                      <a:pPr marL="0" algn="l" defTabSz="914400" rtl="0" eaLnBrk="1" fontAlgn="b" latinLnBrk="0" hangingPunct="1"/>
                      <a:r>
                        <a:rPr lang="en-US" sz="1400" u="none" strike="noStrike" kern="1200" dirty="0" err="1">
                          <a:solidFill>
                            <a:srgbClr val="00B050"/>
                          </a:solidFill>
                          <a:effectLst/>
                          <a:latin typeface="+mn-lt"/>
                          <a:ea typeface="+mn-ea"/>
                          <a:cs typeface="+mn-cs"/>
                        </a:rPr>
                        <a:t>Jianhan</a:t>
                      </a:r>
                      <a:r>
                        <a:rPr lang="en-US" sz="1400" u="none" strike="noStrike" kern="1200" dirty="0">
                          <a:solidFill>
                            <a:srgbClr val="00B050"/>
                          </a:solidFill>
                          <a:effectLst/>
                          <a:latin typeface="+mn-lt"/>
                          <a:ea typeface="+mn-ea"/>
                          <a:cs typeface="+mn-cs"/>
                        </a:rPr>
                        <a:t> Liu (</a:t>
                      </a:r>
                      <a:r>
                        <a:rPr lang="en-US" sz="1400" u="none" strike="noStrike" kern="1200" dirty="0" err="1">
                          <a:solidFill>
                            <a:srgbClr val="00B050"/>
                          </a:solidFill>
                          <a:effectLst/>
                          <a:latin typeface="+mn-lt"/>
                          <a:ea typeface="+mn-ea"/>
                          <a:cs typeface="+mn-cs"/>
                        </a:rPr>
                        <a:t>Mediatek</a:t>
                      </a:r>
                      <a:r>
                        <a:rPr lang="en-US" sz="1400" u="none" strike="noStrike" kern="1200" dirty="0">
                          <a:solidFill>
                            <a:srgbClr val="00B050"/>
                          </a:solidFill>
                          <a:effectLst/>
                          <a:latin typeface="+mn-lt"/>
                          <a:ea typeface="+mn-ea"/>
                          <a:cs typeface="+mn-cs"/>
                        </a:rPr>
                        <a:t>)</a:t>
                      </a:r>
                    </a:p>
                  </a:txBody>
                  <a:tcPr marL="9525" marR="9525" marT="9525" marB="0" anchor="b"/>
                </a:tc>
                <a:tc>
                  <a:txBody>
                    <a:bodyPr/>
                    <a:lstStyle/>
                    <a:p>
                      <a:pPr marL="0" algn="ctr" defTabSz="914400" rtl="0" eaLnBrk="1" fontAlgn="b" latinLnBrk="0" hangingPunct="1"/>
                      <a:r>
                        <a:rPr lang="en-US" sz="1400" u="none" strike="noStrike" kern="1200" dirty="0">
                          <a:solidFill>
                            <a:srgbClr val="00B050"/>
                          </a:solidFill>
                          <a:effectLst/>
                          <a:latin typeface="+mn-lt"/>
                          <a:ea typeface="+mn-ea"/>
                          <a:cs typeface="+mn-cs"/>
                        </a:rPr>
                        <a:t>PHY</a:t>
                      </a:r>
                    </a:p>
                  </a:txBody>
                  <a:tcPr marL="9525" marR="9525" marT="9525" marB="0" anchor="b"/>
                </a:tc>
              </a:tr>
              <a:tr h="108438">
                <a:tc>
                  <a:txBody>
                    <a:bodyPr/>
                    <a:lstStyle/>
                    <a:p>
                      <a:pPr marL="0" algn="ctr" defTabSz="914400" rtl="0" eaLnBrk="1" fontAlgn="b" latinLnBrk="0" hangingPunct="1"/>
                      <a:r>
                        <a:rPr lang="en-US" altLang="zh-CN" sz="1400" u="none" strike="noStrike" kern="1200" dirty="0" smtClean="0">
                          <a:solidFill>
                            <a:srgbClr val="00B050"/>
                          </a:solidFill>
                          <a:effectLst/>
                          <a:latin typeface="+mn-lt"/>
                          <a:ea typeface="+mn-ea"/>
                          <a:cs typeface="+mn-cs"/>
                        </a:rPr>
                        <a:t>483</a:t>
                      </a:r>
                      <a:endParaRPr lang="en-US" altLang="zh-CN" sz="1400" u="none" strike="noStrike" kern="1200" dirty="0">
                        <a:solidFill>
                          <a:srgbClr val="00B050"/>
                        </a:solidFill>
                        <a:effectLst/>
                        <a:latin typeface="+mn-lt"/>
                        <a:ea typeface="+mn-ea"/>
                        <a:cs typeface="+mn-cs"/>
                      </a:endParaRPr>
                    </a:p>
                  </a:txBody>
                  <a:tcPr marL="9525" marR="9525" marT="9525" marB="0"/>
                </a:tc>
                <a:tc>
                  <a:txBody>
                    <a:bodyPr/>
                    <a:lstStyle/>
                    <a:p>
                      <a:pPr marL="0" algn="l" defTabSz="914400" rtl="0" eaLnBrk="1" fontAlgn="t" latinLnBrk="0" hangingPunct="1"/>
                      <a:r>
                        <a:rPr lang="en-US" sz="1400" u="none" strike="noStrike" kern="1200" dirty="0" smtClean="0">
                          <a:solidFill>
                            <a:srgbClr val="00B050"/>
                          </a:solidFill>
                          <a:effectLst/>
                          <a:latin typeface="+mn-lt"/>
                          <a:ea typeface="+mn-ea"/>
                          <a:cs typeface="+mn-cs"/>
                        </a:rPr>
                        <a:t>corrections-to-number-of-he-ltf-symbols-and-midamble-periodicity-subfield</a:t>
                      </a:r>
                      <a:endParaRPr lang="en-US" sz="1400" u="none" strike="noStrike" kern="1200" dirty="0">
                        <a:solidFill>
                          <a:srgbClr val="00B050"/>
                        </a:solidFill>
                        <a:effectLst/>
                        <a:latin typeface="+mn-lt"/>
                        <a:ea typeface="+mn-ea"/>
                        <a:cs typeface="+mn-cs"/>
                      </a:endParaRPr>
                    </a:p>
                  </a:txBody>
                  <a:tcPr marL="9525" marR="9525" marT="9525" marB="0"/>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Sigurd</a:t>
                      </a:r>
                      <a:r>
                        <a:rPr lang="en-US" sz="1400" u="none" strike="noStrike" kern="1200" baseline="0" dirty="0" smtClean="0">
                          <a:solidFill>
                            <a:srgbClr val="00B050"/>
                          </a:solidFill>
                          <a:effectLst/>
                          <a:latin typeface="+mn-lt"/>
                          <a:ea typeface="+mn-ea"/>
                          <a:cs typeface="+mn-cs"/>
                        </a:rPr>
                        <a:t> (</a:t>
                      </a:r>
                      <a:r>
                        <a:rPr lang="en-US" sz="1400" u="none" strike="noStrike" kern="1200" baseline="0" dirty="0" err="1" smtClean="0">
                          <a:solidFill>
                            <a:srgbClr val="00B050"/>
                          </a:solidFill>
                          <a:effectLst/>
                          <a:latin typeface="+mn-lt"/>
                          <a:ea typeface="+mn-ea"/>
                          <a:cs typeface="+mn-cs"/>
                        </a:rPr>
                        <a:t>Quantenna</a:t>
                      </a:r>
                      <a:r>
                        <a:rPr lang="en-US" sz="1400" u="none" strike="noStrike" kern="1200" baseline="0" dirty="0" smtClean="0">
                          <a:solidFill>
                            <a:srgbClr val="00B050"/>
                          </a:solidFill>
                          <a:effectLst/>
                          <a:latin typeface="+mn-lt"/>
                          <a:ea typeface="+mn-ea"/>
                          <a:cs typeface="+mn-cs"/>
                        </a:rPr>
                        <a:t>)</a:t>
                      </a:r>
                      <a:endParaRPr lang="en-US" sz="1400" u="none" strike="noStrike" kern="1200" dirty="0">
                        <a:solidFill>
                          <a:srgbClr val="00B050"/>
                        </a:solidFill>
                        <a:effectLst/>
                        <a:latin typeface="+mn-lt"/>
                        <a:ea typeface="+mn-ea"/>
                        <a:cs typeface="+mn-cs"/>
                      </a:endParaRPr>
                    </a:p>
                  </a:txBody>
                  <a:tcPr marL="9525" marR="9525" marT="9525" marB="0"/>
                </a:tc>
                <a:tc>
                  <a:txBody>
                    <a:bodyPr/>
                    <a:lstStyle/>
                    <a:p>
                      <a:pPr algn="ctr" fontAlgn="b"/>
                      <a:r>
                        <a:rPr lang="en-US" sz="1400" b="0" i="0" u="none" strike="noStrike" dirty="0" smtClean="0">
                          <a:solidFill>
                            <a:srgbClr val="00B050"/>
                          </a:solidFill>
                          <a:effectLst/>
                          <a:latin typeface="+mn-lt"/>
                        </a:rPr>
                        <a:t>PHY</a:t>
                      </a:r>
                      <a:endParaRPr lang="en-US" sz="1400" b="0" i="0" u="none" strike="noStrike" dirty="0">
                        <a:solidFill>
                          <a:srgbClr val="00B050"/>
                        </a:solidFill>
                        <a:effectLst/>
                        <a:latin typeface="+mn-lt"/>
                      </a:endParaRPr>
                    </a:p>
                  </a:txBody>
                  <a:tcPr marL="7617" marR="7617" marT="7617" marB="0"/>
                </a:tc>
              </a:tr>
              <a:tr h="108438">
                <a:tc>
                  <a:txBody>
                    <a:bodyPr/>
                    <a:lstStyle/>
                    <a:p>
                      <a:pPr marL="0" algn="ctr" defTabSz="914400" rtl="0" eaLnBrk="1" fontAlgn="b" latinLnBrk="0" hangingPunct="1"/>
                      <a:r>
                        <a:rPr lang="en-US" sz="1400" b="0" i="0" u="none" strike="noStrike" kern="1200" dirty="0" smtClean="0">
                          <a:solidFill>
                            <a:srgbClr val="000000"/>
                          </a:solidFill>
                          <a:effectLst/>
                          <a:latin typeface="+mn-lt"/>
                          <a:ea typeface="+mn-ea"/>
                          <a:cs typeface="+mn-cs"/>
                        </a:rPr>
                        <a:t>508</a:t>
                      </a:r>
                      <a:endParaRPr lang="en-US" sz="14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D2.0 PHY Comment Resolution - Part2</a:t>
                      </a:r>
                      <a:endParaRPr lang="en-US" sz="1400" u="none" strike="noStrike" kern="1200" dirty="0">
                        <a:solidFill>
                          <a:schemeClr val="tx1"/>
                        </a:solidFill>
                        <a:effectLst/>
                        <a:latin typeface="+mn-lt"/>
                        <a:ea typeface="+mn-ea"/>
                        <a:cs typeface="+mn-cs"/>
                      </a:endParaRPr>
                    </a:p>
                  </a:txBody>
                  <a:tcPr marL="7617" marR="7617" marT="7617" marB="0"/>
                </a:tc>
                <a:tc>
                  <a:txBody>
                    <a:bodyPr/>
                    <a:lstStyle/>
                    <a:p>
                      <a:pPr marL="0" algn="l" defTabSz="914400" rtl="0" eaLnBrk="1" fontAlgn="b" latinLnBrk="0" hangingPunct="1"/>
                      <a:r>
                        <a:rPr lang="en-US" sz="1400" b="0" i="0" u="none" strike="noStrike" kern="1200" dirty="0" err="1" smtClean="0">
                          <a:solidFill>
                            <a:srgbClr val="000000"/>
                          </a:solidFill>
                          <a:effectLst/>
                          <a:latin typeface="+mn-lt"/>
                          <a:ea typeface="+mn-ea"/>
                          <a:cs typeface="+mn-cs"/>
                        </a:rPr>
                        <a:t>Youhan</a:t>
                      </a:r>
                      <a:r>
                        <a:rPr lang="en-US" sz="1400" b="0" i="0" u="none" strike="noStrike" kern="1200" dirty="0" smtClean="0">
                          <a:solidFill>
                            <a:srgbClr val="000000"/>
                          </a:solidFill>
                          <a:effectLst/>
                          <a:latin typeface="+mn-lt"/>
                          <a:ea typeface="+mn-ea"/>
                          <a:cs typeface="+mn-cs"/>
                        </a:rPr>
                        <a:t> (Qualcomm)</a:t>
                      </a:r>
                      <a:endParaRPr lang="en-US" sz="1400" b="0" i="0" u="none" strike="noStrike" kern="1200" dirty="0">
                        <a:solidFill>
                          <a:srgbClr val="000000"/>
                        </a:solidFill>
                        <a:effectLst/>
                        <a:latin typeface="+mn-lt"/>
                        <a:ea typeface="+mn-ea"/>
                        <a:cs typeface="+mn-cs"/>
                      </a:endParaRPr>
                    </a:p>
                  </a:txBody>
                  <a:tcPr marL="7617" marR="7617" marT="7617" marB="0"/>
                </a:tc>
                <a:tc>
                  <a:txBody>
                    <a:bodyPr/>
                    <a:lstStyle/>
                    <a:p>
                      <a:pPr marL="0" algn="ctr" defTabSz="914400" rtl="0" eaLnBrk="1" fontAlgn="b" latinLnBrk="0" hangingPunct="1"/>
                      <a:r>
                        <a:rPr lang="en-US" sz="1400" b="0" i="0" u="none" strike="noStrike" kern="1200" dirty="0" smtClean="0">
                          <a:solidFill>
                            <a:srgbClr val="000000"/>
                          </a:solidFill>
                          <a:effectLst/>
                          <a:latin typeface="+mn-lt"/>
                          <a:ea typeface="+mn-ea"/>
                          <a:cs typeface="+mn-cs"/>
                        </a:rPr>
                        <a:t>PHY</a:t>
                      </a:r>
                      <a:endParaRPr lang="en-US" sz="1400" b="0" i="0" u="none" strike="noStrike" kern="1200" dirty="0">
                        <a:solidFill>
                          <a:srgbClr val="000000"/>
                        </a:solidFill>
                        <a:effectLst/>
                        <a:latin typeface="+mn-lt"/>
                        <a:ea typeface="+mn-ea"/>
                        <a:cs typeface="+mn-cs"/>
                      </a:endParaRPr>
                    </a:p>
                  </a:txBody>
                  <a:tcPr marL="7617" marR="7617" marT="7617" marB="0" anchor="b"/>
                </a:tc>
              </a:tr>
              <a:tr h="108438">
                <a:tc>
                  <a:txBody>
                    <a:bodyPr/>
                    <a:lstStyle/>
                    <a:p>
                      <a:pPr marL="0" algn="ctr"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tc>
                <a:tc>
                  <a:txBody>
                    <a:bodyPr/>
                    <a:lstStyle/>
                    <a:p>
                      <a:pPr marL="0" algn="ctr"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b"/>
                </a:tc>
              </a:tr>
            </a:tbl>
          </a:graphicData>
        </a:graphic>
      </p:graphicFrame>
      <p:sp>
        <p:nvSpPr>
          <p:cNvPr id="8" name="文本框 7"/>
          <p:cNvSpPr txBox="1"/>
          <p:nvPr/>
        </p:nvSpPr>
        <p:spPr>
          <a:xfrm>
            <a:off x="0" y="4495800"/>
            <a:ext cx="838200" cy="215444"/>
          </a:xfrm>
          <a:prstGeom prst="rect">
            <a:avLst/>
          </a:prstGeom>
          <a:noFill/>
        </p:spPr>
        <p:txBody>
          <a:bodyPr wrap="square" rtlCol="0">
            <a:spAutoFit/>
          </a:bodyPr>
          <a:lstStyle/>
          <a:p>
            <a:r>
              <a:rPr lang="en-US" altLang="zh-CN" sz="800" b="1" dirty="0" smtClean="0">
                <a:solidFill>
                  <a:srgbClr val="FF0000"/>
                </a:solidFill>
              </a:rPr>
              <a:t>Defer to May</a:t>
            </a:r>
            <a:endParaRPr lang="zh-CN" altLang="en-US" sz="800" b="1" dirty="0">
              <a:solidFill>
                <a:srgbClr val="FF0000"/>
              </a:solidFill>
            </a:endParaRPr>
          </a:p>
        </p:txBody>
      </p:sp>
    </p:spTree>
    <p:extLst>
      <p:ext uri="{BB962C8B-B14F-4D97-AF65-F5344CB8AC3E}">
        <p14:creationId xmlns:p14="http://schemas.microsoft.com/office/powerpoint/2010/main" val="492657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 (</a:t>
            </a:r>
            <a:r>
              <a:rPr lang="en-US" altLang="zh-CN" dirty="0" smtClean="0"/>
              <a:t>non-</a:t>
            </a:r>
            <a:r>
              <a:rPr lang="en-US" altLang="zh-CN" dirty="0" err="1" smtClean="0"/>
              <a:t>cr</a:t>
            </a:r>
            <a:r>
              <a:rPr lang="en-US" altLang="zh-CN" dirty="0" smtClean="0"/>
              <a:t>, </a:t>
            </a:r>
            <a:r>
              <a:rPr lang="en-US" altLang="zh-CN" dirty="0" smtClean="0"/>
              <a:t>11-18/0059r1)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a:t>
            </a:r>
            <a:r>
              <a:rPr lang="en-US" altLang="zh-CN" dirty="0" smtClean="0"/>
              <a:t>spec text modification as proposed in 11-18/0059r1?</a:t>
            </a:r>
            <a:endParaRPr lang="en-US" altLang="zh-CN" dirty="0" smtClean="0"/>
          </a:p>
          <a:p>
            <a:pPr marL="457200" lvl="1" indent="0">
              <a:buNone/>
            </a:pP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34713277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a:t>2</a:t>
            </a:r>
            <a:r>
              <a:rPr lang="en-US" altLang="zh-CN" dirty="0" smtClean="0"/>
              <a:t> </a:t>
            </a:r>
            <a:r>
              <a:rPr lang="en-US" altLang="zh-CN" dirty="0" smtClean="0"/>
              <a:t>(</a:t>
            </a:r>
            <a:r>
              <a:rPr lang="en-US" altLang="zh-CN" dirty="0" err="1" smtClean="0"/>
              <a:t>cr</a:t>
            </a:r>
            <a:r>
              <a:rPr lang="en-US" altLang="zh-CN" dirty="0" smtClean="0"/>
              <a:t>, </a:t>
            </a:r>
            <a:r>
              <a:rPr lang="en-US" altLang="zh-CN" dirty="0" smtClean="0"/>
              <a:t>11-18/0110r6)</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106 </a:t>
            </a:r>
            <a:r>
              <a:rPr lang="en-US" altLang="zh-CN" dirty="0" smtClean="0"/>
              <a:t>CIDs as in </a:t>
            </a:r>
            <a:r>
              <a:rPr lang="en-US" altLang="zh-CN" dirty="0" smtClean="0"/>
              <a:t>11-18/0110r6?</a:t>
            </a:r>
            <a:endParaRPr lang="en-US" altLang="zh-CN" dirty="0" smtClean="0"/>
          </a:p>
          <a:p>
            <a:pPr lvl="1"/>
            <a:r>
              <a:rPr lang="en-US" altLang="zh-CN" sz="1600" dirty="0" smtClean="0"/>
              <a:t>CID 11404, 11597, 11598, 11599, </a:t>
            </a:r>
            <a:r>
              <a:rPr lang="en-GB" altLang="zh-CN" sz="1600" dirty="0" smtClean="0"/>
              <a:t>11600, 11601, 11602, 11603, 11604, 11605, 11606, 11607, 11608, 11609, 14066, </a:t>
            </a:r>
            <a:r>
              <a:rPr lang="en-US" altLang="zh-CN" sz="1600" dirty="0" smtClean="0"/>
              <a:t>11610, 11611, 11612, 11613, 11614, 11615, 11616, 11617, 11618, 14067, 11619, 11620, 11621, 11622, 11623, 11624, 11625, 11626, 11627, 12880, 13455, 14068, 11403, 11404, 11518, 11628, 11629, 11630</a:t>
            </a:r>
            <a:r>
              <a:rPr lang="en-US" altLang="zh-CN" sz="1600" dirty="0"/>
              <a:t>, 11631</a:t>
            </a:r>
            <a:r>
              <a:rPr lang="en-US" altLang="zh-CN" sz="1600" dirty="0" smtClean="0"/>
              <a:t>, 11632, 11633, 11635</a:t>
            </a:r>
            <a:r>
              <a:rPr lang="en-US" altLang="zh-CN" sz="1600" dirty="0"/>
              <a:t>, 13456</a:t>
            </a:r>
            <a:r>
              <a:rPr lang="en-US" altLang="zh-CN" sz="1600" dirty="0" smtClean="0"/>
              <a:t>, 14069, 11517, 11519, 11520, 11521, 11522, 11523, 11524, 11525, 11526, 11527, 11639, 11640, 11641, </a:t>
            </a:r>
            <a:r>
              <a:rPr lang="en-US" altLang="zh-CN" sz="1600" dirty="0" smtClean="0"/>
              <a:t>14073</a:t>
            </a:r>
            <a:r>
              <a:rPr lang="en-US" altLang="zh-CN" sz="1600" dirty="0" smtClean="0"/>
              <a:t>, 14174, 14175, 11528, 11529, 12565, 13471, 13472, 14074, 11413, 11414, 11533, 11534, 11535, 11642, 11643, 11644, 11645, 11646, 11647, 11648, 13363, 13367, 13377, 13479, 13480, 13481</a:t>
            </a:r>
            <a:r>
              <a:rPr lang="en-US" altLang="zh-CN" sz="1600" dirty="0"/>
              <a:t>, </a:t>
            </a:r>
            <a:r>
              <a:rPr lang="en-US" altLang="zh-CN" sz="1600" dirty="0" smtClean="0"/>
              <a:t>13634, 11415, 11416, 11417, 11649, 11650, 11651, 11652, 11653, 11656, 11657, </a:t>
            </a:r>
            <a:r>
              <a:rPr lang="en-US" altLang="zh-CN" sz="1600" dirty="0" smtClean="0"/>
              <a:t>13372</a:t>
            </a:r>
            <a:r>
              <a:rPr lang="en-US" altLang="zh-CN" sz="1600" dirty="0" smtClean="0"/>
              <a:t>, 13373, 13484, 13602, 13606, 13774</a:t>
            </a:r>
            <a:endParaRPr lang="zh-CN" altLang="zh-CN" sz="1600" dirty="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r>
              <a:rPr lang="en-US" altLang="zh-CN" dirty="0" smtClean="0">
                <a:solidFill>
                  <a:srgbClr val="FF0000"/>
                </a:solidFill>
              </a:rPr>
              <a:t>Note, CID 13377 should be 13773</a:t>
            </a:r>
            <a:endParaRPr lang="zh-CN" altLang="en-US" dirty="0">
              <a:solidFill>
                <a:srgbClr val="FF0000"/>
              </a:solidFill>
            </a:endParaRPr>
          </a:p>
        </p:txBody>
      </p:sp>
    </p:spTree>
    <p:extLst>
      <p:ext uri="{BB962C8B-B14F-4D97-AF65-F5344CB8AC3E}">
        <p14:creationId xmlns:p14="http://schemas.microsoft.com/office/powerpoint/2010/main" val="10865261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3 </a:t>
            </a:r>
            <a:r>
              <a:rPr lang="en-US" altLang="zh-CN" dirty="0" smtClean="0"/>
              <a:t>(</a:t>
            </a:r>
            <a:r>
              <a:rPr lang="en-US" altLang="zh-CN" dirty="0" err="1" smtClean="0"/>
              <a:t>cr</a:t>
            </a:r>
            <a:r>
              <a:rPr lang="en-US" altLang="zh-CN" dirty="0" smtClean="0"/>
              <a:t>, 11-18/0111r1)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34 CIDs as in 11-18/0111r1?</a:t>
            </a:r>
          </a:p>
          <a:p>
            <a:pPr lvl="1"/>
            <a:r>
              <a:rPr lang="en-US" altLang="zh-CN" dirty="0" smtClean="0"/>
              <a:t>CID 11659</a:t>
            </a:r>
            <a:r>
              <a:rPr lang="en-US" altLang="zh-CN" dirty="0"/>
              <a:t>, 13485, 11660, 11661, 11662, 11663, 13374, 13396, 12652, 12871, 13375, 13376, 13391, 13392, 13393, 13394, 13395, 13397, 13487, 14181, 14182, 14184, 13488, </a:t>
            </a:r>
            <a:r>
              <a:rPr lang="en-GB" altLang="zh-CN" dirty="0"/>
              <a:t>14185, 13490, </a:t>
            </a:r>
            <a:r>
              <a:rPr lang="en-US" altLang="zh-CN" dirty="0"/>
              <a:t>11664, 13491, 11665, 11666, 11667, 11668, 11669, 13493, </a:t>
            </a:r>
            <a:r>
              <a:rPr lang="en-GB" altLang="zh-CN" dirty="0"/>
              <a:t>13378</a:t>
            </a:r>
          </a:p>
          <a:p>
            <a:pPr lvl="1"/>
            <a:endParaRPr lang="en-GB" altLang="zh-CN" dirty="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39564593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685800"/>
            <a:ext cx="7772400" cy="1525587"/>
          </a:xfrm>
        </p:spPr>
        <p:txBody>
          <a:bodyPr/>
          <a:lstStyle/>
          <a:p>
            <a:r>
              <a:rPr lang="en-US" altLang="en-US" sz="2800" dirty="0" smtClean="0">
                <a:solidFill>
                  <a:srgbClr val="0000FF"/>
                </a:solidFill>
                <a:latin typeface="Arial Black" pitchFamily="34" charset="0"/>
              </a:rPr>
              <a:t>IEEE 802.11 </a:t>
            </a:r>
            <a:r>
              <a:rPr lang="en-US" altLang="en-US" sz="2800" dirty="0" err="1" smtClean="0">
                <a:solidFill>
                  <a:srgbClr val="0000FF"/>
                </a:solidFill>
                <a:latin typeface="Arial Black" pitchFamily="34" charset="0"/>
              </a:rPr>
              <a:t>Tgax</a:t>
            </a:r>
            <a:r>
              <a:rPr lang="en-US" altLang="en-US" sz="2800" dirty="0" smtClean="0">
                <a:solidFill>
                  <a:srgbClr val="0000FF"/>
                </a:solidFill>
                <a:latin typeface="Arial Black" pitchFamily="34" charset="0"/>
              </a:rPr>
              <a:t> Meeting</a:t>
            </a:r>
            <a:br>
              <a:rPr lang="en-US" altLang="en-US" sz="2800" dirty="0" smtClean="0">
                <a:solidFill>
                  <a:srgbClr val="0000FF"/>
                </a:solidFill>
                <a:latin typeface="Arial Black" pitchFamily="34" charset="0"/>
              </a:rPr>
            </a:br>
            <a:r>
              <a:rPr lang="en-US" altLang="en-US" sz="2800" dirty="0" smtClean="0">
                <a:solidFill>
                  <a:srgbClr val="0000FF"/>
                </a:solidFill>
                <a:latin typeface="Arial Black" pitchFamily="34" charset="0"/>
              </a:rPr>
              <a:t>High Efficiency WLAN</a:t>
            </a:r>
            <a:br>
              <a:rPr lang="en-US" altLang="en-US" sz="2800" dirty="0" smtClean="0">
                <a:solidFill>
                  <a:srgbClr val="0000FF"/>
                </a:solidFill>
                <a:latin typeface="Arial Black" pitchFamily="34" charset="0"/>
              </a:rPr>
            </a:br>
            <a:r>
              <a:rPr lang="en-US" altLang="en-US" sz="2800" dirty="0" smtClean="0">
                <a:solidFill>
                  <a:srgbClr val="0000FF"/>
                </a:solidFill>
                <a:latin typeface="Arial Black" pitchFamily="34" charset="0"/>
              </a:rPr>
              <a:t>PHY Ad Hoc</a:t>
            </a:r>
            <a:endParaRPr lang="en-CA" altLang="en-US" sz="2800" dirty="0" smtClean="0"/>
          </a:p>
        </p:txBody>
      </p:sp>
      <p:sp>
        <p:nvSpPr>
          <p:cNvPr id="8" name="Content Placeholder 2"/>
          <p:cNvSpPr>
            <a:spLocks noGrp="1"/>
          </p:cNvSpPr>
          <p:nvPr>
            <p:ph idx="1"/>
          </p:nvPr>
        </p:nvSpPr>
        <p:spPr>
          <a:xfrm>
            <a:off x="533400" y="2438400"/>
            <a:ext cx="8305800" cy="36576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zh-CN" sz="4000" dirty="0">
                <a:latin typeface="Arial" panose="020B0604020202020204" pitchFamily="34" charset="0"/>
              </a:rPr>
              <a:t>Rosemont, Illinois USA</a:t>
            </a:r>
          </a:p>
          <a:p>
            <a:pPr algn="ctr">
              <a:lnSpc>
                <a:spcPct val="90000"/>
              </a:lnSpc>
              <a:buFontTx/>
              <a:buNone/>
            </a:pPr>
            <a:r>
              <a:rPr lang="en-US" altLang="en-US" sz="4000" dirty="0" smtClean="0">
                <a:latin typeface="Arial" pitchFamily="34" charset="0"/>
              </a:rPr>
              <a:t>Mar 5-8, 2018</a:t>
            </a:r>
          </a:p>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4 </a:t>
            </a:r>
            <a:r>
              <a:rPr lang="en-US" altLang="zh-CN" dirty="0" smtClean="0"/>
              <a:t>(</a:t>
            </a:r>
            <a:r>
              <a:rPr lang="en-US" altLang="zh-CN" dirty="0" err="1" smtClean="0"/>
              <a:t>cr</a:t>
            </a:r>
            <a:r>
              <a:rPr lang="en-US" altLang="zh-CN" dirty="0" smtClean="0"/>
              <a:t>, </a:t>
            </a:r>
            <a:r>
              <a:rPr lang="en-US" altLang="zh-CN" dirty="0" smtClean="0"/>
              <a:t>11-18/0151r1)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4 CIDs </a:t>
            </a:r>
            <a:r>
              <a:rPr lang="en-US" altLang="zh-CN" dirty="0" smtClean="0"/>
              <a:t>as in </a:t>
            </a:r>
            <a:r>
              <a:rPr lang="en-US" altLang="zh-CN" dirty="0" smtClean="0"/>
              <a:t>11-18/0151r1?</a:t>
            </a:r>
            <a:endParaRPr lang="en-US" altLang="zh-CN" dirty="0" smtClean="0"/>
          </a:p>
          <a:p>
            <a:pPr lvl="1"/>
            <a:r>
              <a:rPr lang="en-US" altLang="zh-CN" dirty="0" smtClean="0"/>
              <a:t>CID </a:t>
            </a:r>
            <a:r>
              <a:rPr lang="en-US" altLang="zh-CN" dirty="0"/>
              <a:t>13597, 13598, 13599, </a:t>
            </a:r>
            <a:r>
              <a:rPr lang="en-US" altLang="zh-CN" dirty="0" smtClean="0"/>
              <a:t>13600</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9415080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5 </a:t>
            </a:r>
            <a:r>
              <a:rPr lang="en-US" altLang="zh-CN" dirty="0" smtClean="0"/>
              <a:t>(</a:t>
            </a:r>
            <a:r>
              <a:rPr lang="en-US" altLang="zh-CN" dirty="0" err="1" smtClean="0"/>
              <a:t>cr</a:t>
            </a:r>
            <a:r>
              <a:rPr lang="en-US" altLang="zh-CN" dirty="0" smtClean="0"/>
              <a:t>, </a:t>
            </a:r>
            <a:r>
              <a:rPr lang="en-US" altLang="zh-CN" dirty="0" smtClean="0"/>
              <a:t>11-18/0352r1)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2 CIDs </a:t>
            </a:r>
            <a:r>
              <a:rPr lang="en-US" altLang="zh-CN" dirty="0" smtClean="0"/>
              <a:t>as in </a:t>
            </a:r>
            <a:r>
              <a:rPr lang="en-US" altLang="zh-CN" dirty="0" smtClean="0"/>
              <a:t>11-18/0352r1?</a:t>
            </a:r>
            <a:endParaRPr lang="en-US" altLang="zh-CN" dirty="0" smtClean="0"/>
          </a:p>
          <a:p>
            <a:pPr lvl="1"/>
            <a:r>
              <a:rPr lang="en-US" altLang="zh-CN" dirty="0" smtClean="0"/>
              <a:t>CID </a:t>
            </a:r>
            <a:r>
              <a:rPr lang="en-US" altLang="zh-CN" dirty="0" smtClean="0"/>
              <a:t>11725, 13635</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21372672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6 </a:t>
            </a:r>
            <a:r>
              <a:rPr lang="en-US" altLang="zh-CN" dirty="0" smtClean="0"/>
              <a:t>(</a:t>
            </a:r>
            <a:r>
              <a:rPr lang="en-US" altLang="zh-CN" dirty="0" err="1" smtClean="0"/>
              <a:t>cr</a:t>
            </a:r>
            <a:r>
              <a:rPr lang="en-US" altLang="zh-CN" dirty="0" smtClean="0"/>
              <a:t>, </a:t>
            </a:r>
            <a:r>
              <a:rPr lang="en-US" altLang="zh-CN" dirty="0" smtClean="0"/>
              <a:t>11-18/0324r1)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4 CIDs </a:t>
            </a:r>
            <a:r>
              <a:rPr lang="en-US" altLang="zh-CN" dirty="0" smtClean="0"/>
              <a:t>as in </a:t>
            </a:r>
            <a:r>
              <a:rPr lang="en-US" altLang="zh-CN" dirty="0" smtClean="0"/>
              <a:t>11-18/0324r1?</a:t>
            </a:r>
            <a:endParaRPr lang="en-US" altLang="zh-CN" dirty="0" smtClean="0"/>
          </a:p>
          <a:p>
            <a:pPr lvl="1"/>
            <a:r>
              <a:rPr lang="en-US" altLang="zh-CN" dirty="0" smtClean="0"/>
              <a:t>CID </a:t>
            </a:r>
            <a:r>
              <a:rPr lang="en-GB" altLang="zh-CN" dirty="0"/>
              <a:t>13368, 11408, 11410, 13370</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42030709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7 </a:t>
            </a:r>
            <a:r>
              <a:rPr lang="en-US" altLang="zh-CN" dirty="0" smtClean="0"/>
              <a:t>(</a:t>
            </a:r>
            <a:r>
              <a:rPr lang="en-US" altLang="zh-CN" dirty="0" err="1" smtClean="0"/>
              <a:t>cr</a:t>
            </a:r>
            <a:r>
              <a:rPr lang="en-US" altLang="zh-CN" dirty="0" smtClean="0"/>
              <a:t>, </a:t>
            </a:r>
            <a:r>
              <a:rPr lang="en-US" altLang="zh-CN" dirty="0" smtClean="0"/>
              <a:t>11-18/0359r2)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5 CIDs </a:t>
            </a:r>
            <a:r>
              <a:rPr lang="en-US" altLang="zh-CN" dirty="0" smtClean="0"/>
              <a:t>as in </a:t>
            </a:r>
            <a:r>
              <a:rPr lang="en-US" altLang="zh-CN" dirty="0" smtClean="0"/>
              <a:t>11-18/0359r2?</a:t>
            </a:r>
            <a:endParaRPr lang="en-US" altLang="zh-CN" dirty="0" smtClean="0"/>
          </a:p>
          <a:p>
            <a:pPr lvl="1"/>
            <a:r>
              <a:rPr lang="en-US" altLang="zh-CN" dirty="0" smtClean="0"/>
              <a:t>CID </a:t>
            </a:r>
            <a:r>
              <a:rPr lang="en-GB" altLang="zh-CN" dirty="0"/>
              <a:t>13402, 13404, 13452, 13489, 13397</a:t>
            </a:r>
            <a:endParaRPr lang="en-US" altLang="zh-CN" dirty="0" smtClean="0"/>
          </a:p>
          <a:p>
            <a:pPr lvl="1"/>
            <a:endParaRPr lang="en-GB" altLang="zh-CN" dirty="0" smtClean="0"/>
          </a:p>
          <a:p>
            <a:pPr lvl="1"/>
            <a:endParaRPr lang="en-GB" altLang="zh-CN" dirty="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a:solidFill>
                <a:srgbClr val="00B050"/>
              </a:solidFill>
            </a:endParaRPr>
          </a:p>
          <a:p>
            <a:pPr>
              <a:buNone/>
            </a:pPr>
            <a:r>
              <a:rPr lang="en-US" altLang="zh-CN" dirty="0" smtClean="0">
                <a:solidFill>
                  <a:srgbClr val="FF0000"/>
                </a:solidFill>
              </a:rPr>
              <a:t>Note, CID 13397 has been resolved in 11-18/0111r1</a:t>
            </a:r>
            <a:endParaRPr lang="zh-CN" altLang="en-US" dirty="0">
              <a:solidFill>
                <a:srgbClr val="FF0000"/>
              </a:solidFill>
            </a:endParaRPr>
          </a:p>
        </p:txBody>
      </p:sp>
    </p:spTree>
    <p:extLst>
      <p:ext uri="{BB962C8B-B14F-4D97-AF65-F5344CB8AC3E}">
        <p14:creationId xmlns:p14="http://schemas.microsoft.com/office/powerpoint/2010/main" val="38143082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8 </a:t>
            </a:r>
            <a:r>
              <a:rPr lang="en-US" altLang="zh-CN" dirty="0" smtClean="0"/>
              <a:t>(</a:t>
            </a:r>
            <a:r>
              <a:rPr lang="en-US" altLang="zh-CN" dirty="0" err="1" smtClean="0"/>
              <a:t>cr</a:t>
            </a:r>
            <a:r>
              <a:rPr lang="en-US" altLang="zh-CN" dirty="0" smtClean="0"/>
              <a:t>, </a:t>
            </a:r>
            <a:r>
              <a:rPr lang="en-US" altLang="zh-CN" dirty="0" smtClean="0"/>
              <a:t>11-18/0404r1)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31 C</a:t>
            </a:r>
            <a:r>
              <a:rPr lang="en-US" altLang="zh-CN" dirty="0" smtClean="0"/>
              <a:t>IDs </a:t>
            </a:r>
            <a:r>
              <a:rPr lang="en-US" altLang="zh-CN" dirty="0" smtClean="0"/>
              <a:t>as in </a:t>
            </a:r>
            <a:r>
              <a:rPr lang="en-US" altLang="zh-CN" dirty="0" smtClean="0"/>
              <a:t>11-18/0404r1?</a:t>
            </a:r>
            <a:endParaRPr lang="en-US" altLang="zh-CN" dirty="0" smtClean="0"/>
          </a:p>
          <a:p>
            <a:pPr lvl="1"/>
            <a:r>
              <a:rPr lang="en-GB" altLang="zh-CN" dirty="0" smtClean="0"/>
              <a:t>CID </a:t>
            </a:r>
            <a:r>
              <a:rPr lang="en-GB" altLang="zh-CN" dirty="0"/>
              <a:t>11903, 13874, 11905, 12667, 11906, </a:t>
            </a:r>
            <a:r>
              <a:rPr lang="en-GB" altLang="zh-CN" dirty="0" smtClean="0"/>
              <a:t>12063</a:t>
            </a:r>
            <a:r>
              <a:rPr lang="en-GB" altLang="zh-CN" dirty="0"/>
              <a:t>, 12420, </a:t>
            </a:r>
            <a:r>
              <a:rPr lang="en-GB" altLang="zh-CN" dirty="0" smtClean="0"/>
              <a:t>12423</a:t>
            </a:r>
            <a:r>
              <a:rPr lang="en-GB" altLang="zh-CN" dirty="0"/>
              <a:t>, 12424, </a:t>
            </a:r>
            <a:r>
              <a:rPr lang="en-GB" altLang="zh-CN" dirty="0" smtClean="0"/>
              <a:t>12555</a:t>
            </a:r>
            <a:r>
              <a:rPr lang="en-GB" altLang="zh-CN" dirty="0"/>
              <a:t>, 12556, 12616, 12617, 13542</a:t>
            </a:r>
            <a:r>
              <a:rPr lang="en-GB" altLang="zh-CN" dirty="0" smtClean="0"/>
              <a:t>,</a:t>
            </a:r>
            <a:r>
              <a:rPr lang="zh-CN" altLang="zh-CN" sz="1200" dirty="0" smtClean="0"/>
              <a:t> </a:t>
            </a:r>
            <a:r>
              <a:rPr lang="en-GB" altLang="zh-CN" dirty="0" smtClean="0"/>
              <a:t>13543</a:t>
            </a:r>
            <a:r>
              <a:rPr lang="en-GB" altLang="zh-CN" dirty="0"/>
              <a:t>, 12658, 12669, 12675, </a:t>
            </a:r>
            <a:r>
              <a:rPr lang="en-GB" altLang="zh-CN" dirty="0" smtClean="0"/>
              <a:t>12676, 13336</a:t>
            </a:r>
            <a:r>
              <a:rPr lang="en-GB" altLang="zh-CN" dirty="0"/>
              <a:t>, 13337, 12755, 12814, </a:t>
            </a:r>
            <a:r>
              <a:rPr lang="en-GB" altLang="zh-CN" dirty="0" smtClean="0"/>
              <a:t>13102, 13335</a:t>
            </a:r>
            <a:r>
              <a:rPr lang="en-GB" altLang="zh-CN" dirty="0"/>
              <a:t>, 13544, 13627, 13875, </a:t>
            </a:r>
            <a:r>
              <a:rPr lang="en-GB" altLang="zh-CN" dirty="0" smtClean="0"/>
              <a:t>13876, </a:t>
            </a:r>
            <a:r>
              <a:rPr lang="en-GB" altLang="zh-CN" dirty="0" smtClean="0"/>
              <a:t>14212</a:t>
            </a:r>
            <a:r>
              <a:rPr lang="en-GB" altLang="zh-CN" dirty="0"/>
              <a:t>, 14225</a:t>
            </a:r>
            <a:endParaRPr lang="zh-CN" altLang="zh-CN" sz="1200" dirty="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a:solidFill>
                <a:srgbClr val="00B050"/>
              </a:solidFill>
            </a:endParaRPr>
          </a:p>
          <a:p>
            <a:pPr>
              <a:buNone/>
            </a:pPr>
            <a:r>
              <a:rPr lang="en-US" altLang="zh-CN" dirty="0" smtClean="0">
                <a:solidFill>
                  <a:srgbClr val="FF0000"/>
                </a:solidFill>
              </a:rPr>
              <a:t>Note, CID 12063 belongs to MU </a:t>
            </a:r>
            <a:r>
              <a:rPr lang="en-US" altLang="zh-CN" dirty="0" err="1" smtClean="0">
                <a:solidFill>
                  <a:srgbClr val="FF0000"/>
                </a:solidFill>
              </a:rPr>
              <a:t>adhoc</a:t>
            </a:r>
            <a:endParaRPr lang="zh-CN" altLang="en-US" dirty="0">
              <a:solidFill>
                <a:srgbClr val="FF0000"/>
              </a:solidFill>
            </a:endParaRPr>
          </a:p>
        </p:txBody>
      </p:sp>
    </p:spTree>
    <p:extLst>
      <p:ext uri="{BB962C8B-B14F-4D97-AF65-F5344CB8AC3E}">
        <p14:creationId xmlns:p14="http://schemas.microsoft.com/office/powerpoint/2010/main" val="21339379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9 </a:t>
            </a:r>
            <a:r>
              <a:rPr lang="en-US" altLang="zh-CN" dirty="0" smtClean="0"/>
              <a:t>(</a:t>
            </a:r>
            <a:r>
              <a:rPr lang="en-US" altLang="zh-CN" dirty="0" err="1" smtClean="0"/>
              <a:t>cr</a:t>
            </a:r>
            <a:r>
              <a:rPr lang="en-US" altLang="zh-CN" dirty="0" smtClean="0"/>
              <a:t>, </a:t>
            </a:r>
            <a:r>
              <a:rPr lang="en-US" altLang="zh-CN" dirty="0" smtClean="0"/>
              <a:t>11-18/0409r1)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5</a:t>
            </a:r>
            <a:r>
              <a:rPr lang="en-US" altLang="zh-CN" dirty="0" smtClean="0"/>
              <a:t> C</a:t>
            </a:r>
            <a:r>
              <a:rPr lang="en-US" altLang="zh-CN" dirty="0" smtClean="0"/>
              <a:t>IDs </a:t>
            </a:r>
            <a:r>
              <a:rPr lang="en-US" altLang="zh-CN" dirty="0" smtClean="0"/>
              <a:t>as in </a:t>
            </a:r>
            <a:r>
              <a:rPr lang="en-US" altLang="zh-CN" dirty="0" smtClean="0"/>
              <a:t>11-18/0409r1?</a:t>
            </a:r>
            <a:endParaRPr lang="en-US" altLang="zh-CN" dirty="0" smtClean="0"/>
          </a:p>
          <a:p>
            <a:pPr lvl="1"/>
            <a:r>
              <a:rPr lang="en-GB" altLang="zh-CN" dirty="0" smtClean="0"/>
              <a:t>CID </a:t>
            </a:r>
            <a:r>
              <a:rPr lang="en-GB" altLang="zh-CN" dirty="0"/>
              <a:t>11904, 12659, 11900, 11901, 13403</a:t>
            </a:r>
            <a:endParaRPr lang="zh-CN" altLang="zh-CN" sz="1200" dirty="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22924477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10 </a:t>
            </a:r>
            <a:r>
              <a:rPr lang="en-US" altLang="zh-CN" dirty="0" smtClean="0"/>
              <a:t>(</a:t>
            </a:r>
            <a:r>
              <a:rPr lang="en-US" altLang="zh-CN" dirty="0" err="1" smtClean="0"/>
              <a:t>cr</a:t>
            </a:r>
            <a:r>
              <a:rPr lang="en-US" altLang="zh-CN" dirty="0" smtClean="0"/>
              <a:t>, </a:t>
            </a:r>
            <a:r>
              <a:rPr lang="en-US" altLang="zh-CN" dirty="0" smtClean="0"/>
              <a:t>11-18/0404r2)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a:t>
            </a:r>
            <a:r>
              <a:rPr lang="en-US" altLang="zh-CN" dirty="0" smtClean="0"/>
              <a:t>ID </a:t>
            </a:r>
            <a:r>
              <a:rPr lang="en-US" altLang="zh-CN" dirty="0" smtClean="0"/>
              <a:t>as in </a:t>
            </a:r>
            <a:r>
              <a:rPr lang="en-US" altLang="zh-CN" dirty="0" smtClean="0"/>
              <a:t>11-18/0404r2?</a:t>
            </a:r>
            <a:endParaRPr lang="en-US" altLang="zh-CN" dirty="0" smtClean="0"/>
          </a:p>
          <a:p>
            <a:pPr lvl="1"/>
            <a:r>
              <a:rPr lang="en-GB" altLang="zh-CN" dirty="0" smtClean="0"/>
              <a:t>CID </a:t>
            </a:r>
            <a:r>
              <a:rPr lang="en-GB" altLang="zh-CN" dirty="0" smtClean="0"/>
              <a:t>13877</a:t>
            </a:r>
            <a:endParaRPr lang="zh-CN" altLang="zh-CN" sz="1200" dirty="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11346954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11 </a:t>
            </a:r>
            <a:r>
              <a:rPr lang="en-US" altLang="zh-CN" dirty="0" smtClean="0"/>
              <a:t>(</a:t>
            </a:r>
            <a:r>
              <a:rPr lang="en-US" altLang="zh-CN" dirty="0" err="1" smtClean="0"/>
              <a:t>cr</a:t>
            </a:r>
            <a:r>
              <a:rPr lang="en-US" altLang="zh-CN" dirty="0" smtClean="0"/>
              <a:t>, </a:t>
            </a:r>
            <a:r>
              <a:rPr lang="en-US" altLang="zh-CN" dirty="0" smtClean="0"/>
              <a:t>11-18/0349r2)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2 CIDs </a:t>
            </a:r>
            <a:r>
              <a:rPr lang="en-US" altLang="zh-CN" dirty="0" smtClean="0"/>
              <a:t>as in </a:t>
            </a:r>
            <a:r>
              <a:rPr lang="en-US" altLang="zh-CN" dirty="0" smtClean="0"/>
              <a:t>11-18/0349r2?</a:t>
            </a:r>
            <a:endParaRPr lang="en-US" altLang="zh-CN" dirty="0" smtClean="0"/>
          </a:p>
          <a:p>
            <a:pPr lvl="1"/>
            <a:r>
              <a:rPr lang="en-US" altLang="zh-CN" dirty="0" smtClean="0"/>
              <a:t>CID </a:t>
            </a:r>
            <a:r>
              <a:rPr lang="en-GB" altLang="zh-CN" dirty="0"/>
              <a:t>13630, 14051</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5348884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12 </a:t>
            </a:r>
            <a:r>
              <a:rPr lang="en-US" altLang="zh-CN" dirty="0" smtClean="0"/>
              <a:t>(</a:t>
            </a:r>
            <a:r>
              <a:rPr lang="en-US" altLang="zh-CN" dirty="0" err="1" smtClean="0"/>
              <a:t>cr</a:t>
            </a:r>
            <a:r>
              <a:rPr lang="en-US" altLang="zh-CN" dirty="0" smtClean="0"/>
              <a:t>, </a:t>
            </a:r>
            <a:r>
              <a:rPr lang="en-US" altLang="zh-CN" dirty="0" smtClean="0"/>
              <a:t>11-18/0162r2)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2 CIDs </a:t>
            </a:r>
            <a:r>
              <a:rPr lang="en-US" altLang="zh-CN" dirty="0" smtClean="0"/>
              <a:t>as in </a:t>
            </a:r>
            <a:r>
              <a:rPr lang="en-US" altLang="zh-CN" dirty="0" smtClean="0"/>
              <a:t>11-18/0162r2?</a:t>
            </a:r>
            <a:endParaRPr lang="en-US" altLang="zh-CN" dirty="0" smtClean="0"/>
          </a:p>
          <a:p>
            <a:pPr lvl="1"/>
            <a:r>
              <a:rPr lang="en-US" altLang="zh-CN" dirty="0" smtClean="0"/>
              <a:t>CID </a:t>
            </a:r>
            <a:r>
              <a:rPr lang="en-GB" altLang="zh-CN" dirty="0"/>
              <a:t>12060 </a:t>
            </a:r>
            <a:r>
              <a:rPr lang="en-GB" altLang="zh-CN" dirty="0" smtClean="0"/>
              <a:t>13047</a:t>
            </a:r>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29Y/2N/19A  Passed.</a:t>
            </a:r>
          </a:p>
          <a:p>
            <a:pPr>
              <a:buNone/>
            </a:pPr>
            <a:endParaRPr lang="zh-CN" altLang="en-US" dirty="0"/>
          </a:p>
        </p:txBody>
      </p:sp>
    </p:spTree>
    <p:extLst>
      <p:ext uri="{BB962C8B-B14F-4D97-AF65-F5344CB8AC3E}">
        <p14:creationId xmlns:p14="http://schemas.microsoft.com/office/powerpoint/2010/main" val="42240943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13 </a:t>
            </a:r>
            <a:r>
              <a:rPr lang="en-US" altLang="zh-CN" dirty="0" smtClean="0"/>
              <a:t>(</a:t>
            </a:r>
            <a:r>
              <a:rPr lang="en-US" altLang="zh-CN" dirty="0" err="1" smtClean="0"/>
              <a:t>cr</a:t>
            </a:r>
            <a:r>
              <a:rPr lang="en-US" altLang="zh-CN" dirty="0" smtClean="0"/>
              <a:t>, </a:t>
            </a:r>
            <a:r>
              <a:rPr lang="en-US" altLang="zh-CN" dirty="0" smtClean="0"/>
              <a:t>11-18/0478r1)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 </a:t>
            </a:r>
            <a:r>
              <a:rPr lang="en-US" altLang="zh-CN" dirty="0" smtClean="0"/>
              <a:t>as in </a:t>
            </a:r>
            <a:r>
              <a:rPr lang="en-US" altLang="zh-CN" dirty="0" smtClean="0"/>
              <a:t>11-18/0478r1?</a:t>
            </a:r>
            <a:endParaRPr lang="en-US" altLang="zh-CN" dirty="0" smtClean="0"/>
          </a:p>
          <a:p>
            <a:pPr lvl="1"/>
            <a:r>
              <a:rPr lang="en-US" altLang="zh-CN" dirty="0" smtClean="0"/>
              <a:t>CID </a:t>
            </a:r>
            <a:r>
              <a:rPr lang="en-GB" altLang="zh-CN" dirty="0" smtClean="0"/>
              <a:t>11896</a:t>
            </a:r>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37Y/2N/8A Passed</a:t>
            </a:r>
            <a:endParaRPr lang="zh-CN" altLang="en-US" dirty="0"/>
          </a:p>
        </p:txBody>
      </p:sp>
    </p:spTree>
    <p:extLst>
      <p:ext uri="{BB962C8B-B14F-4D97-AF65-F5344CB8AC3E}">
        <p14:creationId xmlns:p14="http://schemas.microsoft.com/office/powerpoint/2010/main" val="2507594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a:defRPr/>
            </a:pPr>
            <a:r>
              <a:rPr lang="en-US" altLang="en-US" dirty="0"/>
              <a:t>Set and approve </a:t>
            </a:r>
            <a:r>
              <a:rPr lang="en-US" altLang="en-US" dirty="0" smtClean="0"/>
              <a:t>presenting order in the agenda</a:t>
            </a:r>
            <a:endParaRPr lang="en-US" altLang="en-US" dirty="0"/>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31071768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14 </a:t>
            </a:r>
            <a:r>
              <a:rPr lang="en-US" altLang="zh-CN" dirty="0" smtClean="0"/>
              <a:t>(</a:t>
            </a:r>
            <a:r>
              <a:rPr lang="en-US" altLang="zh-CN" dirty="0" err="1" smtClean="0"/>
              <a:t>cr</a:t>
            </a:r>
            <a:r>
              <a:rPr lang="en-US" altLang="zh-CN" dirty="0" smtClean="0"/>
              <a:t>, </a:t>
            </a:r>
            <a:r>
              <a:rPr lang="en-US" altLang="zh-CN" dirty="0" smtClean="0"/>
              <a:t>11-18/0476r1)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2 CIDs </a:t>
            </a:r>
            <a:r>
              <a:rPr lang="en-US" altLang="zh-CN" dirty="0" smtClean="0"/>
              <a:t>as in </a:t>
            </a:r>
            <a:r>
              <a:rPr lang="en-US" altLang="zh-CN" dirty="0" smtClean="0"/>
              <a:t>11-18/0476r1?</a:t>
            </a:r>
            <a:endParaRPr lang="en-US" altLang="zh-CN" dirty="0" smtClean="0"/>
          </a:p>
          <a:p>
            <a:pPr lvl="1"/>
            <a:r>
              <a:rPr lang="en-US" altLang="zh-CN" dirty="0" smtClean="0"/>
              <a:t>CID </a:t>
            </a:r>
            <a:r>
              <a:rPr lang="en-GB" altLang="zh-CN" dirty="0" smtClean="0"/>
              <a:t>11358, 13200</a:t>
            </a:r>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20679447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15 </a:t>
            </a:r>
            <a:r>
              <a:rPr lang="en-US" altLang="zh-CN" dirty="0" smtClean="0"/>
              <a:t>(</a:t>
            </a:r>
            <a:r>
              <a:rPr lang="en-US" altLang="zh-CN" dirty="0" err="1" smtClean="0"/>
              <a:t>cr</a:t>
            </a:r>
            <a:r>
              <a:rPr lang="en-US" altLang="zh-CN" dirty="0" smtClean="0"/>
              <a:t>, </a:t>
            </a:r>
            <a:r>
              <a:rPr lang="en-US" altLang="zh-CN" dirty="0" smtClean="0"/>
              <a:t>11-18/0463r1)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22 CIDs </a:t>
            </a:r>
            <a:r>
              <a:rPr lang="en-US" altLang="zh-CN" dirty="0" smtClean="0"/>
              <a:t>as in </a:t>
            </a:r>
            <a:r>
              <a:rPr lang="en-US" altLang="zh-CN" dirty="0" smtClean="0"/>
              <a:t>11-18/0463r1?</a:t>
            </a:r>
            <a:endParaRPr lang="en-US" altLang="zh-CN" dirty="0" smtClean="0"/>
          </a:p>
          <a:p>
            <a:pPr lvl="1"/>
            <a:r>
              <a:rPr lang="en-US" altLang="zh-CN" dirty="0" smtClean="0"/>
              <a:t>CID </a:t>
            </a:r>
            <a:r>
              <a:rPr lang="en-GB" altLang="zh-CN" dirty="0"/>
              <a:t>11392, 11393, 11394, 11395, 11396, 11397, 11398, 11443, 11717, 12562, 12563, 12603, 12800, 12877, 13018, 13019, 13380, 13381, 13501, 14089, 14046, 13349</a:t>
            </a:r>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a:solidFill>
                <a:srgbClr val="00B050"/>
              </a:solidFill>
            </a:endParaRPr>
          </a:p>
          <a:p>
            <a:pPr>
              <a:buNone/>
            </a:pPr>
            <a:r>
              <a:rPr lang="en-US" altLang="zh-CN" sz="1800" dirty="0" smtClean="0">
                <a:solidFill>
                  <a:srgbClr val="FF0000"/>
                </a:solidFill>
              </a:rPr>
              <a:t>Note 1 – CID 11394/11396/11397/11398/12603 belong to EDITOR </a:t>
            </a:r>
            <a:r>
              <a:rPr lang="en-US" altLang="zh-CN" sz="1800" dirty="0" err="1" smtClean="0">
                <a:solidFill>
                  <a:srgbClr val="FF0000"/>
                </a:solidFill>
              </a:rPr>
              <a:t>adhoc</a:t>
            </a:r>
            <a:endParaRPr lang="en-US" altLang="zh-CN" sz="1800" dirty="0" smtClean="0">
              <a:solidFill>
                <a:srgbClr val="FF0000"/>
              </a:solidFill>
            </a:endParaRPr>
          </a:p>
          <a:p>
            <a:pPr>
              <a:buNone/>
            </a:pPr>
            <a:r>
              <a:rPr lang="en-US" altLang="zh-CN" sz="1800" dirty="0" smtClean="0">
                <a:solidFill>
                  <a:srgbClr val="FF0000"/>
                </a:solidFill>
              </a:rPr>
              <a:t>Note 2 – CID 13349 has been resolved in 11-18/0024r1 and corresponding motion 451 passed.</a:t>
            </a:r>
            <a:endParaRPr lang="zh-CN" altLang="en-US" sz="1800" dirty="0">
              <a:solidFill>
                <a:srgbClr val="FF0000"/>
              </a:solidFill>
            </a:endParaRPr>
          </a:p>
        </p:txBody>
      </p:sp>
    </p:spTree>
    <p:extLst>
      <p:ext uri="{BB962C8B-B14F-4D97-AF65-F5344CB8AC3E}">
        <p14:creationId xmlns:p14="http://schemas.microsoft.com/office/powerpoint/2010/main" val="3183663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标题 1"/>
          <p:cNvSpPr>
            <a:spLocks noGrp="1"/>
          </p:cNvSpPr>
          <p:nvPr>
            <p:ph type="title"/>
          </p:nvPr>
        </p:nvSpPr>
        <p:spPr>
          <a:xfrm>
            <a:off x="685800" y="685800"/>
            <a:ext cx="7772400" cy="1066800"/>
          </a:xfrm>
        </p:spPr>
        <p:txBody>
          <a:bodyPr/>
          <a:lstStyle/>
          <a:p>
            <a:r>
              <a:rPr lang="en-US" altLang="en-US" dirty="0" smtClean="0"/>
              <a:t>Meeting Protocol, Attendance, Voting &amp; Document Status</a:t>
            </a:r>
            <a:endParaRPr lang="zh-CN" altLang="en-US" dirty="0"/>
          </a:p>
        </p:txBody>
      </p:sp>
      <p:sp>
        <p:nvSpPr>
          <p:cNvPr id="10" name="内容占位符 2"/>
          <p:cNvSpPr>
            <a:spLocks noGrp="1"/>
          </p:cNvSpPr>
          <p:nvPr>
            <p:ph idx="1"/>
          </p:nvPr>
        </p:nvSpPr>
        <p:spPr>
          <a:xfrm>
            <a:off x="685800" y="1981200"/>
            <a:ext cx="7772400" cy="4114800"/>
          </a:xfrm>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
        <p:nvSpPr>
          <p:cNvPr id="7"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3757763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3239420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Ways to Inform IEEE</a:t>
            </a:r>
            <a:endParaRPr lang="zh-CN" altLang="en-US" sz="2800" dirty="0"/>
          </a:p>
        </p:txBody>
      </p:sp>
      <p:sp>
        <p:nvSpPr>
          <p:cNvPr id="8" name="内容占位符 2"/>
          <p:cNvSpPr>
            <a:spLocks noGrp="1"/>
          </p:cNvSpPr>
          <p:nvPr>
            <p:ph idx="1"/>
          </p:nvPr>
        </p:nvSpPr>
        <p:spPr>
          <a:xfrm>
            <a:off x="533400" y="1676400"/>
            <a:ext cx="8229600" cy="4267200"/>
          </a:xfrm>
        </p:spPr>
        <p:txBody>
          <a:bodyPr>
            <a:normAutofit/>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a:t>
            </a:r>
            <a:r>
              <a:rPr lang="en-US" altLang="en-US" sz="2000" dirty="0" smtClean="0">
                <a:latin typeface="Calibri" pitchFamily="34" charset="0"/>
                <a:cs typeface="Calibri" pitchFamily="34" charset="0"/>
              </a:rPr>
              <a:t>Patents</a:t>
            </a:r>
          </a:p>
          <a:p>
            <a:pPr>
              <a:buSzPct val="150000"/>
              <a:buFont typeface="Arial" panose="020B0604020202020204" pitchFamily="34" charset="0"/>
              <a:buChar char="•"/>
              <a:defRPr/>
            </a:pPr>
            <a:endParaRPr lang="en-US" altLang="en-US" sz="2000" dirty="0">
              <a:latin typeface="Calibri" pitchFamily="34" charset="0"/>
              <a:cs typeface="Calibri" pitchFamily="34" charset="0"/>
            </a:endParaRPr>
          </a:p>
          <a:p>
            <a:pPr marL="0" indent="0">
              <a:buFont typeface="Monotype Sorts"/>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Patent Related Information</a:t>
            </a:r>
            <a:endParaRPr lang="zh-CN" altLang="en-US" dirty="0"/>
          </a:p>
        </p:txBody>
      </p:sp>
      <p:sp>
        <p:nvSpPr>
          <p:cNvPr id="8" name="内容占位符 2"/>
          <p:cNvSpPr>
            <a:spLocks noGrp="1"/>
          </p:cNvSpPr>
          <p:nvPr>
            <p:ph idx="1"/>
          </p:nvPr>
        </p:nvSpPr>
        <p:spPr>
          <a:xfrm>
            <a:off x="685800" y="1905000"/>
            <a:ext cx="7772400" cy="4114800"/>
          </a:xfrm>
        </p:spPr>
        <p:txBody>
          <a:bodyPr/>
          <a:lstStyle/>
          <a:p>
            <a:pPr lvl="1">
              <a:lnSpc>
                <a:spcPct val="90000"/>
              </a:lnSpc>
              <a:spcBef>
                <a:spcPct val="0"/>
              </a:spcBef>
              <a:buFont typeface="Monotype Sorts" pitchFamily="2" charset="2"/>
              <a:buNone/>
            </a:pPr>
            <a:r>
              <a:rPr lang="en-US" altLang="en-US"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latin typeface="Calibri" panose="020F0502020204030204" pitchFamily="34" charset="0"/>
                <a:cs typeface="Calibri" panose="020F0502020204030204" pitchFamily="34" charset="0"/>
              </a:rPr>
              <a:t>IEEE-SA Standards Board Bylaws</a:t>
            </a:r>
            <a:r>
              <a:rPr lang="en-US" altLang="en-US" sz="2000" b="1" dirty="0">
                <a:latin typeface="Calibri" panose="020F0502020204030204" pitchFamily="34" charset="0"/>
                <a:cs typeface="Calibri" panose="020F0502020204030204" pitchFamily="34" charset="0"/>
              </a:rPr>
              <a:t> </a:t>
            </a:r>
            <a:r>
              <a:rPr lang="en-US" altLang="en-US" sz="16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latin typeface="Calibri" panose="020F0502020204030204" pitchFamily="34" charset="0"/>
                <a:cs typeface="Calibri" panose="020F0502020204030204" pitchFamily="34" charset="0"/>
              </a:rPr>
              <a:t>IEEE-SA Standards Board Operations Manual</a:t>
            </a:r>
            <a:r>
              <a:rPr lang="en-US" altLang="en-US" sz="2000" b="1" dirty="0">
                <a:latin typeface="Calibri" panose="020F0502020204030204" pitchFamily="34" charset="0"/>
                <a:cs typeface="Calibri" panose="020F0502020204030204" pitchFamily="34" charset="0"/>
              </a:rPr>
              <a:t> </a:t>
            </a:r>
            <a:r>
              <a:rPr lang="en-US" altLang="en-US" sz="16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latin typeface="Calibri" panose="020F0502020204030204" pitchFamily="34" charset="0"/>
                <a:cs typeface="Calibri" panose="020F0502020204030204" pitchFamily="34" charset="0"/>
              </a:rPr>
              <a:t>	</a:t>
            </a:r>
            <a:r>
              <a:rPr lang="en-US" altLang="en-US" b="1" i="1" dirty="0">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latin typeface="Calibri" panose="020F0502020204030204" pitchFamily="34" charset="0"/>
                <a:cs typeface="Calibri" panose="020F0502020204030204" pitchFamily="34" charset="0"/>
              </a:rPr>
              <a:t>	</a:t>
            </a:r>
            <a:r>
              <a:rPr lang="en-US" altLang="en-US" sz="2800" b="1" dirty="0">
                <a:latin typeface="Calibri" panose="020F0502020204030204" pitchFamily="34" charset="0"/>
                <a:cs typeface="Calibri" panose="020F0502020204030204" pitchFamily="34" charset="0"/>
              </a:rPr>
              <a:t>If you have questions, contact the IEEE-SA Standards Board Patent Committee Administrator at patcom@ieee.org</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2018</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56185</TotalTime>
  <Words>2572</Words>
  <Application>Microsoft Office PowerPoint</Application>
  <PresentationFormat>全屏显示(4:3)</PresentationFormat>
  <Paragraphs>496</Paragraphs>
  <Slides>31</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31</vt:i4>
      </vt:variant>
    </vt:vector>
  </HeadingPairs>
  <TitlesOfParts>
    <vt:vector size="40" baseType="lpstr">
      <vt:lpstr>Monotype Sorts</vt:lpstr>
      <vt:lpstr>ＭＳ Ｐゴシック</vt:lpstr>
      <vt:lpstr>ＭＳ Ｐゴシック</vt:lpstr>
      <vt:lpstr>Arial</vt:lpstr>
      <vt:lpstr>Arial Black</vt:lpstr>
      <vt:lpstr>Calibri</vt:lpstr>
      <vt:lpstr>Times New Roman</vt:lpstr>
      <vt:lpstr>802-11-Submission</vt:lpstr>
      <vt:lpstr>Document</vt:lpstr>
      <vt:lpstr>PowerPoint 演示文稿</vt:lpstr>
      <vt:lpstr>IEEE 802.11 Tgax Meeting High Efficiency WLAN PHY Ad Hoc</vt:lpstr>
      <vt:lpstr>Agenda items for PHY Adhoc</vt:lpstr>
      <vt:lpstr>Meeting Protocol, Attendance, Voting &amp; Document Status</vt:lpstr>
      <vt:lpstr>Instructions for the WG Chair (optional to show)</vt:lpstr>
      <vt:lpstr>Patent Policy and Other Guidelines</vt:lpstr>
      <vt:lpstr>Participants, Patents, and Duty to Inform</vt:lpstr>
      <vt:lpstr>Ways to Inform IEEE</vt:lpstr>
      <vt:lpstr>Patent Related Information</vt:lpstr>
      <vt:lpstr>Other Guidelines for IEEE WG Meetings</vt:lpstr>
      <vt:lpstr>Participation in IEEE 802 Meetings</vt:lpstr>
      <vt:lpstr>PowerPoint 演示文稿</vt:lpstr>
      <vt:lpstr>PHY Adhoc Time Slot</vt:lpstr>
      <vt:lpstr>PHY Adhoc Comments Status</vt:lpstr>
      <vt:lpstr>PHY Submissions (1/2)</vt:lpstr>
      <vt:lpstr>PHY Submissions (2/2)</vt:lpstr>
      <vt:lpstr>Straw-poll 1 (non-cr, 11-18/0059r1)</vt:lpstr>
      <vt:lpstr>Straw-poll 2 (cr, 11-18/0110r6)</vt:lpstr>
      <vt:lpstr>Straw-poll 3 (cr, 11-18/0111r1)</vt:lpstr>
      <vt:lpstr>Straw-poll 4 (cr, 11-18/0151r1)</vt:lpstr>
      <vt:lpstr>Straw-poll 5 (cr, 11-18/0352r1)</vt:lpstr>
      <vt:lpstr>Straw-poll 6 (cr, 11-18/0324r1)</vt:lpstr>
      <vt:lpstr>Straw-poll 7 (cr, 11-18/0359r2)</vt:lpstr>
      <vt:lpstr>Straw-poll 8 (cr, 11-18/0404r1)</vt:lpstr>
      <vt:lpstr>Straw-poll 9 (cr, 11-18/0409r1)</vt:lpstr>
      <vt:lpstr>Straw-poll 10 (cr, 11-18/0404r2)</vt:lpstr>
      <vt:lpstr>Straw-poll 11 (cr, 11-18/0349r2)</vt:lpstr>
      <vt:lpstr>Straw-poll 12 (cr, 11-18/0162r2)</vt:lpstr>
      <vt:lpstr>Straw-poll 13 (cr, 11-18/0478r1)</vt:lpstr>
      <vt:lpstr>Straw-poll 14 (cr, 11-18/0476r1)</vt:lpstr>
      <vt:lpstr>Straw-poll 15 (cr, 11-18/0463r1)</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2687</cp:revision>
  <cp:lastPrinted>1998-02-10T13:28:06Z</cp:lastPrinted>
  <dcterms:created xsi:type="dcterms:W3CDTF">2007-04-17T18:10:23Z</dcterms:created>
  <dcterms:modified xsi:type="dcterms:W3CDTF">2018-03-07T04:35:04Z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