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6" r:id="rId41"/>
    <p:sldId id="297" r:id="rId42"/>
    <p:sldId id="298" r:id="rId43"/>
    <p:sldId id="299" r:id="rId44"/>
    <p:sldId id="300" r:id="rId45"/>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472" y="136"/>
      </p:cViewPr>
      <p:guideLst>
        <p:guide orient="horz" pos="2160"/>
        <p:guide pos="3840"/>
      </p:guideLst>
    </p:cSldViewPr>
  </p:slideViewPr>
  <p:notesTextViewPr>
    <p:cViewPr>
      <p:scale>
        <a:sx n="1" d="1"/>
        <a:sy n="1" d="1"/>
      </p:scale>
      <p:origin x="0" y="0"/>
    </p:cViewPr>
  </p:notesTextViewPr>
  <p:notesViewPr>
    <p:cSldViewPr>
      <p:cViewPr varScale="1">
        <p:scale>
          <a:sx n="51" d="100"/>
          <a:sy n="51" d="100"/>
        </p:scale>
        <p:origin x="-2664"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FFDDCF4-CAD4-4058-BE72-EA393E924F49}" type="datetimeFigureOut">
              <a:rPr lang="en-US" smtClean="0"/>
              <a:t>9/9/2018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02D62FA4-3A6C-43DD-B9E9-A0EA0DF5295C}" type="slidenum">
              <a:rPr lang="en-US" smtClean="0"/>
              <a:t>‹#›</a:t>
            </a:fld>
            <a:endParaRPr lang="en-US"/>
          </a:p>
        </p:txBody>
      </p:sp>
    </p:spTree>
    <p:extLst>
      <p:ext uri="{BB962C8B-B14F-4D97-AF65-F5344CB8AC3E}">
        <p14:creationId xmlns:p14="http://schemas.microsoft.com/office/powerpoint/2010/main" val="211532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82" name="Shape 182"/>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90" name="Shape 190"/>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00" name="Shape 200"/>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08" name="Shape 208"/>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16" name="Shape 21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25" name="Shape 22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33" name="Shape 23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41" name="Shape 24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51" name="Shape 25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59" name="Shape 25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67" name="Shape 26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76" name="Shape 27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83" name="Shape 28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290" name="Shape 290"/>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98" name="Shape 298"/>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306" name="Shape 30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Shape 31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17" name="Shape 31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25" name="Shape 32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35" name="Shape 33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Shape 34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43" name="Shape 34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Shape 35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51" name="Shape 35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Shape 35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59" name="Shape 35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67" name="Shape 36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75" name="Shape 37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Shape 38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85" name="Shape 38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Shape 39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93" name="Shape 39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01" name="Shape 40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409" name="Shape 40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Shape 417"/>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18" name="Shape 418"/>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39</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21" name="Shape 121"/>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22" name="Shape 122"/>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23" name="Shape 123"/>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4" name="Shape 124"/>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25" name="Shape 125"/>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26" name="Shape 12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Shape 445"/>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46" name="Shape 446"/>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47" name="Shape 447"/>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48" name="Shape 448"/>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40</a:t>
            </a:fld>
            <a:endParaRPr sz="1200">
              <a:solidFill>
                <a:srgbClr val="000000"/>
              </a:solidFill>
              <a:latin typeface="Times New Roman"/>
              <a:ea typeface="Times New Roman"/>
              <a:cs typeface="Times New Roman"/>
              <a:sym typeface="Times New Roman"/>
            </a:endParaRPr>
          </a:p>
        </p:txBody>
      </p:sp>
      <p:sp>
        <p:nvSpPr>
          <p:cNvPr id="449" name="Shape 449"/>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50" name="Shape 450"/>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457" name="Shape 45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Shape 46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65" name="Shape 46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Shape 473"/>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74" name="Shape 474"/>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Shape 48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83" name="Shape 48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34" name="Shape 134"/>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35" name="Shape 135"/>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36" name="Shape 136"/>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37" name="Shape 137"/>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38" name="Shape 138"/>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39" name="Shape 139"/>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47" name="Shape 14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56" name="Shape 15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65" name="Shape 16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74" name="Shape 174"/>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p>
            <a:endParaRPr lang="en-US"/>
          </a:p>
        </p:txBody>
      </p:sp>
      <p:sp>
        <p:nvSpPr>
          <p:cNvPr id="4" name="Footer Placeholder 3"/>
          <p:cNvSpPr>
            <a:spLocks noGrp="1"/>
          </p:cNvSpPr>
          <p:nvPr>
            <p:ph type="ftr" idx="11"/>
          </p:nvPr>
        </p:nvSpPr>
        <p:spPr/>
        <p:txBody>
          <a:bodyPr/>
          <a:lstStyle/>
          <a:p>
            <a:endParaRPr lang="en-US"/>
          </a:p>
        </p:txBody>
      </p:sp>
      <p:sp>
        <p:nvSpPr>
          <p:cNvPr id="5" name="Slide Number Placeholder 4"/>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a:t>
            </a:fld>
            <a:endParaRPr lang="en-US"/>
          </a:p>
        </p:txBody>
      </p:sp>
    </p:spTree>
    <p:extLst>
      <p:ext uri="{BB962C8B-B14F-4D97-AF65-F5344CB8AC3E}">
        <p14:creationId xmlns:p14="http://schemas.microsoft.com/office/powerpoint/2010/main" val="27876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18/0517r</a:t>
            </a:r>
            <a:r>
              <a:rPr lang="en-US" sz="1800" b="1" i="0" u="none" strike="noStrike" cap="none" dirty="0">
                <a:solidFill>
                  <a:srgbClr val="000000"/>
                </a:solidFill>
                <a:latin typeface="Times New Roman"/>
                <a:ea typeface="Times New Roman"/>
                <a:cs typeface="Times New Roman"/>
                <a:sym typeface="Times New Roman"/>
              </a:rPr>
              <a:t>1</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5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5.xml"/><Relationship Id="rId1" Type="http://schemas.openxmlformats.org/officeDocument/2006/relationships/slideLayout" Target="../slideLayouts/slideLayout3.xml"/><Relationship Id="rId5" Type="http://schemas.openxmlformats.org/officeDocument/2006/relationships/image" Target="../media/image6.jpg"/><Relationship Id="rId4" Type="http://schemas.openxmlformats.org/officeDocument/2006/relationships/image" Target="../media/image5.jp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b="1" i="0" u="none" strike="noStrike" cap="none" dirty="0">
                <a:solidFill>
                  <a:srgbClr val="000000"/>
                </a:solidFill>
                <a:latin typeface="Times New Roman"/>
                <a:ea typeface="Times New Roman"/>
                <a:cs typeface="Times New Roman"/>
                <a:sym typeface="Times New Roman"/>
              </a:rPr>
              <a:t>802.11ax for IMT-2020 EMBB Indoor Hotspot and Dense Urban</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a:solidFill>
                  <a:srgbClr val="000000"/>
                </a:solidFill>
                <a:latin typeface="Times New Roman"/>
                <a:ea typeface="Times New Roman"/>
                <a:cs typeface="Times New Roman"/>
                <a:sym typeface="Times New Roman"/>
              </a:rPr>
              <a:t>Date:</a:t>
            </a:r>
            <a:r>
              <a:rPr lang="en-US" sz="2000" b="0" i="0" u="none" strike="noStrike" cap="none">
                <a:solidFill>
                  <a:srgbClr val="000000"/>
                </a:solidFill>
                <a:latin typeface="Times New Roman"/>
                <a:ea typeface="Times New Roman"/>
                <a:cs typeface="Times New Roman"/>
                <a:sym typeface="Times New Roman"/>
              </a:rPr>
              <a:t> 2018-03-</a:t>
            </a:r>
            <a:r>
              <a:rPr lang="en-US" sz="2000" b="0"/>
              <a:t>05</a:t>
            </a:r>
            <a:endParaRPr sz="2000" b="0" i="0" u="none" strike="noStrike" cap="none">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887681893"/>
              </p:ext>
            </p:extLst>
          </p:nvPr>
        </p:nvGraphicFramePr>
        <p:xfrm>
          <a:off x="838200" y="2438400"/>
          <a:ext cx="10139362" cy="2471737"/>
        </p:xfrm>
        <a:graphic>
          <a:graphicData uri="http://schemas.openxmlformats.org/presentationml/2006/ole">
            <mc:AlternateContent xmlns:mc="http://schemas.openxmlformats.org/markup-compatibility/2006">
              <mc:Choice xmlns:v="urn:schemas-microsoft-com:vml" Requires="v">
                <p:oleObj spid="_x0000_s1036" name="Document" r:id="rId4" imgW="10495863" imgH="2574228" progId="Word.Document.8">
                  <p:embed/>
                </p:oleObj>
              </mc:Choice>
              <mc:Fallback>
                <p:oleObj name="Document" r:id="rId4" imgW="10495863" imgH="2574228" progId="Word.Document.8">
                  <p:embed/>
                  <p:pic>
                    <p:nvPicPr>
                      <p:cNvPr id="0" name="Object 1"/>
                      <p:cNvPicPr>
                        <a:picLocks noChangeAspect="1" noChangeArrowheads="1"/>
                      </p:cNvPicPr>
                      <p:nvPr/>
                    </p:nvPicPr>
                    <p:blipFill>
                      <a:blip r:embed="rId5"/>
                      <a:srcRect/>
                      <a:stretch>
                        <a:fillRect/>
                      </a:stretch>
                    </p:blipFill>
                    <p:spPr bwMode="auto">
                      <a:xfrm>
                        <a:off x="838200" y="2438400"/>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52400" y="381000"/>
            <a:ext cx="11275500" cy="10653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IMT 2020 requirement for </a:t>
            </a:r>
            <a:r>
              <a:rPr lang="en-US" sz="2400" b="1" i="0" u="none" strike="noStrike" cap="none">
                <a:solidFill>
                  <a:srgbClr val="000000"/>
                </a:solidFill>
                <a:latin typeface="Times New Roman"/>
                <a:ea typeface="Times New Roman"/>
                <a:cs typeface="Times New Roman"/>
                <a:sym typeface="Times New Roman"/>
              </a:rPr>
              <a:t>5%ile </a:t>
            </a:r>
            <a:r>
              <a:rPr lang="en-US" sz="2400"/>
              <a:t>U</a:t>
            </a:r>
            <a:r>
              <a:rPr lang="en-US" sz="2400" b="1" i="0" u="none" strike="noStrike" cap="none">
                <a:solidFill>
                  <a:srgbClr val="000000"/>
                </a:solidFill>
                <a:latin typeface="Times New Roman"/>
                <a:ea typeface="Times New Roman"/>
                <a:cs typeface="Times New Roman"/>
                <a:sym typeface="Times New Roman"/>
              </a:rPr>
              <a:t>ser </a:t>
            </a:r>
            <a:r>
              <a:rPr lang="en-US" sz="2400"/>
              <a:t>S</a:t>
            </a:r>
            <a:r>
              <a:rPr lang="en-US" sz="2400" b="1" i="0" u="none" strike="noStrike" cap="none">
                <a:solidFill>
                  <a:srgbClr val="000000"/>
                </a:solidFill>
                <a:latin typeface="Times New Roman"/>
                <a:ea typeface="Times New Roman"/>
                <a:cs typeface="Times New Roman"/>
                <a:sym typeface="Times New Roman"/>
              </a:rPr>
              <a:t>pectral </a:t>
            </a:r>
            <a:r>
              <a:rPr lang="en-US" sz="2400"/>
              <a:t>E</a:t>
            </a:r>
            <a:r>
              <a:rPr lang="en-US" sz="2400" b="1" i="0" u="none" strike="noStrike" cap="none">
                <a:solidFill>
                  <a:srgbClr val="000000"/>
                </a:solidFill>
                <a:latin typeface="Times New Roman"/>
                <a:ea typeface="Times New Roman"/>
                <a:cs typeface="Times New Roman"/>
                <a:sym typeface="Times New Roman"/>
              </a:rPr>
              <a:t>fficiency</a:t>
            </a:r>
            <a:endParaRPr sz="2400" b="1" i="0" u="none" strike="noStrike" cap="none">
              <a:solidFill>
                <a:srgbClr val="000000"/>
              </a:solidFill>
              <a:latin typeface="Times New Roman"/>
              <a:ea typeface="Times New Roman"/>
              <a:cs typeface="Times New Roman"/>
              <a:sym typeface="Times New Roman"/>
            </a:endParaRPr>
          </a:p>
        </p:txBody>
      </p:sp>
      <p:sp>
        <p:nvSpPr>
          <p:cNvPr id="185" name="Shape 18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86" name="Shape 18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187" name="Shape 187"/>
          <p:cNvSpPr txBox="1">
            <a:spLocks noGrp="1"/>
          </p:cNvSpPr>
          <p:nvPr>
            <p:ph type="body" idx="1"/>
          </p:nvPr>
        </p:nvSpPr>
        <p:spPr>
          <a:xfrm>
            <a:off x="922800" y="1270825"/>
            <a:ext cx="10346400" cy="47475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Definition: </a:t>
            </a:r>
            <a:r>
              <a:rPr lang="en-US" sz="1600" b="0">
                <a:solidFill>
                  <a:srgbClr val="0000FF"/>
                </a:solidFill>
                <a:latin typeface="Arial"/>
                <a:ea typeface="Arial"/>
                <a:cs typeface="Arial"/>
                <a:sym typeface="Arial"/>
              </a:rPr>
              <a:t>5th percentile user spectral efficiency is the 5th percentile point of the cumulative distribution function (CDF) of the normalized user throughput, estimated from all possible user locations.</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requirement is applicable to EMBB. The requirement is as follows:</a:t>
            </a:r>
            <a:endParaRPr sz="1600" b="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EMBB Indoor Hotspot: DL/UL: 0.3/0.21 bits/s/Hz</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i="1">
                <a:solidFill>
                  <a:schemeClr val="dk1"/>
                </a:solidFill>
                <a:latin typeface="Arial"/>
                <a:ea typeface="Arial"/>
                <a:cs typeface="Arial"/>
                <a:sym typeface="Arial"/>
              </a:rPr>
              <a:t>For 20 MHz bandwidth this translates to: DL: 6 Mbps, UL = 4.2 Mbps. </a:t>
            </a:r>
            <a:endParaRPr sz="1600" i="1">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EMBB Dense Urban: DL/UL: 0.225/0.15 bits/s/Hz</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AutoNum type="alphaLcPeriod"/>
            </a:pPr>
            <a:r>
              <a:rPr lang="en-US" sz="1600" i="1">
                <a:solidFill>
                  <a:schemeClr val="dk1"/>
                </a:solidFill>
                <a:latin typeface="Arial"/>
                <a:ea typeface="Arial"/>
                <a:cs typeface="Arial"/>
                <a:sym typeface="Arial"/>
              </a:rPr>
              <a:t>For 20 MHz bandwidth this translates to: DL: 4.5 Mbps, UL = 3 Mbps</a:t>
            </a: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Simulations based on the methodology specified in [2]</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technical evaluation of this metric requires simulations based on the configurations and methodology specified in [2]. For the time being, we provide estimates for 802.11ax by  reusing the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93" name="Shape 19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pic>
        <p:nvPicPr>
          <p:cNvPr id="194" name="Shape 194"/>
          <p:cNvPicPr preferRelativeResize="0"/>
          <p:nvPr/>
        </p:nvPicPr>
        <p:blipFill>
          <a:blip r:embed="rId3">
            <a:alphaModFix/>
          </a:blip>
          <a:stretch>
            <a:fillRect/>
          </a:stretch>
        </p:blipFill>
        <p:spPr>
          <a:xfrm>
            <a:off x="578725" y="3380650"/>
            <a:ext cx="5919299" cy="2980306"/>
          </a:xfrm>
          <a:prstGeom prst="rect">
            <a:avLst/>
          </a:prstGeom>
          <a:noFill/>
          <a:ln>
            <a:noFill/>
          </a:ln>
        </p:spPr>
      </p:pic>
      <p:sp>
        <p:nvSpPr>
          <p:cNvPr id="195" name="Shape 195"/>
          <p:cNvSpPr txBox="1">
            <a:spLocks noGrp="1"/>
          </p:cNvSpPr>
          <p:nvPr>
            <p:ph type="title"/>
          </p:nvPr>
        </p:nvSpPr>
        <p:spPr>
          <a:xfrm>
            <a:off x="279400" y="583225"/>
            <a:ext cx="11275500" cy="589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a:t>802.11ax estimate for </a:t>
            </a:r>
            <a:r>
              <a:rPr lang="en-US" sz="2000" b="1" i="0" u="none" strike="noStrike" cap="none">
                <a:solidFill>
                  <a:srgbClr val="000000"/>
                </a:solidFill>
                <a:latin typeface="Times New Roman"/>
                <a:ea typeface="Times New Roman"/>
                <a:cs typeface="Times New Roman"/>
                <a:sym typeface="Times New Roman"/>
              </a:rPr>
              <a:t>5%ile DL </a:t>
            </a:r>
            <a:r>
              <a:rPr lang="en-US" sz="2000"/>
              <a:t>U</a:t>
            </a:r>
            <a:r>
              <a:rPr lang="en-US" sz="2000" b="1" i="0" u="none" strike="noStrike" cap="none">
                <a:solidFill>
                  <a:srgbClr val="000000"/>
                </a:solidFill>
                <a:latin typeface="Times New Roman"/>
                <a:ea typeface="Times New Roman"/>
                <a:cs typeface="Times New Roman"/>
                <a:sym typeface="Times New Roman"/>
              </a:rPr>
              <a:t>ser </a:t>
            </a:r>
            <a:r>
              <a:rPr lang="en-US" sz="2000"/>
              <a:t>S</a:t>
            </a:r>
            <a:r>
              <a:rPr lang="en-US" sz="2000" b="1" i="0" u="none" strike="noStrike" cap="none">
                <a:solidFill>
                  <a:srgbClr val="000000"/>
                </a:solidFill>
                <a:latin typeface="Times New Roman"/>
                <a:ea typeface="Times New Roman"/>
                <a:cs typeface="Times New Roman"/>
                <a:sym typeface="Times New Roman"/>
              </a:rPr>
              <a:t>pectral </a:t>
            </a:r>
            <a:r>
              <a:rPr lang="en-US" sz="2000"/>
              <a:t>E</a:t>
            </a:r>
            <a:r>
              <a:rPr lang="en-US" sz="2000" b="1" i="0" u="none" strike="noStrike" cap="none">
                <a:solidFill>
                  <a:srgbClr val="000000"/>
                </a:solidFill>
                <a:latin typeface="Times New Roman"/>
                <a:ea typeface="Times New Roman"/>
                <a:cs typeface="Times New Roman"/>
                <a:sym typeface="Times New Roman"/>
              </a:rPr>
              <a:t>fficiency in EMBB I</a:t>
            </a:r>
            <a:r>
              <a:rPr lang="en-US" sz="2000"/>
              <a:t>ndoor Hotspot</a:t>
            </a:r>
            <a:endParaRPr sz="2000" b="1" i="0" u="none" strike="noStrike" cap="none">
              <a:solidFill>
                <a:srgbClr val="000000"/>
              </a:solidFill>
              <a:latin typeface="Times New Roman"/>
              <a:ea typeface="Times New Roman"/>
              <a:cs typeface="Times New Roman"/>
              <a:sym typeface="Times New Roman"/>
            </a:endParaRPr>
          </a:p>
        </p:txBody>
      </p:sp>
      <p:sp>
        <p:nvSpPr>
          <p:cNvPr id="196" name="Shape 196"/>
          <p:cNvSpPr txBox="1">
            <a:spLocks noGrp="1"/>
          </p:cNvSpPr>
          <p:nvPr>
            <p:ph type="body" idx="1"/>
          </p:nvPr>
        </p:nvSpPr>
        <p:spPr>
          <a:xfrm>
            <a:off x="6863900" y="3378225"/>
            <a:ext cx="5023500" cy="30972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The geometry SINR CDF is the mean of evaluations submitted in 3GPP by various companies  [3]</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geometry SINR = -3.3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ENB: 32Tx/Rx,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UE: 4T</a:t>
            </a:r>
            <a:r>
              <a:rPr lang="en-US" sz="1600" dirty="0">
                <a:latin typeface="Arial"/>
                <a:ea typeface="Arial"/>
                <a:cs typeface="Arial"/>
                <a:sym typeface="Arial"/>
              </a:rPr>
              <a:t>x</a:t>
            </a:r>
            <a:r>
              <a:rPr lang="en-US" sz="1600" b="0" dirty="0">
                <a:latin typeface="Arial"/>
                <a:ea typeface="Arial"/>
                <a:cs typeface="Arial"/>
                <a:sym typeface="Arial"/>
              </a:rPr>
              <a:t>/R</a:t>
            </a:r>
            <a:r>
              <a:rPr lang="en-US" sz="1600" dirty="0">
                <a:latin typeface="Arial"/>
                <a:ea typeface="Arial"/>
                <a:cs typeface="Arial"/>
                <a:sym typeface="Arial"/>
              </a:rPr>
              <a:t>x</a:t>
            </a:r>
            <a:endParaRPr sz="1600" b="0" dirty="0">
              <a:latin typeface="Arial"/>
              <a:ea typeface="Arial"/>
              <a:cs typeface="Arial"/>
              <a:sym typeface="Arial"/>
            </a:endParaRPr>
          </a:p>
          <a:p>
            <a:pPr marL="457200" lvl="0" indent="-330200" rtl="0">
              <a:spcBef>
                <a:spcPts val="0"/>
              </a:spcBef>
              <a:spcAft>
                <a:spcPts val="0"/>
              </a:spcAft>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will be similar.</a:t>
            </a:r>
            <a:endParaRPr sz="1600" b="0" dirty="0">
              <a:latin typeface="Arial"/>
              <a:ea typeface="Arial"/>
              <a:cs typeface="Arial"/>
              <a:sym typeface="Arial"/>
            </a:endParaRPr>
          </a:p>
        </p:txBody>
      </p:sp>
      <p:sp>
        <p:nvSpPr>
          <p:cNvPr id="197" name="Shape 197"/>
          <p:cNvSpPr txBox="1">
            <a:spLocks noGrp="1"/>
          </p:cNvSpPr>
          <p:nvPr>
            <p:ph type="title"/>
          </p:nvPr>
        </p:nvSpPr>
        <p:spPr>
          <a:xfrm>
            <a:off x="304025" y="1324775"/>
            <a:ext cx="11758200" cy="1748700"/>
          </a:xfrm>
          <a:prstGeom prst="rect">
            <a:avLst/>
          </a:prstGeom>
          <a:noFill/>
          <a:ln>
            <a:noFill/>
          </a:ln>
        </p:spPr>
        <p:txBody>
          <a:bodyPr spcFirstLastPara="1" wrap="square" lIns="92150" tIns="46075" rIns="92150" bIns="46075" anchor="ctr" anchorCtr="0">
            <a:noAutofit/>
          </a:bodyPr>
          <a:lstStyle/>
          <a:p>
            <a:pPr marL="0" lvl="0" indent="0" algn="l"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The CDF of the normalized user throughput depends on the following:</a:t>
            </a:r>
            <a:endParaRPr sz="1600" b="0">
              <a:solidFill>
                <a:schemeClr val="dk1"/>
              </a:solidFill>
              <a:latin typeface="Arial"/>
              <a:ea typeface="Arial"/>
              <a:cs typeface="Arial"/>
              <a:sym typeface="Arial"/>
            </a:endParaRPr>
          </a:p>
          <a:p>
            <a:pPr marL="457200" lvl="0" indent="-330200" algn="l"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CDF of the geometry SINR</a:t>
            </a:r>
            <a:endParaRPr sz="1600" b="0">
              <a:solidFill>
                <a:schemeClr val="dk1"/>
              </a:solidFill>
              <a:latin typeface="Arial"/>
              <a:ea typeface="Arial"/>
              <a:cs typeface="Arial"/>
              <a:sym typeface="Arial"/>
            </a:endParaRPr>
          </a:p>
          <a:p>
            <a:pPr marL="457200" lvl="0" indent="-330200" algn="l"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Number of users per TRxP</a:t>
            </a:r>
            <a:endParaRPr sz="1600" b="0">
              <a:solidFill>
                <a:schemeClr val="dk1"/>
              </a:solidFill>
              <a:latin typeface="Arial"/>
              <a:ea typeface="Arial"/>
              <a:cs typeface="Arial"/>
              <a:sym typeface="Arial"/>
            </a:endParaRPr>
          </a:p>
          <a:p>
            <a:pPr marL="457200" lvl="0" indent="-330200" algn="l"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Mapping between the geometry SINR and the realized SINR. So, techniques that can increase the realized SINR and/or the average spectral efficiency for the given geometry SINR will also increase the 5%ile spectral efficiency.</a:t>
            </a:r>
            <a:endParaRPr sz="1600" b="0">
              <a:solidFill>
                <a:schemeClr val="dk1"/>
              </a:solidFill>
              <a:latin typeface="Arial"/>
              <a:ea typeface="Arial"/>
              <a:cs typeface="Arial"/>
              <a:sym typeface="Arial"/>
            </a:endParaRPr>
          </a:p>
          <a:p>
            <a:pPr marL="0" marR="0" lvl="0" indent="0" algn="l" rtl="0">
              <a:lnSpc>
                <a:spcPct val="115000"/>
              </a:lnSpc>
              <a:spcBef>
                <a:spcPts val="600"/>
              </a:spcBef>
              <a:spcAft>
                <a:spcPts val="0"/>
              </a:spcAft>
              <a:buClr>
                <a:srgbClr val="000000"/>
              </a:buClr>
              <a:buSzPts val="1100"/>
              <a:buFont typeface="Arial"/>
              <a:buNone/>
            </a:pPr>
            <a:endParaRPr sz="1600" b="0">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03" name="Shape 20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04" name="Shape 204"/>
          <p:cNvSpPr txBox="1">
            <a:spLocks noGrp="1"/>
          </p:cNvSpPr>
          <p:nvPr>
            <p:ph type="body" idx="1"/>
          </p:nvPr>
        </p:nvSpPr>
        <p:spPr>
          <a:xfrm>
            <a:off x="464325" y="1248800"/>
            <a:ext cx="11540700" cy="52266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1600" b="0" dirty="0">
                <a:latin typeface="Arial"/>
                <a:ea typeface="Arial"/>
                <a:cs typeface="Arial"/>
                <a:sym typeface="Arial"/>
              </a:rPr>
              <a:t>We provide 802.11ax estimates by assuming the following:</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(feasible given the 32 </a:t>
            </a:r>
            <a:r>
              <a:rPr lang="en-US" sz="1600" b="0" dirty="0" err="1">
                <a:latin typeface="Arial"/>
                <a:ea typeface="Arial"/>
                <a:cs typeface="Arial"/>
                <a:sym typeface="Arial"/>
              </a:rPr>
              <a:t>Tx</a:t>
            </a:r>
            <a:r>
              <a:rPr lang="en-US" sz="1600" b="0" dirty="0">
                <a:latin typeface="Arial"/>
                <a:ea typeface="Arial"/>
                <a:cs typeface="Arial"/>
                <a:sym typeface="Arial"/>
              </a:rPr>
              <a:t>/Rx antenna configuration at the ENB/AP), </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Frequency Selective Multi-User scheduling gain = 3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6 dB (8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DL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3 dB (4 Rx antennas per rank 2 user)</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Given the above: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5%ile DL SINR = 8.7 dB (geometry SINR + 12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SINR per stream over each of the 8 spatial streams (2 spatial streams for 4 MU-MIMO users) = -0.3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MCS supported over each spatial stream = 0 (Data rate of 8.6 Mbps for 20 MHz)</a:t>
            </a:r>
            <a:br>
              <a:rPr lang="en-US" sz="1600" b="0" dirty="0">
                <a:latin typeface="Arial"/>
                <a:ea typeface="Arial"/>
                <a:cs typeface="Arial"/>
                <a:sym typeface="Arial"/>
              </a:rPr>
            </a:b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Configuration 1: Assuming max </a:t>
            </a:r>
            <a:r>
              <a:rPr lang="en-US" sz="1600" b="0" dirty="0" smtClean="0">
                <a:latin typeface="Arial"/>
                <a:ea typeface="Arial"/>
                <a:cs typeface="Arial"/>
                <a:sym typeface="Arial"/>
              </a:rPr>
              <a:t>802.11ax </a:t>
            </a:r>
            <a:r>
              <a:rPr lang="en-US" sz="1600" b="0" dirty="0">
                <a:latin typeface="Arial"/>
                <a:ea typeface="Arial"/>
                <a:cs typeface="Arial"/>
                <a:sym typeface="Arial"/>
              </a:rPr>
              <a:t>packet size, control packet excluded:</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L1 overhead ~  0 % (The packet duration is very high compared to the L1 overhead)</a:t>
            </a:r>
            <a:endParaRPr sz="160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L2 overhead = 1.27%</a:t>
            </a:r>
            <a:endParaRPr sz="16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5%ile Downlink user spectral efficiency = </a:t>
            </a:r>
            <a:r>
              <a:rPr lang="en-US" sz="1600" b="0" i="1" dirty="0">
                <a:latin typeface="Arial"/>
                <a:ea typeface="Arial"/>
                <a:cs typeface="Arial"/>
                <a:sym typeface="Arial"/>
              </a:rPr>
              <a:t>data rate * transmission rank * MU-MIMO factor </a:t>
            </a:r>
            <a:r>
              <a:rPr lang="en-US" sz="1600" b="0" i="1" dirty="0">
                <a:solidFill>
                  <a:schemeClr val="dk1"/>
                </a:solidFill>
                <a:latin typeface="Arial"/>
                <a:ea typeface="Arial"/>
                <a:cs typeface="Arial"/>
                <a:sym typeface="Arial"/>
              </a:rPr>
              <a:t>*  (1/bandwidth)</a:t>
            </a:r>
            <a:r>
              <a:rPr lang="en-US" sz="1600" b="0" i="1" dirty="0">
                <a:latin typeface="Arial"/>
                <a:ea typeface="Arial"/>
                <a:cs typeface="Arial"/>
                <a:sym typeface="Arial"/>
              </a:rPr>
              <a:t>* L1 efficiency * L2 efficiency * (1-PER) </a:t>
            </a:r>
            <a:r>
              <a:rPr lang="en-US" sz="1600" b="0" dirty="0">
                <a:latin typeface="Arial"/>
                <a:ea typeface="Arial"/>
                <a:cs typeface="Arial"/>
                <a:sym typeface="Arial"/>
              </a:rPr>
              <a:t>= (8.6 )*(2)*(4 /10)*(1/20) *(1-0.0127)*1*0.9 bits/s/Hz = 0.31 bits/s/Hz</a:t>
            </a:r>
            <a:endParaRPr sz="1600" b="0" dirty="0">
              <a:latin typeface="Arial"/>
              <a:ea typeface="Arial"/>
              <a:cs typeface="Arial"/>
              <a:sym typeface="Arial"/>
            </a:endParaRPr>
          </a:p>
          <a:p>
            <a:pPr marL="457200" lvl="0" indent="0" rtl="0">
              <a:spcBef>
                <a:spcPts val="0"/>
              </a:spcBef>
              <a:spcAft>
                <a:spcPts val="0"/>
              </a:spcAft>
              <a:buNone/>
            </a:pPr>
            <a:endParaRPr sz="1600" dirty="0">
              <a:solidFill>
                <a:schemeClr val="dk1"/>
              </a:solidFill>
              <a:highlight>
                <a:srgbClr val="00FF00"/>
              </a:highlight>
              <a:latin typeface="Arial"/>
              <a:ea typeface="Arial"/>
              <a:cs typeface="Arial"/>
              <a:sym typeface="Arial"/>
            </a:endParaRPr>
          </a:p>
          <a:p>
            <a:pPr marL="0" marR="0" lvl="0" indent="0" algn="l" rtl="0">
              <a:spcBef>
                <a:spcPts val="0"/>
              </a:spcBef>
              <a:spcAft>
                <a:spcPts val="0"/>
              </a:spcAft>
              <a:buNone/>
            </a:pPr>
            <a:endParaRPr sz="1400" dirty="0">
              <a:latin typeface="Arial"/>
              <a:ea typeface="Arial"/>
              <a:cs typeface="Arial"/>
              <a:sym typeface="Arial"/>
            </a:endParaRPr>
          </a:p>
        </p:txBody>
      </p:sp>
      <p:sp>
        <p:nvSpPr>
          <p:cNvPr id="205" name="Shape 205"/>
          <p:cNvSpPr txBox="1">
            <a:spLocks noGrp="1"/>
          </p:cNvSpPr>
          <p:nvPr>
            <p:ph type="title"/>
          </p:nvPr>
        </p:nvSpPr>
        <p:spPr>
          <a:xfrm>
            <a:off x="-101600" y="709100"/>
            <a:ext cx="11275500" cy="589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a:t>802.11ax estimate for </a:t>
            </a:r>
            <a:r>
              <a:rPr lang="en-US" sz="2000" b="1" i="0" u="none" strike="noStrike" cap="none">
                <a:solidFill>
                  <a:srgbClr val="000000"/>
                </a:solidFill>
                <a:latin typeface="Times New Roman"/>
                <a:ea typeface="Times New Roman"/>
                <a:cs typeface="Times New Roman"/>
                <a:sym typeface="Times New Roman"/>
              </a:rPr>
              <a:t>5%ile DL </a:t>
            </a:r>
            <a:r>
              <a:rPr lang="en-US" sz="2000"/>
              <a:t>U</a:t>
            </a:r>
            <a:r>
              <a:rPr lang="en-US" sz="2000" b="1" i="0" u="none" strike="noStrike" cap="none">
                <a:solidFill>
                  <a:srgbClr val="000000"/>
                </a:solidFill>
                <a:latin typeface="Times New Roman"/>
                <a:ea typeface="Times New Roman"/>
                <a:cs typeface="Times New Roman"/>
                <a:sym typeface="Times New Roman"/>
              </a:rPr>
              <a:t>ser </a:t>
            </a:r>
            <a:r>
              <a:rPr lang="en-US" sz="2000"/>
              <a:t>S</a:t>
            </a:r>
            <a:r>
              <a:rPr lang="en-US" sz="2000" b="1" i="0" u="none" strike="noStrike" cap="none">
                <a:solidFill>
                  <a:srgbClr val="000000"/>
                </a:solidFill>
                <a:latin typeface="Times New Roman"/>
                <a:ea typeface="Times New Roman"/>
                <a:cs typeface="Times New Roman"/>
                <a:sym typeface="Times New Roman"/>
              </a:rPr>
              <a:t>pectral </a:t>
            </a:r>
            <a:r>
              <a:rPr lang="en-US" sz="2000"/>
              <a:t>E</a:t>
            </a:r>
            <a:r>
              <a:rPr lang="en-US" sz="2000" b="1" i="0" u="none" strike="noStrike" cap="none">
                <a:solidFill>
                  <a:srgbClr val="000000"/>
                </a:solidFill>
                <a:latin typeface="Times New Roman"/>
                <a:ea typeface="Times New Roman"/>
                <a:cs typeface="Times New Roman"/>
                <a:sym typeface="Times New Roman"/>
              </a:rPr>
              <a:t>fficiency in EMBB I</a:t>
            </a:r>
            <a:r>
              <a:rPr lang="en-US" sz="2000"/>
              <a:t>ndoor Hotspot</a:t>
            </a:r>
            <a:endParaRPr sz="20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11" name="Shape 21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12" name="Shape 212"/>
          <p:cNvSpPr txBox="1">
            <a:spLocks noGrp="1"/>
          </p:cNvSpPr>
          <p:nvPr>
            <p:ph type="body" idx="1"/>
          </p:nvPr>
        </p:nvSpPr>
        <p:spPr>
          <a:xfrm>
            <a:off x="464325" y="1298300"/>
            <a:ext cx="11540700" cy="49824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 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1.43 %</a:t>
            </a:r>
            <a:endParaRPr sz="1600">
              <a:solidFill>
                <a:schemeClr val="dk1"/>
              </a:solidFill>
              <a:latin typeface="Arial"/>
              <a:ea typeface="Arial"/>
              <a:cs typeface="Arial"/>
              <a:sym typeface="Arial"/>
            </a:endParaRPr>
          </a:p>
          <a:p>
            <a:pPr marL="0" lvl="0" indent="0" rtl="0">
              <a:spcBef>
                <a:spcPts val="0"/>
              </a:spcBef>
              <a:spcAft>
                <a:spcPts val="0"/>
              </a:spcAft>
              <a:buNone/>
            </a:pP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5%ile Downlink user spectral efficiency = </a:t>
            </a:r>
            <a:r>
              <a:rPr lang="en-US" sz="1600" b="0" i="1">
                <a:solidFill>
                  <a:schemeClr val="dk1"/>
                </a:solidFill>
                <a:latin typeface="Arial"/>
                <a:ea typeface="Arial"/>
                <a:cs typeface="Arial"/>
                <a:sym typeface="Arial"/>
              </a:rPr>
              <a:t>data rate * transmission rank * MU-MIMO factor * L1 efficiency * L2 efficiency * (1-PER) * (1/bandwidth) = </a:t>
            </a:r>
            <a:r>
              <a:rPr lang="en-US" sz="1600" b="0">
                <a:solidFill>
                  <a:schemeClr val="dk1"/>
                </a:solidFill>
                <a:latin typeface="Arial"/>
                <a:ea typeface="Arial"/>
                <a:cs typeface="Arial"/>
                <a:sym typeface="Arial"/>
              </a:rPr>
              <a:t>(8.6 )*(2)*(4 /10)*(1/20) *(1-0.0143)*(1-0.0044)*0.9 bits/s/Hz = 0.30 bits/s/Hz</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lnSpc>
                <a:spcPct val="115000"/>
              </a:lnSpc>
              <a:spcBef>
                <a:spcPts val="600"/>
              </a:spcBef>
              <a:spcAft>
                <a:spcPts val="0"/>
              </a:spcAft>
              <a:buNone/>
            </a:pPr>
            <a:r>
              <a:rPr lang="en-US" sz="1600" b="0">
                <a:solidFill>
                  <a:schemeClr val="dk1"/>
                </a:solidFill>
                <a:highlight>
                  <a:srgbClr val="00FF00"/>
                </a:highlight>
                <a:latin typeface="Arial"/>
                <a:ea typeface="Arial"/>
                <a:cs typeface="Arial"/>
                <a:sym typeface="Arial"/>
              </a:rPr>
              <a:t>802.11ax DL is expected to meet the requirement for IMT-2020 EMBB Indoor Hotspot 5%ile User Spectral Efficiency. </a:t>
            </a:r>
            <a:r>
              <a:rPr lang="en-US" sz="1600" b="0">
                <a:solidFill>
                  <a:schemeClr val="dk1"/>
                </a:solidFill>
                <a:latin typeface="Arial"/>
                <a:ea typeface="Arial"/>
                <a:cs typeface="Arial"/>
                <a:sym typeface="Arial"/>
              </a:rPr>
              <a:t>However, since the requirement is met with a thin margin, we should investigate means of increasing the spectral efficiency, along the lines of those described in the slide Notes (1).</a:t>
            </a:r>
            <a:endParaRPr sz="1400" b="0">
              <a:latin typeface="Arial"/>
              <a:ea typeface="Arial"/>
              <a:cs typeface="Arial"/>
              <a:sym typeface="Arial"/>
            </a:endParaRPr>
          </a:p>
        </p:txBody>
      </p:sp>
      <p:sp>
        <p:nvSpPr>
          <p:cNvPr id="213" name="Shape 213"/>
          <p:cNvSpPr txBox="1">
            <a:spLocks noGrp="1"/>
          </p:cNvSpPr>
          <p:nvPr>
            <p:ph type="title"/>
          </p:nvPr>
        </p:nvSpPr>
        <p:spPr>
          <a:xfrm>
            <a:off x="-101600" y="709100"/>
            <a:ext cx="11275500" cy="589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a:t>802.11ax estimate for </a:t>
            </a:r>
            <a:r>
              <a:rPr lang="en-US" sz="2000" b="1" i="0" u="none" strike="noStrike" cap="none">
                <a:solidFill>
                  <a:srgbClr val="000000"/>
                </a:solidFill>
                <a:latin typeface="Times New Roman"/>
                <a:ea typeface="Times New Roman"/>
                <a:cs typeface="Times New Roman"/>
                <a:sym typeface="Times New Roman"/>
              </a:rPr>
              <a:t>5%ile DL </a:t>
            </a:r>
            <a:r>
              <a:rPr lang="en-US" sz="2000"/>
              <a:t>U</a:t>
            </a:r>
            <a:r>
              <a:rPr lang="en-US" sz="2000" b="1" i="0" u="none" strike="noStrike" cap="none">
                <a:solidFill>
                  <a:srgbClr val="000000"/>
                </a:solidFill>
                <a:latin typeface="Times New Roman"/>
                <a:ea typeface="Times New Roman"/>
                <a:cs typeface="Times New Roman"/>
                <a:sym typeface="Times New Roman"/>
              </a:rPr>
              <a:t>ser </a:t>
            </a:r>
            <a:r>
              <a:rPr lang="en-US" sz="2000"/>
              <a:t>S</a:t>
            </a:r>
            <a:r>
              <a:rPr lang="en-US" sz="2000" b="1" i="0" u="none" strike="noStrike" cap="none">
                <a:solidFill>
                  <a:srgbClr val="000000"/>
                </a:solidFill>
                <a:latin typeface="Times New Roman"/>
                <a:ea typeface="Times New Roman"/>
                <a:cs typeface="Times New Roman"/>
                <a:sym typeface="Times New Roman"/>
              </a:rPr>
              <a:t>pectral </a:t>
            </a:r>
            <a:r>
              <a:rPr lang="en-US" sz="2000"/>
              <a:t>E</a:t>
            </a:r>
            <a:r>
              <a:rPr lang="en-US" sz="2000" b="1" i="0" u="none" strike="noStrike" cap="none">
                <a:solidFill>
                  <a:srgbClr val="000000"/>
                </a:solidFill>
                <a:latin typeface="Times New Roman"/>
                <a:ea typeface="Times New Roman"/>
                <a:cs typeface="Times New Roman"/>
                <a:sym typeface="Times New Roman"/>
              </a:rPr>
              <a:t>fficiency in EMBB I</a:t>
            </a:r>
            <a:r>
              <a:rPr lang="en-US" sz="2000"/>
              <a:t>ndoor Hotspot</a:t>
            </a:r>
            <a:endParaRPr sz="20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219" name="Shape 21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pic>
        <p:nvPicPr>
          <p:cNvPr id="220" name="Shape 220"/>
          <p:cNvPicPr preferRelativeResize="0"/>
          <p:nvPr/>
        </p:nvPicPr>
        <p:blipFill>
          <a:blip r:embed="rId3">
            <a:alphaModFix/>
          </a:blip>
          <a:stretch>
            <a:fillRect/>
          </a:stretch>
        </p:blipFill>
        <p:spPr>
          <a:xfrm>
            <a:off x="330700" y="2176975"/>
            <a:ext cx="5378300" cy="3587900"/>
          </a:xfrm>
          <a:prstGeom prst="rect">
            <a:avLst/>
          </a:prstGeom>
          <a:noFill/>
          <a:ln>
            <a:noFill/>
          </a:ln>
        </p:spPr>
      </p:pic>
      <p:sp>
        <p:nvSpPr>
          <p:cNvPr id="221" name="Shape 221"/>
          <p:cNvSpPr txBox="1">
            <a:spLocks noGrp="1"/>
          </p:cNvSpPr>
          <p:nvPr>
            <p:ph type="title"/>
          </p:nvPr>
        </p:nvSpPr>
        <p:spPr>
          <a:xfrm>
            <a:off x="-177875" y="9315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5%ile UL User Spectral Efficiency in EMBB Indoor Hotspot</a:t>
            </a:r>
            <a:endParaRPr sz="2400" b="1" i="0" u="none" strike="noStrike" cap="none">
              <a:solidFill>
                <a:srgbClr val="000000"/>
              </a:solidFill>
              <a:latin typeface="Times New Roman"/>
              <a:ea typeface="Times New Roman"/>
              <a:cs typeface="Times New Roman"/>
              <a:sym typeface="Times New Roman"/>
            </a:endParaRPr>
          </a:p>
        </p:txBody>
      </p:sp>
      <p:sp>
        <p:nvSpPr>
          <p:cNvPr id="222" name="Shape 222"/>
          <p:cNvSpPr txBox="1">
            <a:spLocks noGrp="1"/>
          </p:cNvSpPr>
          <p:nvPr>
            <p:ph type="body" idx="1"/>
          </p:nvPr>
        </p:nvSpPr>
        <p:spPr>
          <a:xfrm>
            <a:off x="5821575" y="2195125"/>
            <a:ext cx="6151500" cy="25944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The SINR CDF is the mean of evaluations submitted in 3GPP by various companies  [3]</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UL Max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is lower than DL Max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by 1 dB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difference)</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BS noise figure is 2 dB lower than UE noise figure</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Approximate UL geometry SINR for a UE = DL SINR + 1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5%ile UL geometry SINR = -2.3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28" name="Shape 22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29" name="Shape 229"/>
          <p:cNvSpPr txBox="1">
            <a:spLocks noGrp="1"/>
          </p:cNvSpPr>
          <p:nvPr>
            <p:ph type="body" idx="1"/>
          </p:nvPr>
        </p:nvSpPr>
        <p:spPr>
          <a:xfrm>
            <a:off x="719475" y="1261500"/>
            <a:ext cx="11041800" cy="57960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We provide 802.11ax estimates by  assuming the following:</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 feasible with the given antenna configuration), </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3 dB (4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UL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6 dB (32 Rx antennas for 8 streams)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Given the above: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5%ile UL SINR =</a:t>
            </a:r>
            <a:r>
              <a:rPr lang="en-US" sz="1600" dirty="0">
                <a:latin typeface="Arial"/>
                <a:ea typeface="Arial"/>
                <a:cs typeface="Arial"/>
                <a:sym typeface="Arial"/>
              </a:rPr>
              <a:t> 9.7 dB</a:t>
            </a:r>
            <a:endParaRPr sz="160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UL SINR per stream over each of the 8 spatial streams (2 spatial streams for 4 MU-MIMO users) =</a:t>
            </a:r>
            <a:r>
              <a:rPr lang="en-US" sz="1600" dirty="0">
                <a:latin typeface="Arial"/>
                <a:ea typeface="Arial"/>
                <a:cs typeface="Arial"/>
                <a:sym typeface="Arial"/>
              </a:rPr>
              <a:t>6.7 dB</a:t>
            </a:r>
            <a:r>
              <a:rPr lang="en-US" sz="1600" b="0" dirty="0">
                <a:latin typeface="Arial"/>
                <a:ea typeface="Arial"/>
                <a:cs typeface="Arial"/>
                <a:sym typeface="Arial"/>
              </a:rPr>
              <a:t> (</a:t>
            </a:r>
            <a:r>
              <a:rPr lang="en-US" sz="1600" b="0" dirty="0" err="1">
                <a:latin typeface="Arial"/>
                <a:ea typeface="Arial"/>
                <a:cs typeface="Arial"/>
                <a:sym typeface="Arial"/>
              </a:rPr>
              <a:t>Tx</a:t>
            </a:r>
            <a:r>
              <a:rPr lang="en-US" sz="1600" b="0" dirty="0">
                <a:latin typeface="Arial"/>
                <a:ea typeface="Arial"/>
                <a:cs typeface="Arial"/>
                <a:sym typeface="Arial"/>
              </a:rPr>
              <a:t> power can be max for each of the UL MU-MIMO users)</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UL MCS supported over each spatial stream = </a:t>
            </a:r>
            <a:r>
              <a:rPr lang="en-US" sz="1600" dirty="0">
                <a:latin typeface="Arial"/>
                <a:ea typeface="Arial"/>
                <a:cs typeface="Arial"/>
                <a:sym typeface="Arial"/>
              </a:rPr>
              <a:t>2 </a:t>
            </a:r>
            <a:r>
              <a:rPr lang="en-US" sz="1600" b="0" dirty="0">
                <a:latin typeface="Arial"/>
                <a:ea typeface="Arial"/>
                <a:cs typeface="Arial"/>
                <a:sym typeface="Arial"/>
              </a:rPr>
              <a:t>( Data rate of 25.8 Mbps for 20 MHz)</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Configuration 1: Assuming max </a:t>
            </a:r>
            <a:r>
              <a:rPr lang="en-US" sz="1600" b="0" dirty="0" smtClean="0">
                <a:latin typeface="Arial"/>
                <a:ea typeface="Arial"/>
                <a:cs typeface="Arial"/>
                <a:sym typeface="Arial"/>
              </a:rPr>
              <a:t>802.11ax  </a:t>
            </a:r>
            <a:r>
              <a:rPr lang="en-US" sz="1600" b="0" dirty="0">
                <a:latin typeface="Arial"/>
                <a:ea typeface="Arial"/>
                <a:cs typeface="Arial"/>
                <a:sym typeface="Arial"/>
              </a:rPr>
              <a:t>packet size, control packet excluded:</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L1 overhead ~0 % </a:t>
            </a:r>
            <a:endParaRPr sz="160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L2 Overhead = 1.27%</a:t>
            </a:r>
            <a:endParaRPr sz="16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5%ile Uplink user spectral efficiency = (25.8 )*(2)*(4 /10)*(1/20)*(1-0.0127)*0.9 bits/s/Hz = </a:t>
            </a:r>
            <a:r>
              <a:rPr lang="en-US" sz="1600" dirty="0">
                <a:latin typeface="Arial"/>
                <a:ea typeface="Arial"/>
                <a:cs typeface="Arial"/>
                <a:sym typeface="Arial"/>
              </a:rPr>
              <a:t>0.92</a:t>
            </a:r>
            <a:r>
              <a:rPr lang="en-US" sz="1600" b="0" dirty="0">
                <a:latin typeface="Arial"/>
                <a:ea typeface="Arial"/>
                <a:cs typeface="Arial"/>
                <a:sym typeface="Arial"/>
              </a:rPr>
              <a:t> bits/s/Hz</a:t>
            </a:r>
            <a:endParaRPr sz="1600" b="0" dirty="0">
              <a:latin typeface="Arial"/>
              <a:ea typeface="Arial"/>
              <a:cs typeface="Arial"/>
              <a:sym typeface="Arial"/>
            </a:endParaRPr>
          </a:p>
          <a:p>
            <a:pPr marL="0" lvl="0" indent="0" rtl="0">
              <a:spcBef>
                <a:spcPts val="0"/>
              </a:spcBef>
              <a:spcAft>
                <a:spcPts val="0"/>
              </a:spcAft>
              <a:buNone/>
            </a:pPr>
            <a:endParaRPr sz="1600" dirty="0">
              <a:solidFill>
                <a:schemeClr val="dk1"/>
              </a:solidFill>
              <a:highlight>
                <a:srgbClr val="00FF00"/>
              </a:highlight>
              <a:latin typeface="Arial"/>
              <a:ea typeface="Arial"/>
              <a:cs typeface="Arial"/>
              <a:sym typeface="Arial"/>
            </a:endParaRPr>
          </a:p>
        </p:txBody>
      </p:sp>
      <p:sp>
        <p:nvSpPr>
          <p:cNvPr id="230" name="Shape 230"/>
          <p:cNvSpPr txBox="1">
            <a:spLocks noGrp="1"/>
          </p:cNvSpPr>
          <p:nvPr>
            <p:ph type="title"/>
          </p:nvPr>
        </p:nvSpPr>
        <p:spPr>
          <a:xfrm>
            <a:off x="-46850" y="790574"/>
            <a:ext cx="11425200" cy="5955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UL User Spectral Efficiency in EMBB Indoor Hotspot</a:t>
            </a:r>
            <a:endParaRPr sz="2400">
              <a:solidFill>
                <a:schemeClr val="dk1"/>
              </a:solidFill>
            </a:endParaRPr>
          </a:p>
          <a:p>
            <a:pPr marL="0" lvl="0" indent="0" rtl="0">
              <a:spcBef>
                <a:spcPts val="0"/>
              </a:spcBef>
              <a:spcAft>
                <a:spcPts val="0"/>
              </a:spcAft>
              <a:buNone/>
            </a:pPr>
            <a:endParaRPr sz="20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236" name="Shape 23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37" name="Shape 237"/>
          <p:cNvSpPr txBox="1">
            <a:spLocks noGrp="1"/>
          </p:cNvSpPr>
          <p:nvPr>
            <p:ph type="body" idx="1"/>
          </p:nvPr>
        </p:nvSpPr>
        <p:spPr>
          <a:xfrm>
            <a:off x="708025" y="909175"/>
            <a:ext cx="11103000" cy="52629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1.26 %</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5%ile Uplink user spectral efficiency = (25.8 )*(2)*(4 /10)*(1/20)*(1-0.0126)*(1-0.0044)*0.9 bits/s/Hz = </a:t>
            </a:r>
            <a:r>
              <a:rPr lang="en-US" sz="1600">
                <a:solidFill>
                  <a:schemeClr val="dk1"/>
                </a:solidFill>
                <a:latin typeface="Arial"/>
                <a:ea typeface="Arial"/>
                <a:cs typeface="Arial"/>
                <a:sym typeface="Arial"/>
              </a:rPr>
              <a:t>0.91 bits/s/Hz</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UL is expected to meet the requirement for IMT-2020 EMBB Indoor Hotspot 5%ile User Spectral Efficiency</a:t>
            </a:r>
            <a:endParaRPr sz="1600" b="0">
              <a:solidFill>
                <a:schemeClr val="dk1"/>
              </a:solidFill>
              <a:latin typeface="Arial"/>
              <a:ea typeface="Arial"/>
              <a:cs typeface="Arial"/>
              <a:sym typeface="Arial"/>
            </a:endParaRPr>
          </a:p>
        </p:txBody>
      </p:sp>
      <p:sp>
        <p:nvSpPr>
          <p:cNvPr id="238" name="Shape 238"/>
          <p:cNvSpPr txBox="1">
            <a:spLocks noGrp="1"/>
          </p:cNvSpPr>
          <p:nvPr>
            <p:ph type="title"/>
          </p:nvPr>
        </p:nvSpPr>
        <p:spPr>
          <a:xfrm>
            <a:off x="242125" y="744200"/>
            <a:ext cx="11425200" cy="572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UL User Spectral Efficiency in EMBB Indoor Hotspot</a:t>
            </a:r>
            <a:endParaRPr sz="2400">
              <a:solidFill>
                <a:schemeClr val="dk1"/>
              </a:solidFill>
            </a:endParaRPr>
          </a:p>
          <a:p>
            <a:pPr marL="0" lvl="0" indent="0" rtl="0">
              <a:spcBef>
                <a:spcPts val="0"/>
              </a:spcBef>
              <a:spcAft>
                <a:spcPts val="0"/>
              </a:spcAft>
              <a:buNone/>
            </a:pPr>
            <a:endParaRPr sz="20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17</a:t>
            </a:fld>
            <a:endParaRPr sz="1200">
              <a:solidFill>
                <a:srgbClr val="000000"/>
              </a:solidFill>
              <a:latin typeface="Times New Roman"/>
              <a:ea typeface="Times New Roman"/>
              <a:cs typeface="Times New Roman"/>
              <a:sym typeface="Times New Roman"/>
            </a:endParaRPr>
          </a:p>
        </p:txBody>
      </p:sp>
      <p:sp>
        <p:nvSpPr>
          <p:cNvPr id="244" name="Shape 24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45" name="Shape 245"/>
          <p:cNvSpPr txBox="1">
            <a:spLocks noGrp="1"/>
          </p:cNvSpPr>
          <p:nvPr>
            <p:ph type="title"/>
          </p:nvPr>
        </p:nvSpPr>
        <p:spPr>
          <a:xfrm>
            <a:off x="0" y="6358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DL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246" name="Shape 246"/>
          <p:cNvSpPr txBox="1">
            <a:spLocks noGrp="1"/>
          </p:cNvSpPr>
          <p:nvPr>
            <p:ph type="body" idx="1"/>
          </p:nvPr>
        </p:nvSpPr>
        <p:spPr>
          <a:xfrm>
            <a:off x="6025750" y="2507435"/>
            <a:ext cx="5961600" cy="25761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The geometry SINR CDF is the mean of evaluations submitted in 3GPP by various companies  [3]</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geometry SINR = 2.5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ENB: 128Tx/Rx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UE: 4T</a:t>
            </a:r>
            <a:r>
              <a:rPr lang="en-US" sz="1600" dirty="0">
                <a:latin typeface="Arial"/>
                <a:ea typeface="Arial"/>
                <a:cs typeface="Arial"/>
                <a:sym typeface="Arial"/>
              </a:rPr>
              <a:t>x</a:t>
            </a:r>
            <a:r>
              <a:rPr lang="en-US" sz="1600" b="0" dirty="0">
                <a:latin typeface="Arial"/>
                <a:ea typeface="Arial"/>
                <a:cs typeface="Arial"/>
                <a:sym typeface="Arial"/>
              </a:rPr>
              <a:t>/R</a:t>
            </a:r>
            <a:r>
              <a:rPr lang="en-US" sz="1600" dirty="0">
                <a:latin typeface="Arial"/>
                <a:ea typeface="Arial"/>
                <a:cs typeface="Arial"/>
                <a:sym typeface="Arial"/>
              </a:rPr>
              <a:t>x</a:t>
            </a:r>
            <a:endParaRPr sz="1600" b="0" dirty="0">
              <a:latin typeface="Arial"/>
              <a:ea typeface="Arial"/>
              <a:cs typeface="Arial"/>
              <a:sym typeface="Arial"/>
            </a:endParaRPr>
          </a:p>
          <a:p>
            <a:pPr marL="457200" lvl="0" indent="-330200" rtl="0">
              <a:spcBef>
                <a:spcPts val="0"/>
              </a:spcBef>
              <a:spcAft>
                <a:spcPts val="0"/>
              </a:spcAft>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latin typeface="Arial"/>
              <a:ea typeface="Arial"/>
              <a:cs typeface="Arial"/>
              <a:sym typeface="Arial"/>
            </a:endParaRPr>
          </a:p>
        </p:txBody>
      </p:sp>
      <p:pic>
        <p:nvPicPr>
          <p:cNvPr id="247" name="Shape 247"/>
          <p:cNvPicPr preferRelativeResize="0"/>
          <p:nvPr/>
        </p:nvPicPr>
        <p:blipFill>
          <a:blip r:embed="rId3">
            <a:alphaModFix/>
          </a:blip>
          <a:stretch>
            <a:fillRect/>
          </a:stretch>
        </p:blipFill>
        <p:spPr>
          <a:xfrm>
            <a:off x="214775" y="2520875"/>
            <a:ext cx="5887300" cy="3525775"/>
          </a:xfrm>
          <a:prstGeom prst="rect">
            <a:avLst/>
          </a:prstGeom>
          <a:noFill/>
          <a:ln>
            <a:noFill/>
          </a:ln>
        </p:spPr>
      </p:pic>
      <p:sp>
        <p:nvSpPr>
          <p:cNvPr id="248" name="Shape 248"/>
          <p:cNvSpPr txBox="1">
            <a:spLocks noGrp="1"/>
          </p:cNvSpPr>
          <p:nvPr>
            <p:ph type="title"/>
          </p:nvPr>
        </p:nvSpPr>
        <p:spPr>
          <a:xfrm>
            <a:off x="523900" y="1088775"/>
            <a:ext cx="10938900" cy="822300"/>
          </a:xfrm>
          <a:prstGeom prst="rect">
            <a:avLst/>
          </a:prstGeom>
          <a:noFill/>
          <a:ln>
            <a:noFill/>
          </a:ln>
        </p:spPr>
        <p:txBody>
          <a:bodyPr spcFirstLastPara="1" wrap="square" lIns="92150" tIns="46075" rIns="92150" bIns="46075" anchor="ctr" anchorCtr="0">
            <a:noAutofit/>
          </a:bodyPr>
          <a:lstStyle/>
          <a:p>
            <a:pPr marL="0" marR="0" lvl="0" indent="0" algn="l"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a:t>
            </a:r>
            <a:r>
              <a:rPr lang="en-US" sz="1600" b="0">
                <a:latin typeface="Arial"/>
                <a:ea typeface="Arial"/>
                <a:cs typeface="Arial"/>
                <a:sym typeface="Arial"/>
              </a:rPr>
              <a:t>technical evaluation of this metric requires simulations based on the configurations and methodology specified in [2]. However, for the time </a:t>
            </a:r>
            <a:r>
              <a:rPr lang="en-US" sz="1600" b="0">
                <a:solidFill>
                  <a:schemeClr val="dk1"/>
                </a:solidFill>
                <a:latin typeface="Arial"/>
                <a:ea typeface="Arial"/>
                <a:cs typeface="Arial"/>
                <a:sym typeface="Arial"/>
              </a:rPr>
              <a:t>being</a:t>
            </a:r>
            <a:r>
              <a:rPr lang="en-US" sz="1600" b="0">
                <a:latin typeface="Arial"/>
                <a:ea typeface="Arial"/>
                <a:cs typeface="Arial"/>
                <a:sym typeface="Arial"/>
              </a:rPr>
              <a:t>, we provide estimates for 802.11ax by  reusing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18</a:t>
            </a:fld>
            <a:endParaRPr sz="1200">
              <a:solidFill>
                <a:srgbClr val="000000"/>
              </a:solidFill>
              <a:latin typeface="Times New Roman"/>
              <a:ea typeface="Times New Roman"/>
              <a:cs typeface="Times New Roman"/>
              <a:sym typeface="Times New Roman"/>
            </a:endParaRPr>
          </a:p>
        </p:txBody>
      </p:sp>
      <p:sp>
        <p:nvSpPr>
          <p:cNvPr id="254" name="Shape 25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55" name="Shape 255"/>
          <p:cNvSpPr txBox="1">
            <a:spLocks noGrp="1"/>
          </p:cNvSpPr>
          <p:nvPr>
            <p:ph type="body" idx="1"/>
          </p:nvPr>
        </p:nvSpPr>
        <p:spPr>
          <a:xfrm>
            <a:off x="765550" y="1235250"/>
            <a:ext cx="11275500" cy="51093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We provide 802.11ax estimates by assuming the following:</a:t>
            </a:r>
            <a:endParaRPr sz="1600" b="0" dirty="0">
              <a:solidFill>
                <a:schemeClr val="dk1"/>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a:t>
            </a:r>
            <a:endParaRPr sz="1600" b="0" dirty="0">
              <a:latin typeface="Arial"/>
              <a:ea typeface="Arial"/>
              <a:cs typeface="Arial"/>
              <a:sym typeface="Arial"/>
            </a:endParaRPr>
          </a:p>
          <a:p>
            <a:pPr marL="914400" marR="0" lvl="1" indent="-330200" algn="l" rtl="0">
              <a:spcBef>
                <a:spcPts val="0"/>
              </a:spcBef>
              <a:spcAft>
                <a:spcPts val="0"/>
              </a:spcAft>
              <a:buSzPts val="1600"/>
              <a:buFont typeface="Arial"/>
              <a:buChar char="○"/>
            </a:pPr>
            <a:r>
              <a:rPr lang="en-US" sz="1600" b="0" dirty="0">
                <a:latin typeface="Arial"/>
                <a:ea typeface="Arial"/>
                <a:cs typeface="Arial"/>
                <a:sym typeface="Arial"/>
              </a:rPr>
              <a:t>Note: The 128 </a:t>
            </a:r>
            <a:r>
              <a:rPr lang="en-US" sz="1600" b="0" dirty="0" err="1">
                <a:latin typeface="Arial"/>
                <a:ea typeface="Arial"/>
                <a:cs typeface="Arial"/>
                <a:sym typeface="Arial"/>
              </a:rPr>
              <a:t>Tx</a:t>
            </a:r>
            <a:r>
              <a:rPr lang="en-US" sz="1600" b="0" dirty="0">
                <a:latin typeface="Arial"/>
                <a:ea typeface="Arial"/>
                <a:cs typeface="Arial"/>
                <a:sym typeface="Arial"/>
              </a:rPr>
              <a:t>/Rx configuration at the ENB should support a MU-MIMO factor higher than 4. However, we still assume 4 as it is possible to meet the IMT 2020 requirements with this.</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12 dB (128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DL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3 dB (4 Rx antennas for 2 streams)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Given the above: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5%ile DL SINR = </a:t>
            </a:r>
            <a:r>
              <a:rPr lang="en-US" sz="1600" dirty="0">
                <a:latin typeface="Arial"/>
                <a:ea typeface="Arial"/>
                <a:cs typeface="Arial"/>
                <a:sym typeface="Arial"/>
              </a:rPr>
              <a:t>20.5</a:t>
            </a:r>
            <a:r>
              <a:rPr lang="en-US" sz="1600" b="0" dirty="0">
                <a:latin typeface="Arial"/>
                <a:ea typeface="Arial"/>
                <a:cs typeface="Arial"/>
                <a:sym typeface="Arial"/>
              </a:rPr>
              <a:t>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SINR per stream over each of the 8 spatial streams (2 spatial streams for 4 MU-MIMO users) = </a:t>
            </a:r>
            <a:r>
              <a:rPr lang="en-US" sz="1600" dirty="0">
                <a:latin typeface="Arial"/>
                <a:ea typeface="Arial"/>
                <a:cs typeface="Arial"/>
                <a:sym typeface="Arial"/>
              </a:rPr>
              <a:t>11.5</a:t>
            </a:r>
            <a:r>
              <a:rPr lang="en-US" sz="1600" b="0" dirty="0">
                <a:latin typeface="Arial"/>
                <a:ea typeface="Arial"/>
                <a:cs typeface="Arial"/>
                <a:sym typeface="Arial"/>
              </a:rPr>
              <a:t> dB </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MCS supported over each spatial stream =</a:t>
            </a:r>
            <a:r>
              <a:rPr lang="en-US" sz="1600" dirty="0">
                <a:latin typeface="Arial"/>
                <a:ea typeface="Arial"/>
                <a:cs typeface="Arial"/>
                <a:sym typeface="Arial"/>
              </a:rPr>
              <a:t> 3</a:t>
            </a:r>
            <a:r>
              <a:rPr lang="en-US" sz="1600" b="0" dirty="0">
                <a:latin typeface="Arial"/>
                <a:ea typeface="Arial"/>
                <a:cs typeface="Arial"/>
                <a:sym typeface="Arial"/>
              </a:rPr>
              <a:t> (Data rate of 34.4 Mbps for 20 MHz)</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Configuration 1: Assuming max </a:t>
            </a:r>
            <a:r>
              <a:rPr lang="en-US" sz="1600" b="0" dirty="0" smtClean="0">
                <a:latin typeface="Arial"/>
                <a:ea typeface="Arial"/>
                <a:cs typeface="Arial"/>
                <a:sym typeface="Arial"/>
              </a:rPr>
              <a:t>802.11ax  </a:t>
            </a:r>
            <a:r>
              <a:rPr lang="en-US" sz="1600" b="0" dirty="0">
                <a:latin typeface="Arial"/>
                <a:ea typeface="Arial"/>
                <a:cs typeface="Arial"/>
                <a:sym typeface="Arial"/>
              </a:rPr>
              <a:t>packet size, control packet excluded:</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L1 overhead ~0 %</a:t>
            </a:r>
            <a:endParaRPr sz="160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L2 Overhead = 1.27%</a:t>
            </a:r>
            <a:endParaRPr sz="160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5%ile Uplink user spectral efficiency = (34.4)*(2)*(4 /10)*(1/20) *(1-0.0127)*0.9 bits/s/Hz = </a:t>
            </a:r>
            <a:r>
              <a:rPr lang="en-US" sz="1600" dirty="0">
                <a:latin typeface="Arial"/>
                <a:ea typeface="Arial"/>
                <a:cs typeface="Arial"/>
                <a:sym typeface="Arial"/>
              </a:rPr>
              <a:t>1.22</a:t>
            </a:r>
            <a:r>
              <a:rPr lang="en-US" sz="1600" b="0" dirty="0">
                <a:latin typeface="Arial"/>
                <a:ea typeface="Arial"/>
                <a:cs typeface="Arial"/>
                <a:sym typeface="Arial"/>
              </a:rPr>
              <a:t> bits/s/Hz</a:t>
            </a:r>
            <a:endParaRPr sz="1600" b="0" dirty="0">
              <a:latin typeface="Arial"/>
              <a:ea typeface="Arial"/>
              <a:cs typeface="Arial"/>
              <a:sym typeface="Arial"/>
            </a:endParaRPr>
          </a:p>
          <a:p>
            <a:pPr marL="0" lvl="0" indent="0" rtl="0">
              <a:spcBef>
                <a:spcPts val="0"/>
              </a:spcBef>
              <a:spcAft>
                <a:spcPts val="0"/>
              </a:spcAft>
              <a:buNone/>
            </a:pPr>
            <a:endParaRPr sz="1600" dirty="0">
              <a:solidFill>
                <a:schemeClr val="dk1"/>
              </a:solidFill>
              <a:highlight>
                <a:srgbClr val="00FF00"/>
              </a:highlight>
              <a:latin typeface="Arial"/>
              <a:ea typeface="Arial"/>
              <a:cs typeface="Arial"/>
              <a:sym typeface="Arial"/>
            </a:endParaRPr>
          </a:p>
        </p:txBody>
      </p:sp>
      <p:sp>
        <p:nvSpPr>
          <p:cNvPr id="256" name="Shape 256"/>
          <p:cNvSpPr txBox="1">
            <a:spLocks noGrp="1"/>
          </p:cNvSpPr>
          <p:nvPr>
            <p:ph type="title"/>
          </p:nvPr>
        </p:nvSpPr>
        <p:spPr>
          <a:xfrm>
            <a:off x="-93350" y="7154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DL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19</a:t>
            </a:fld>
            <a:endParaRPr sz="1200">
              <a:solidFill>
                <a:srgbClr val="000000"/>
              </a:solidFill>
              <a:latin typeface="Times New Roman"/>
              <a:ea typeface="Times New Roman"/>
              <a:cs typeface="Times New Roman"/>
              <a:sym typeface="Times New Roman"/>
            </a:endParaRPr>
          </a:p>
        </p:txBody>
      </p:sp>
      <p:sp>
        <p:nvSpPr>
          <p:cNvPr id="262" name="Shape 262"/>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63" name="Shape 263"/>
          <p:cNvSpPr txBox="1">
            <a:spLocks noGrp="1"/>
          </p:cNvSpPr>
          <p:nvPr>
            <p:ph type="body" idx="1"/>
          </p:nvPr>
        </p:nvSpPr>
        <p:spPr>
          <a:xfrm>
            <a:off x="613150" y="1079075"/>
            <a:ext cx="11275500" cy="52179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endParaRPr sz="1600" b="0">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a:t>
            </a:r>
            <a:r>
              <a:rPr lang="en-US" sz="1600">
                <a:solidFill>
                  <a:schemeClr val="dk1"/>
                </a:solidFill>
                <a:latin typeface="Arial"/>
                <a:ea typeface="Arial"/>
                <a:cs typeface="Arial"/>
                <a:sym typeface="Arial"/>
              </a:rPr>
              <a:t> </a:t>
            </a:r>
            <a:r>
              <a:rPr lang="en-US" sz="1600" b="0">
                <a:solidFill>
                  <a:schemeClr val="dk1"/>
                </a:solidFill>
                <a:latin typeface="Arial"/>
                <a:ea typeface="Arial"/>
                <a:cs typeface="Arial"/>
                <a:sym typeface="Arial"/>
              </a:rPr>
              <a:t>Assuming max packet duration of 10 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1.3 %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5%ile Uplink user spectral efficiency = (34.4)*(2)*(4 /10)*(1/20)*(1-0.013)*(1-0.0044)*0.9 bits/s/Hz = </a:t>
            </a:r>
            <a:r>
              <a:rPr lang="en-US" sz="1600" b="1">
                <a:solidFill>
                  <a:schemeClr val="dk1"/>
                </a:solidFill>
                <a:latin typeface="Arial"/>
                <a:ea typeface="Arial"/>
                <a:cs typeface="Arial"/>
                <a:sym typeface="Arial"/>
              </a:rPr>
              <a:t>1.22</a:t>
            </a:r>
            <a:r>
              <a:rPr lang="en-US" sz="1600">
                <a:solidFill>
                  <a:schemeClr val="dk1"/>
                </a:solidFill>
                <a:latin typeface="Arial"/>
                <a:ea typeface="Arial"/>
                <a:cs typeface="Arial"/>
                <a:sym typeface="Arial"/>
              </a:rPr>
              <a:t> bits/s/Hz</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DL is expected to meet the requirement for IMT-2020 EMBB Dense Urban 5%ile User Spectral Efficiency</a:t>
            </a:r>
            <a:endParaRPr sz="1600" b="0">
              <a:solidFill>
                <a:schemeClr val="dk1"/>
              </a:solidFill>
              <a:latin typeface="Arial"/>
              <a:ea typeface="Arial"/>
              <a:cs typeface="Arial"/>
              <a:sym typeface="Arial"/>
            </a:endParaRPr>
          </a:p>
        </p:txBody>
      </p:sp>
      <p:sp>
        <p:nvSpPr>
          <p:cNvPr id="264" name="Shape 264"/>
          <p:cNvSpPr txBox="1">
            <a:spLocks noGrp="1"/>
          </p:cNvSpPr>
          <p:nvPr>
            <p:ph type="title"/>
          </p:nvPr>
        </p:nvSpPr>
        <p:spPr>
          <a:xfrm>
            <a:off x="-93350" y="7154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DL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Clr>
                <a:srgbClr val="000000"/>
              </a:buClr>
              <a:buSzPts val="2400"/>
              <a:buFont typeface="Arial"/>
              <a:buChar char="•"/>
            </a:pPr>
            <a:r>
              <a:rPr lang="en-US" sz="2400" b="0" i="0" u="none" strike="noStrike" cap="none">
                <a:solidFill>
                  <a:srgbClr val="000000"/>
                </a:solidFill>
              </a:rPr>
              <a:t>This </a:t>
            </a:r>
            <a:r>
              <a:rPr lang="en-US" b="0"/>
              <a:t>presentation</a:t>
            </a:r>
            <a:r>
              <a:rPr lang="en-US" sz="2400" b="0" i="0" u="none" strike="noStrike" cap="none">
                <a:solidFill>
                  <a:srgbClr val="000000"/>
                </a:solidFill>
              </a:rPr>
              <a:t> provides a</a:t>
            </a:r>
            <a:r>
              <a:rPr lang="en-US" b="0"/>
              <a:t>n </a:t>
            </a:r>
            <a:r>
              <a:rPr lang="en-US" sz="2400" b="0" i="0" u="none" strike="noStrike" cap="none">
                <a:solidFill>
                  <a:srgbClr val="000000"/>
                </a:solidFill>
              </a:rPr>
              <a:t>analysis of 802.11ax capabilities vis-à-vis the IMT-2020 requirements for the eMBB Indoor Hotspot and Dense Urban scenarios.</a:t>
            </a:r>
            <a:endParaRPr b="0"/>
          </a:p>
          <a:p>
            <a:pPr marL="342900" marR="0" lvl="0" indent="-190500" algn="l" rtl="0">
              <a:spcBef>
                <a:spcPts val="600"/>
              </a:spcBef>
              <a:spcAft>
                <a:spcPts val="0"/>
              </a:spcAft>
              <a:buClr>
                <a:srgbClr val="000000"/>
              </a:buClr>
              <a:buSzPts val="2400"/>
              <a:buFont typeface="Arial"/>
              <a:buNone/>
            </a:pPr>
            <a:endParaRPr sz="2400" b="0" i="0" u="none" strike="noStrike" cap="none">
              <a:solidFill>
                <a:srgbClr val="000000"/>
              </a:solidFill>
            </a:endParaRPr>
          </a:p>
          <a:p>
            <a:pPr marL="342900" marR="0" lvl="0" indent="-342900" algn="l" rtl="0">
              <a:spcBef>
                <a:spcPts val="600"/>
              </a:spcBef>
              <a:spcAft>
                <a:spcPts val="0"/>
              </a:spcAft>
              <a:buClr>
                <a:srgbClr val="000000"/>
              </a:buClr>
              <a:buSzPts val="2400"/>
              <a:buFont typeface="Arial"/>
              <a:buChar char="•"/>
            </a:pPr>
            <a:r>
              <a:rPr lang="en-US" sz="2400" b="0" i="0" u="none" strike="noStrike" cap="none">
                <a:solidFill>
                  <a:srgbClr val="000000"/>
                </a:solidFill>
              </a:rPr>
              <a:t>It also </a:t>
            </a:r>
            <a:r>
              <a:rPr lang="en-US" b="0"/>
              <a:t>highlights</a:t>
            </a:r>
            <a:r>
              <a:rPr lang="en-US" sz="2400" b="0" i="0" u="none" strike="noStrike" cap="none">
                <a:solidFill>
                  <a:srgbClr val="000000"/>
                </a:solidFill>
              </a:rPr>
              <a:t> the possible enhancements that can be introduced in 802.11ax either as implementation specifics or in standards to better satisfy the requirements. </a:t>
            </a:r>
            <a:endParaRPr sz="2400" b="0" i="0" u="none" strike="noStrike" cap="none">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20</a:t>
            </a:fld>
            <a:endParaRPr sz="1200">
              <a:solidFill>
                <a:srgbClr val="000000"/>
              </a:solidFill>
              <a:latin typeface="Times New Roman"/>
              <a:ea typeface="Times New Roman"/>
              <a:cs typeface="Times New Roman"/>
              <a:sym typeface="Times New Roman"/>
            </a:endParaRPr>
          </a:p>
        </p:txBody>
      </p:sp>
      <p:sp>
        <p:nvSpPr>
          <p:cNvPr id="270" name="Shape 270"/>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71" name="Shape 271"/>
          <p:cNvSpPr txBox="1">
            <a:spLocks noGrp="1"/>
          </p:cNvSpPr>
          <p:nvPr>
            <p:ph type="title"/>
          </p:nvPr>
        </p:nvSpPr>
        <p:spPr>
          <a:xfrm>
            <a:off x="-177875" y="10077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5%ile UL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272" name="Shape 272"/>
          <p:cNvSpPr txBox="1">
            <a:spLocks noGrp="1"/>
          </p:cNvSpPr>
          <p:nvPr>
            <p:ph type="body" idx="1"/>
          </p:nvPr>
        </p:nvSpPr>
        <p:spPr>
          <a:xfrm>
            <a:off x="6595200" y="2019300"/>
            <a:ext cx="5325300" cy="30117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The DL geometry SINR CDF is the mean of evaluations submitted in 3GPP by various companies  [3]</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UL Max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is lower than DL Max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by 21 dB (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difference)</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BS noise figure is 2 dB lower than UE noise figure</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Approximate UL geometry SINR for a UE = DL SINR - 19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5%ile UL geometry SINR = -16.5 dB</a:t>
            </a: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solidFill>
                <a:schemeClr val="dk1"/>
              </a:solidFill>
              <a:latin typeface="Arial"/>
              <a:ea typeface="Arial"/>
              <a:cs typeface="Arial"/>
              <a:sym typeface="Arial"/>
            </a:endParaRPr>
          </a:p>
        </p:txBody>
      </p:sp>
      <p:pic>
        <p:nvPicPr>
          <p:cNvPr id="273" name="Shape 273"/>
          <p:cNvPicPr preferRelativeResize="0"/>
          <p:nvPr/>
        </p:nvPicPr>
        <p:blipFill>
          <a:blip r:embed="rId3">
            <a:alphaModFix/>
          </a:blip>
          <a:stretch>
            <a:fillRect/>
          </a:stretch>
        </p:blipFill>
        <p:spPr>
          <a:xfrm>
            <a:off x="367175" y="1987475"/>
            <a:ext cx="6151500" cy="3683991"/>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21</a:t>
            </a:fld>
            <a:endParaRPr sz="1200">
              <a:solidFill>
                <a:srgbClr val="000000"/>
              </a:solidFill>
              <a:latin typeface="Times New Roman"/>
              <a:ea typeface="Times New Roman"/>
              <a:cs typeface="Times New Roman"/>
              <a:sym typeface="Times New Roman"/>
            </a:endParaRPr>
          </a:p>
        </p:txBody>
      </p:sp>
      <p:sp>
        <p:nvSpPr>
          <p:cNvPr id="279" name="Shape 27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80" name="Shape 280"/>
          <p:cNvSpPr txBox="1">
            <a:spLocks noGrp="1"/>
          </p:cNvSpPr>
          <p:nvPr>
            <p:ph type="body" idx="1"/>
          </p:nvPr>
        </p:nvSpPr>
        <p:spPr>
          <a:xfrm>
            <a:off x="693075" y="747363"/>
            <a:ext cx="11342700" cy="558390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Clr>
                <a:schemeClr val="dk1"/>
              </a:buClr>
              <a:buFont typeface="Arial"/>
              <a:buNone/>
            </a:pPr>
            <a:r>
              <a:rPr lang="en-US" sz="2000" dirty="0">
                <a:solidFill>
                  <a:schemeClr val="dk1"/>
                </a:solidFill>
              </a:rPr>
              <a:t>802.11ax estimate for 5%ile UL User Spectral Efficiency in EMBB Dense Urban</a:t>
            </a:r>
            <a:endParaRPr sz="1400" dirty="0">
              <a:latin typeface="Arial"/>
              <a:ea typeface="Arial"/>
              <a:cs typeface="Arial"/>
              <a:sym typeface="Arial"/>
            </a:endParaRPr>
          </a:p>
          <a:p>
            <a:pPr marL="0" lvl="0" indent="0" rtl="0">
              <a:spcBef>
                <a:spcPts val="0"/>
              </a:spcBef>
              <a:spcAft>
                <a:spcPts val="0"/>
              </a:spcAft>
              <a:buNone/>
            </a:pPr>
            <a:endParaRPr sz="140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We provide 802.11ax estimates by  assuming the following:</a:t>
            </a:r>
            <a:endParaRPr sz="1600" b="0" dirty="0">
              <a:solidFill>
                <a:schemeClr val="dk1"/>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 feasible with the given antenna configuration), </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Average transmission rank per UE =1</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6 dB (4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UL MU-MIMO user with rank 1)</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15 dB (128 Rx antennas for 4 streams)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Given the above: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5%ile UL SINR = 7.5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UL SINR per stream over each of the 4 spatial streams (1 spatial stream for 4 MU-MIMO users) = 7.5 dB (</a:t>
            </a:r>
            <a:r>
              <a:rPr lang="en-US" sz="1600" b="0" dirty="0" err="1">
                <a:latin typeface="Arial"/>
                <a:ea typeface="Arial"/>
                <a:cs typeface="Arial"/>
                <a:sym typeface="Arial"/>
              </a:rPr>
              <a:t>Tx</a:t>
            </a:r>
            <a:r>
              <a:rPr lang="en-US" sz="1600" b="0" dirty="0">
                <a:latin typeface="Arial"/>
                <a:ea typeface="Arial"/>
                <a:cs typeface="Arial"/>
                <a:sym typeface="Arial"/>
              </a:rPr>
              <a:t> power can be max for each of the UL MU-MIMO users)</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UL MCS supported over each spatial stream = 2  (Data rate of 25.8 Mbps for 20 MHz)</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Configuration 1: Assuming max </a:t>
            </a:r>
            <a:r>
              <a:rPr lang="en-US" sz="1600" b="0" dirty="0" smtClean="0">
                <a:latin typeface="Arial"/>
                <a:ea typeface="Arial"/>
                <a:cs typeface="Arial"/>
                <a:sym typeface="Arial"/>
              </a:rPr>
              <a:t>802.11ax  </a:t>
            </a:r>
            <a:r>
              <a:rPr lang="en-US" sz="1600" b="0" dirty="0">
                <a:latin typeface="Arial"/>
                <a:ea typeface="Arial"/>
                <a:cs typeface="Arial"/>
                <a:sym typeface="Arial"/>
              </a:rPr>
              <a:t>packet size, control packet excluded:</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L1 overhead ~0 %</a:t>
            </a:r>
            <a:endParaRPr sz="160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L2 Overhead = 1.27%</a:t>
            </a:r>
            <a:endParaRPr sz="16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5%ile Uplink user spectral efficiency = (25.8 )*(1)*(4 /10)*(1/20) *(1-0.0127)*0.9 bits/s/Hz =</a:t>
            </a:r>
            <a:r>
              <a:rPr lang="en-US" sz="1600" dirty="0">
                <a:latin typeface="Arial"/>
                <a:ea typeface="Arial"/>
                <a:cs typeface="Arial"/>
                <a:sym typeface="Arial"/>
              </a:rPr>
              <a:t> 0.46</a:t>
            </a:r>
            <a:r>
              <a:rPr lang="en-US" sz="1600" b="0" dirty="0">
                <a:latin typeface="Arial"/>
                <a:ea typeface="Arial"/>
                <a:cs typeface="Arial"/>
                <a:sym typeface="Arial"/>
              </a:rPr>
              <a:t> bits/s/Hz</a:t>
            </a:r>
            <a:endParaRPr sz="1600" b="0" dirty="0">
              <a:latin typeface="Arial"/>
              <a:ea typeface="Arial"/>
              <a:cs typeface="Arial"/>
              <a:sym typeface="Arial"/>
            </a:endParaRPr>
          </a:p>
          <a:p>
            <a:pPr marL="457200" lvl="0" indent="0" rtl="0">
              <a:spcBef>
                <a:spcPts val="0"/>
              </a:spcBef>
              <a:spcAft>
                <a:spcPts val="0"/>
              </a:spcAft>
              <a:buNone/>
            </a:pPr>
            <a:endParaRPr sz="1600" dirty="0">
              <a:solidFill>
                <a:schemeClr val="dk1"/>
              </a:solidFill>
              <a:highlight>
                <a:srgbClr val="00FF00"/>
              </a:highlight>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22</a:t>
            </a:fld>
            <a:endParaRPr sz="1200">
              <a:solidFill>
                <a:srgbClr val="000000"/>
              </a:solidFill>
              <a:latin typeface="Times New Roman"/>
              <a:ea typeface="Times New Roman"/>
              <a:cs typeface="Times New Roman"/>
              <a:sym typeface="Times New Roman"/>
            </a:endParaRPr>
          </a:p>
        </p:txBody>
      </p:sp>
      <p:sp>
        <p:nvSpPr>
          <p:cNvPr id="286" name="Shape 28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87" name="Shape 287"/>
          <p:cNvSpPr txBox="1">
            <a:spLocks noGrp="1"/>
          </p:cNvSpPr>
          <p:nvPr>
            <p:ph type="body" idx="1"/>
          </p:nvPr>
        </p:nvSpPr>
        <p:spPr>
          <a:xfrm>
            <a:off x="693075" y="606375"/>
            <a:ext cx="11342700" cy="592140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Clr>
                <a:schemeClr val="dk1"/>
              </a:buClr>
              <a:buFont typeface="Arial"/>
              <a:buNone/>
            </a:pPr>
            <a:r>
              <a:rPr lang="en-US" sz="2000" dirty="0">
                <a:solidFill>
                  <a:schemeClr val="dk1"/>
                </a:solidFill>
              </a:rPr>
              <a:t>802.11ax estimate for 5%ile UL User Spectral Efficiency in EMBB Dense Urban</a:t>
            </a:r>
            <a:endParaRPr sz="14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lvl="0" indent="0" rtl="0">
              <a:lnSpc>
                <a:spcPct val="115000"/>
              </a:lnSpc>
              <a:spcBef>
                <a:spcPts val="600"/>
              </a:spcBef>
              <a:spcAft>
                <a:spcPts val="0"/>
              </a:spcAft>
              <a:buNone/>
            </a:pPr>
            <a:endParaRPr sz="1600" dirty="0">
              <a:solidFill>
                <a:schemeClr val="dk1"/>
              </a:solidFill>
              <a:highlight>
                <a:srgbClr val="00FF00"/>
              </a:highlight>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2: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0.4 %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1.26 %</a:t>
            </a:r>
            <a:endParaRPr sz="1600" dirty="0">
              <a:solidFill>
                <a:schemeClr val="dk1"/>
              </a:solidFill>
              <a:latin typeface="Arial"/>
              <a:ea typeface="Arial"/>
              <a:cs typeface="Arial"/>
              <a:sym typeface="Arial"/>
            </a:endParaRPr>
          </a:p>
          <a:p>
            <a:pPr marL="0" lvl="0" indent="0" rtl="0">
              <a:spcBef>
                <a:spcPts val="0"/>
              </a:spcBef>
              <a:spcAft>
                <a:spcPts val="0"/>
              </a:spcAft>
              <a:buNone/>
            </a:pP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802.11ax 5%ile Uplink user spectral efficiency = (25.8 )*(1)*(4 /10)*(1/20) *(1-0.0126)*(1-0.004)*0.9 bits/s/Hz =  </a:t>
            </a:r>
            <a:r>
              <a:rPr lang="en-US" sz="1600" dirty="0">
                <a:solidFill>
                  <a:schemeClr val="dk1"/>
                </a:solidFill>
                <a:latin typeface="Arial"/>
                <a:ea typeface="Arial"/>
                <a:cs typeface="Arial"/>
                <a:sym typeface="Arial"/>
              </a:rPr>
              <a:t>0.46</a:t>
            </a:r>
            <a:r>
              <a:rPr lang="en-US" sz="1600" b="0" dirty="0">
                <a:solidFill>
                  <a:schemeClr val="dk1"/>
                </a:solidFill>
                <a:latin typeface="Arial"/>
                <a:ea typeface="Arial"/>
                <a:cs typeface="Arial"/>
                <a:sym typeface="Arial"/>
              </a:rPr>
              <a:t> bits/s/Hz</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chemeClr val="dk1"/>
                </a:solidFill>
                <a:highlight>
                  <a:srgbClr val="00FF00"/>
                </a:highlight>
                <a:latin typeface="Arial"/>
                <a:ea typeface="Arial"/>
                <a:cs typeface="Arial"/>
                <a:sym typeface="Arial"/>
              </a:rPr>
              <a:t>802.11ax UL is expected to meet the requirement for IMT-2020 EMBB Dense Urban 5%ile User Spectral Efficiency</a:t>
            </a:r>
            <a:endParaRPr sz="1600" b="0" dirty="0">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381000" y="533400"/>
            <a:ext cx="11275500" cy="7389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IMT 2020 requirement for 5%ile User Experienced Data Rate</a:t>
            </a:r>
            <a:endParaRPr sz="2400" b="1" i="0" u="none" strike="noStrike" cap="none">
              <a:solidFill>
                <a:srgbClr val="000000"/>
              </a:solidFill>
              <a:latin typeface="Times New Roman"/>
              <a:ea typeface="Times New Roman"/>
              <a:cs typeface="Times New Roman"/>
              <a:sym typeface="Times New Roman"/>
            </a:endParaRPr>
          </a:p>
        </p:txBody>
      </p:sp>
      <p:sp>
        <p:nvSpPr>
          <p:cNvPr id="293" name="Shape 29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23</a:t>
            </a:fld>
            <a:endParaRPr sz="1200">
              <a:solidFill>
                <a:srgbClr val="000000"/>
              </a:solidFill>
              <a:latin typeface="Times New Roman"/>
              <a:ea typeface="Times New Roman"/>
              <a:cs typeface="Times New Roman"/>
              <a:sym typeface="Times New Roman"/>
            </a:endParaRPr>
          </a:p>
        </p:txBody>
      </p:sp>
      <p:sp>
        <p:nvSpPr>
          <p:cNvPr id="294" name="Shape 294"/>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95" name="Shape 295"/>
          <p:cNvSpPr txBox="1">
            <a:spLocks noGrp="1"/>
          </p:cNvSpPr>
          <p:nvPr>
            <p:ph type="body" idx="1"/>
          </p:nvPr>
        </p:nvSpPr>
        <p:spPr>
          <a:xfrm>
            <a:off x="769675" y="1339200"/>
            <a:ext cx="11275500" cy="5100600"/>
          </a:xfrm>
          <a:prstGeom prst="rect">
            <a:avLst/>
          </a:prstGeom>
          <a:noFill/>
          <a:ln>
            <a:noFill/>
          </a:ln>
        </p:spPr>
        <p:txBody>
          <a:bodyPr spcFirstLastPara="1" wrap="square" lIns="92150" tIns="46075" rIns="92150" bIns="46075" anchor="t" anchorCtr="0">
            <a:noAutofit/>
          </a:bodyPr>
          <a:lstStyle/>
          <a:p>
            <a:pPr marL="0" marR="0" lvl="0" indent="0" algn="l" rtl="0">
              <a:lnSpc>
                <a:spcPct val="115000"/>
              </a:lnSpc>
              <a:spcBef>
                <a:spcPts val="600"/>
              </a:spcBef>
              <a:spcAft>
                <a:spcPts val="0"/>
              </a:spcAft>
              <a:buClr>
                <a:srgbClr val="000000"/>
              </a:buClr>
              <a:buSzPts val="1100"/>
              <a:buFont typeface="Arial"/>
              <a:buNone/>
            </a:pPr>
            <a:r>
              <a:rPr lang="en-US" sz="1600" b="0">
                <a:solidFill>
                  <a:schemeClr val="dk1"/>
                </a:solidFill>
                <a:latin typeface="Arial"/>
                <a:ea typeface="Arial"/>
                <a:cs typeface="Arial"/>
                <a:sym typeface="Arial"/>
              </a:rPr>
              <a:t>Definition: </a:t>
            </a:r>
            <a:r>
              <a:rPr lang="en-US" sz="1600" b="0">
                <a:solidFill>
                  <a:srgbClr val="0000FF"/>
                </a:solidFill>
                <a:latin typeface="Arial"/>
                <a:ea typeface="Arial"/>
                <a:cs typeface="Arial"/>
                <a:sym typeface="Arial"/>
              </a:rPr>
              <a:t>User experienced data rate is the 5% point of the cumulative distribution function (CDF) of the user throughput. User throughput (during active time) is defined as the number of correctly received bits, i.e. the number of bits contained in the service data units (SDUs) delivered to Layer 3, over a certain period of time.</a:t>
            </a:r>
            <a:endParaRPr sz="1600" b="0">
              <a:solidFill>
                <a:srgbClr val="0000FF"/>
              </a:solidFill>
              <a:latin typeface="Arial"/>
              <a:ea typeface="Arial"/>
              <a:cs typeface="Arial"/>
              <a:sym typeface="Arial"/>
            </a:endParaRPr>
          </a:p>
          <a:p>
            <a:pPr marL="0" marR="0" lvl="0" indent="0" algn="l" rtl="0">
              <a:lnSpc>
                <a:spcPct val="115000"/>
              </a:lnSpc>
              <a:spcBef>
                <a:spcPts val="600"/>
              </a:spcBef>
              <a:spcAft>
                <a:spcPts val="0"/>
              </a:spcAft>
              <a:buClr>
                <a:srgbClr val="000000"/>
              </a:buClr>
              <a:buSzPts val="1100"/>
              <a:buFont typeface="Arial"/>
              <a:buNone/>
            </a:pPr>
            <a:r>
              <a:rPr lang="en-US" sz="1600" b="0">
                <a:solidFill>
                  <a:srgbClr val="0000FF"/>
                </a:solidFill>
                <a:latin typeface="Arial"/>
                <a:ea typeface="Arial"/>
                <a:cs typeface="Arial"/>
                <a:sym typeface="Arial"/>
              </a:rPr>
              <a:t>In case of one frequency band and one layer of transmission reception points (TRxP), the user experienced data rate could be derived from the 5th percentile user spectral efficiency. Let W denote the channel bandwidth and SEuser denote the 5th percentile user spectral efficiency. Then the user experienced data rate, Ruser is given by: Ruser = W × SEuser. If the bandwidth is aggregated across multiple bands (one or more TRxP layers), the user experienced data rate is summed over the bands.</a:t>
            </a:r>
            <a:endParaRPr sz="1600" b="0" i="1">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1100"/>
              <a:buFont typeface="Arial"/>
              <a:buNone/>
            </a:pPr>
            <a:r>
              <a:rPr lang="en-US" sz="1600" b="0">
                <a:solidFill>
                  <a:schemeClr val="dk1"/>
                </a:solidFill>
                <a:latin typeface="Arial"/>
                <a:ea typeface="Arial"/>
                <a:cs typeface="Arial"/>
                <a:sym typeface="Arial"/>
              </a:rPr>
              <a:t>The requirement is applicable to EMBB Dense Urban.DL 100 Mbit/s. UL 50 Mbit/s. </a:t>
            </a:r>
            <a:endParaRPr sz="1600" b="0">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100"/>
              <a:buFont typeface="Arial"/>
              <a:buNone/>
            </a:pPr>
            <a:endParaRPr sz="1600" b="0">
              <a:latin typeface="Arial"/>
              <a:ea typeface="Arial"/>
              <a:cs typeface="Arial"/>
              <a:sym typeface="Arial"/>
            </a:endParaRPr>
          </a:p>
          <a:p>
            <a:pPr marL="342900" lvl="0" indent="-342900" rtl="0">
              <a:spcBef>
                <a:spcPts val="0"/>
              </a:spcBef>
              <a:spcAft>
                <a:spcPts val="0"/>
              </a:spcAft>
              <a:buClr>
                <a:schemeClr val="dk1"/>
              </a:buClr>
              <a:buSzPts val="1100"/>
              <a:buFont typeface="Arial"/>
              <a:buNone/>
            </a:pPr>
            <a:endParaRPr sz="1600">
              <a:solidFill>
                <a:srgbClr val="FF0000"/>
              </a:solidFill>
              <a:latin typeface="Arial"/>
              <a:ea typeface="Arial"/>
              <a:cs typeface="Arial"/>
              <a:sym typeface="Arial"/>
            </a:endParaRPr>
          </a:p>
          <a:p>
            <a:pPr marL="342900" marR="0" lvl="0" indent="-342900" algn="l" rtl="0">
              <a:spcBef>
                <a:spcPts val="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381000" y="606375"/>
            <a:ext cx="11275500" cy="7389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estimate for 5%ile User Experienced Data Rate in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301" name="Shape 30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24</a:t>
            </a:fld>
            <a:endParaRPr sz="1200">
              <a:solidFill>
                <a:srgbClr val="000000"/>
              </a:solidFill>
              <a:latin typeface="Times New Roman"/>
              <a:ea typeface="Times New Roman"/>
              <a:cs typeface="Times New Roman"/>
              <a:sym typeface="Times New Roman"/>
            </a:endParaRPr>
          </a:p>
        </p:txBody>
      </p:sp>
      <p:sp>
        <p:nvSpPr>
          <p:cNvPr id="302" name="Shape 302"/>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03" name="Shape 303"/>
          <p:cNvSpPr txBox="1">
            <a:spLocks noGrp="1"/>
          </p:cNvSpPr>
          <p:nvPr>
            <p:ph type="body" idx="1"/>
          </p:nvPr>
        </p:nvSpPr>
        <p:spPr>
          <a:xfrm>
            <a:off x="546000" y="1119900"/>
            <a:ext cx="11499300" cy="5319900"/>
          </a:xfrm>
          <a:prstGeom prst="rect">
            <a:avLst/>
          </a:prstGeom>
          <a:noFill/>
          <a:ln>
            <a:noFill/>
          </a:ln>
        </p:spPr>
        <p:txBody>
          <a:bodyPr spcFirstLastPara="1" wrap="square" lIns="92150" tIns="46075" rIns="92150" bIns="46075" anchor="t" anchorCtr="0">
            <a:noAutofit/>
          </a:bodyPr>
          <a:lstStyle/>
          <a:p>
            <a:pPr marL="342900" marR="0" lvl="0" indent="-342900" algn="l" rtl="0">
              <a:lnSpc>
                <a:spcPct val="100000"/>
              </a:lnSpc>
              <a:spcBef>
                <a:spcPts val="0"/>
              </a:spcBef>
              <a:spcAft>
                <a:spcPts val="0"/>
              </a:spcAft>
              <a:buClr>
                <a:schemeClr val="dk1"/>
              </a:buClr>
              <a:buSzPts val="1100"/>
              <a:buFont typeface="Arial"/>
              <a:buNone/>
            </a:pPr>
            <a:endParaRPr sz="1600" b="0">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en-US" sz="1600" b="0">
                <a:latin typeface="Arial"/>
                <a:ea typeface="Arial"/>
                <a:cs typeface="Arial"/>
                <a:sym typeface="Arial"/>
              </a:rPr>
              <a:t>From the estimated 5%ile spectral efficiency for </a:t>
            </a:r>
            <a:r>
              <a:rPr lang="en-US" sz="1600" b="0">
                <a:solidFill>
                  <a:schemeClr val="dk1"/>
                </a:solidFill>
                <a:latin typeface="Arial"/>
                <a:ea typeface="Arial"/>
                <a:cs typeface="Arial"/>
                <a:sym typeface="Arial"/>
              </a:rPr>
              <a:t>Configuration 1: Assuming max 11ax  packet size, control packet excluded:</a:t>
            </a:r>
            <a:endParaRPr sz="1600" b="0">
              <a:latin typeface="Arial"/>
              <a:ea typeface="Arial"/>
              <a:cs typeface="Arial"/>
              <a:sym typeface="Arial"/>
            </a:endParaRPr>
          </a:p>
          <a:p>
            <a:pPr marL="457200" lvl="0" indent="-330200" rtl="0">
              <a:spcBef>
                <a:spcPts val="0"/>
              </a:spcBef>
              <a:spcAft>
                <a:spcPts val="0"/>
              </a:spcAft>
              <a:buSzPts val="1600"/>
              <a:buFont typeface="Arial"/>
              <a:buChar char="●"/>
            </a:pPr>
            <a:r>
              <a:rPr lang="en-US" sz="1600" b="0">
                <a:latin typeface="Arial"/>
                <a:ea typeface="Arial"/>
                <a:cs typeface="Arial"/>
                <a:sym typeface="Arial"/>
              </a:rPr>
              <a:t>DL user experienced data rate = 1.22 bits/s/Hz * 160 MHz  = 195.2 Mbps</a:t>
            </a:r>
            <a:endParaRPr sz="1600" b="0">
              <a:latin typeface="Arial"/>
              <a:ea typeface="Arial"/>
              <a:cs typeface="Arial"/>
              <a:sym typeface="Arial"/>
            </a:endParaRPr>
          </a:p>
          <a:p>
            <a:pPr marL="457200" lvl="0" indent="-330200" rtl="0">
              <a:spcBef>
                <a:spcPts val="0"/>
              </a:spcBef>
              <a:spcAft>
                <a:spcPts val="0"/>
              </a:spcAft>
              <a:buSzPts val="1600"/>
              <a:buFont typeface="Arial"/>
              <a:buChar char="●"/>
            </a:pPr>
            <a:r>
              <a:rPr lang="en-US" sz="1600" b="0">
                <a:latin typeface="Arial"/>
                <a:ea typeface="Arial"/>
                <a:cs typeface="Arial"/>
                <a:sym typeface="Arial"/>
              </a:rPr>
              <a:t>UL user experienced data rate = 0.46 bits/s/Hz * 160 MHz  = 73.6 Mbps</a:t>
            </a:r>
            <a:endParaRPr sz="1600" b="0">
              <a:latin typeface="Arial"/>
              <a:ea typeface="Arial"/>
              <a:cs typeface="Arial"/>
              <a:sym typeface="Arial"/>
            </a:endParaRPr>
          </a:p>
          <a:p>
            <a:pPr marL="0" lvl="0" indent="0" rtl="0">
              <a:lnSpc>
                <a:spcPct val="115000"/>
              </a:lnSpc>
              <a:spcBef>
                <a:spcPts val="600"/>
              </a:spcBef>
              <a:spcAft>
                <a:spcPts val="0"/>
              </a:spcAft>
              <a:buClr>
                <a:srgbClr val="000000"/>
              </a:buClr>
              <a:buSzPts val="1100"/>
              <a:buFont typeface="Arial"/>
              <a:buNone/>
            </a:pPr>
            <a:r>
              <a:rPr lang="en-US" sz="1600" b="0">
                <a:solidFill>
                  <a:schemeClr val="dk1"/>
                </a:solidFill>
                <a:highlight>
                  <a:srgbClr val="00FF00"/>
                </a:highlight>
                <a:latin typeface="Arial"/>
                <a:ea typeface="Arial"/>
                <a:cs typeface="Arial"/>
                <a:sym typeface="Arial"/>
              </a:rPr>
              <a:t>802.11ax should meet the requirement for IMT-2020 EMBB Dense Urban 5%ile User Experienced Data Rate</a:t>
            </a:r>
            <a:endParaRPr sz="1600" b="0">
              <a:latin typeface="Arial"/>
              <a:ea typeface="Arial"/>
              <a:cs typeface="Arial"/>
              <a:sym typeface="Arial"/>
            </a:endParaRPr>
          </a:p>
          <a:p>
            <a:pPr marL="0" marR="0" lvl="0" indent="0" algn="l" rtl="0">
              <a:lnSpc>
                <a:spcPct val="115000"/>
              </a:lnSpc>
              <a:spcBef>
                <a:spcPts val="600"/>
              </a:spcBef>
              <a:spcAft>
                <a:spcPts val="0"/>
              </a:spcAft>
              <a:buClr>
                <a:srgbClr val="000000"/>
              </a:buClr>
              <a:buSzPts val="1100"/>
              <a:buFont typeface="Arial"/>
              <a:buNone/>
            </a:pPr>
            <a:r>
              <a:rPr lang="en-US" sz="1600" b="0">
                <a:solidFill>
                  <a:schemeClr val="dk1"/>
                </a:solidFill>
                <a:latin typeface="Arial"/>
                <a:ea typeface="Arial"/>
                <a:cs typeface="Arial"/>
                <a:sym typeface="Arial"/>
              </a:rPr>
              <a:t>Note:</a:t>
            </a:r>
            <a:r>
              <a:rPr lang="en-US" sz="1600" b="0">
                <a:latin typeface="Arial"/>
                <a:ea typeface="Arial"/>
                <a:cs typeface="Arial"/>
                <a:sym typeface="Arial"/>
              </a:rPr>
              <a:t> The 3GPP geometry SINR is plotted over 20 MHz. In the above, we have multiplied the 5% spectral efficiency at the corresponding SINR with 160 MHz bandwidth. Since the device transmit power may not scale with bandwidth, it is not necessary that the same SINR CDF is achievable for transmission over 160 MHz bandwidth. However, both signal and interference PSD can reduce with bandwidth and hence, the final SINR may be equivalent.</a:t>
            </a:r>
            <a:endParaRPr sz="1600" b="0">
              <a:solidFill>
                <a:schemeClr val="dk1"/>
              </a:solidFill>
              <a:latin typeface="Arial"/>
              <a:ea typeface="Arial"/>
              <a:cs typeface="Arial"/>
              <a:sym typeface="Arial"/>
            </a:endParaRPr>
          </a:p>
          <a:p>
            <a:pPr marL="342900" lvl="0" indent="-342900" rtl="0">
              <a:spcBef>
                <a:spcPts val="0"/>
              </a:spcBef>
              <a:spcAft>
                <a:spcPts val="0"/>
              </a:spcAft>
              <a:buClr>
                <a:schemeClr val="dk1"/>
              </a:buClr>
              <a:buSzPts val="1100"/>
              <a:buFont typeface="Arial"/>
              <a:buNone/>
            </a:pPr>
            <a:endParaRPr sz="1600">
              <a:solidFill>
                <a:srgbClr val="FF0000"/>
              </a:solidFill>
              <a:latin typeface="Arial"/>
              <a:ea typeface="Arial"/>
              <a:cs typeface="Arial"/>
              <a:sym typeface="Arial"/>
            </a:endParaRPr>
          </a:p>
          <a:p>
            <a:pPr marL="342900" marR="0" lvl="0" indent="-342900" algn="l" rtl="0">
              <a:spcBef>
                <a:spcPts val="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76200" y="457200"/>
            <a:ext cx="11275500" cy="719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solidFill>
                  <a:schemeClr val="dk1"/>
                </a:solidFill>
              </a:rPr>
              <a:t>IMT 2020 requirement for </a:t>
            </a:r>
            <a:r>
              <a:rPr lang="en-US" sz="2400" b="1" i="0" u="none" strike="noStrike" cap="none">
                <a:solidFill>
                  <a:srgbClr val="000000"/>
                </a:solidFill>
                <a:latin typeface="Times New Roman"/>
                <a:ea typeface="Times New Roman"/>
                <a:cs typeface="Times New Roman"/>
                <a:sym typeface="Times New Roman"/>
              </a:rPr>
              <a:t>Average spectral efficiency </a:t>
            </a:r>
            <a:endParaRPr sz="2400" b="1" i="0" u="none" strike="noStrike" cap="none">
              <a:solidFill>
                <a:srgbClr val="000000"/>
              </a:solidFill>
              <a:latin typeface="Times New Roman"/>
              <a:ea typeface="Times New Roman"/>
              <a:cs typeface="Times New Roman"/>
              <a:sym typeface="Times New Roman"/>
            </a:endParaRPr>
          </a:p>
        </p:txBody>
      </p:sp>
      <p:sp>
        <p:nvSpPr>
          <p:cNvPr id="309" name="Shape 30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25</a:t>
            </a:fld>
            <a:endParaRPr sz="1200">
              <a:solidFill>
                <a:srgbClr val="000000"/>
              </a:solidFill>
              <a:latin typeface="Times New Roman"/>
              <a:ea typeface="Times New Roman"/>
              <a:cs typeface="Times New Roman"/>
              <a:sym typeface="Times New Roman"/>
            </a:endParaRPr>
          </a:p>
        </p:txBody>
      </p:sp>
      <p:sp>
        <p:nvSpPr>
          <p:cNvPr id="310" name="Shape 310"/>
          <p:cNvSpPr txBox="1">
            <a:spLocks noGrp="1"/>
          </p:cNvSpPr>
          <p:nvPr>
            <p:ph type="body" idx="1"/>
          </p:nvPr>
        </p:nvSpPr>
        <p:spPr>
          <a:xfrm>
            <a:off x="332925" y="1176200"/>
            <a:ext cx="11630400" cy="51564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Definition:</a:t>
            </a:r>
            <a:r>
              <a:rPr lang="en-US" sz="1600" b="0">
                <a:solidFill>
                  <a:srgbClr val="0000FF"/>
                </a:solidFill>
                <a:latin typeface="Arial"/>
                <a:ea typeface="Arial"/>
                <a:cs typeface="Arial"/>
                <a:sym typeface="Arial"/>
              </a:rPr>
              <a:t> Let Ri (T) denote the number of correctly received bits by user i (i = 1,…N) (downlink) or from user i (uplink) in a system comprising a user population of N users and M Transmission Reception Points (TRxPs). Let W denote the channel bandwidth and T the time over which the data bits are received. The average spectral efficiency may be estimated by running system-level simulations over number of drops Ndrops. Each drop gives a value of                            denoted as: </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rgbClr val="0000FF"/>
                </a:solidFill>
                <a:latin typeface="Arial"/>
                <a:ea typeface="Arial"/>
                <a:cs typeface="Arial"/>
                <a:sym typeface="Arial"/>
              </a:rPr>
              <a:t>                                                and the estimated average spectral efficiency resulting is given by:</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rgbClr val="0000FF"/>
                </a:solidFill>
                <a:latin typeface="Arial"/>
                <a:ea typeface="Arial"/>
                <a:cs typeface="Arial"/>
                <a:sym typeface="Arial"/>
              </a:rPr>
              <a:t>For TDD, the channel bandwidth information should include the effective bandwidth, which is the operating bandwidth normalized appropriately considering the uplink/downlink ratio.</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Simulations based on the methodology specified in [2].</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Requirement:</a:t>
            </a:r>
            <a:endParaRPr sz="1600" b="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EMBB Indoor Hotpot: DL/UL = 9/6.75 bits/s/Hz/TRxP</a:t>
            </a:r>
            <a:endParaRPr sz="1600" b="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EMBB Dense Urban: DL/UL: 7.8/5.4 bits/s/Hz/TRxP</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b="0">
              <a:solidFill>
                <a:schemeClr val="dk1"/>
              </a:solidFill>
              <a:latin typeface="Arial"/>
              <a:ea typeface="Arial"/>
              <a:cs typeface="Arial"/>
              <a:sym typeface="Arial"/>
            </a:endParaRPr>
          </a:p>
        </p:txBody>
      </p:sp>
      <p:sp>
        <p:nvSpPr>
          <p:cNvPr id="311" name="Shape 31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pic>
        <p:nvPicPr>
          <p:cNvPr id="312" name="Shape 312"/>
          <p:cNvPicPr preferRelativeResize="0"/>
          <p:nvPr/>
        </p:nvPicPr>
        <p:blipFill>
          <a:blip r:embed="rId3">
            <a:alphaModFix/>
          </a:blip>
          <a:stretch>
            <a:fillRect/>
          </a:stretch>
        </p:blipFill>
        <p:spPr>
          <a:xfrm>
            <a:off x="8009348" y="2101275"/>
            <a:ext cx="1287049" cy="363525"/>
          </a:xfrm>
          <a:prstGeom prst="rect">
            <a:avLst/>
          </a:prstGeom>
          <a:noFill/>
          <a:ln>
            <a:noFill/>
          </a:ln>
        </p:spPr>
      </p:pic>
      <p:pic>
        <p:nvPicPr>
          <p:cNvPr id="313" name="Shape 313"/>
          <p:cNvPicPr preferRelativeResize="0"/>
          <p:nvPr/>
        </p:nvPicPr>
        <p:blipFill>
          <a:blip r:embed="rId4">
            <a:alphaModFix/>
          </a:blip>
          <a:stretch>
            <a:fillRect/>
          </a:stretch>
        </p:blipFill>
        <p:spPr>
          <a:xfrm>
            <a:off x="383176" y="2464800"/>
            <a:ext cx="2628583" cy="363525"/>
          </a:xfrm>
          <a:prstGeom prst="rect">
            <a:avLst/>
          </a:prstGeom>
          <a:noFill/>
          <a:ln>
            <a:noFill/>
          </a:ln>
        </p:spPr>
      </p:pic>
      <p:pic>
        <p:nvPicPr>
          <p:cNvPr id="314" name="Shape 314"/>
          <p:cNvPicPr preferRelativeResize="0"/>
          <p:nvPr/>
        </p:nvPicPr>
        <p:blipFill>
          <a:blip r:embed="rId5">
            <a:alphaModFix/>
          </a:blip>
          <a:stretch>
            <a:fillRect/>
          </a:stretch>
        </p:blipFill>
        <p:spPr>
          <a:xfrm>
            <a:off x="152400" y="3143250"/>
            <a:ext cx="5029200" cy="8763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Shape 319"/>
          <p:cNvSpPr txBox="1">
            <a:spLocks noGrp="1"/>
          </p:cNvSpPr>
          <p:nvPr>
            <p:ph type="title"/>
          </p:nvPr>
        </p:nvSpPr>
        <p:spPr>
          <a:xfrm>
            <a:off x="393200" y="569475"/>
            <a:ext cx="11275500" cy="719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IMT 2020 configuration for Average spectral efficiency: EMBB Indoor Hotspot </a:t>
            </a:r>
            <a:endParaRPr sz="2000" b="1" i="0" u="none" strike="noStrike" cap="none">
              <a:solidFill>
                <a:srgbClr val="000000"/>
              </a:solidFill>
              <a:latin typeface="Times New Roman"/>
              <a:ea typeface="Times New Roman"/>
              <a:cs typeface="Times New Roman"/>
              <a:sym typeface="Times New Roman"/>
            </a:endParaRPr>
          </a:p>
        </p:txBody>
      </p:sp>
      <p:sp>
        <p:nvSpPr>
          <p:cNvPr id="320" name="Shape 32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26</a:t>
            </a:fld>
            <a:endParaRPr sz="1200">
              <a:solidFill>
                <a:srgbClr val="000000"/>
              </a:solidFill>
              <a:latin typeface="Times New Roman"/>
              <a:ea typeface="Times New Roman"/>
              <a:cs typeface="Times New Roman"/>
              <a:sym typeface="Times New Roman"/>
            </a:endParaRPr>
          </a:p>
        </p:txBody>
      </p:sp>
      <p:sp>
        <p:nvSpPr>
          <p:cNvPr id="321" name="Shape 32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graphicFrame>
        <p:nvGraphicFramePr>
          <p:cNvPr id="322" name="Shape 322"/>
          <p:cNvGraphicFramePr/>
          <p:nvPr/>
        </p:nvGraphicFramePr>
        <p:xfrm>
          <a:off x="591213" y="1288585"/>
          <a:ext cx="11009575" cy="4816290"/>
        </p:xfrm>
        <a:graphic>
          <a:graphicData uri="http://schemas.openxmlformats.org/drawingml/2006/table">
            <a:tbl>
              <a:tblPr>
                <a:noFill/>
                <a:tableStyleId>{113D76AF-2DB7-4605-8C40-959F13C108E4}</a:tableStyleId>
              </a:tblPr>
              <a:tblGrid>
                <a:gridCol w="4152450"/>
                <a:gridCol w="2922500"/>
                <a:gridCol w="1895350"/>
                <a:gridCol w="2039275"/>
              </a:tblGrid>
              <a:tr h="622100">
                <a:tc>
                  <a:txBody>
                    <a:bodyPr/>
                    <a:lstStyle/>
                    <a:p>
                      <a:pPr marL="0" lvl="0" indent="0" rtl="0">
                        <a:spcBef>
                          <a:spcPts val="0"/>
                        </a:spcBef>
                        <a:spcAft>
                          <a:spcPts val="0"/>
                        </a:spcAft>
                        <a:buNone/>
                      </a:pPr>
                      <a:endParaRPr sz="1500"/>
                    </a:p>
                  </a:txBody>
                  <a:tcPr marL="91425" marR="91425" marT="91425" marB="91425"/>
                </a:tc>
                <a:tc>
                  <a:txBody>
                    <a:bodyPr/>
                    <a:lstStyle/>
                    <a:p>
                      <a:pPr marL="0" lvl="0" indent="0" rtl="0">
                        <a:spcBef>
                          <a:spcPts val="0"/>
                        </a:spcBef>
                        <a:spcAft>
                          <a:spcPts val="0"/>
                        </a:spcAft>
                        <a:buNone/>
                      </a:pPr>
                      <a:r>
                        <a:rPr lang="en-US" sz="1500" b="1"/>
                        <a:t>IMT 2020 Indoor Hotspot Configuration A</a:t>
                      </a:r>
                      <a:endParaRPr sz="1500" b="1"/>
                    </a:p>
                  </a:txBody>
                  <a:tcPr marL="91425" marR="91425" marT="91425" marB="91425"/>
                </a:tc>
                <a:tc>
                  <a:txBody>
                    <a:bodyPr/>
                    <a:lstStyle/>
                    <a:p>
                      <a:pPr marL="0" lvl="0" indent="0" rtl="0">
                        <a:spcBef>
                          <a:spcPts val="0"/>
                        </a:spcBef>
                        <a:spcAft>
                          <a:spcPts val="0"/>
                        </a:spcAft>
                        <a:buNone/>
                      </a:pPr>
                      <a:r>
                        <a:rPr lang="en-US" sz="1500" b="1"/>
                        <a:t>11ax Residential</a:t>
                      </a:r>
                      <a:endParaRPr sz="1500" b="1"/>
                    </a:p>
                  </a:txBody>
                  <a:tcPr marL="91425" marR="91425" marT="91425" marB="91425"/>
                </a:tc>
                <a:tc>
                  <a:txBody>
                    <a:bodyPr/>
                    <a:lstStyle/>
                    <a:p>
                      <a:pPr marL="0" lvl="0" indent="0" rtl="0">
                        <a:spcBef>
                          <a:spcPts val="0"/>
                        </a:spcBef>
                        <a:spcAft>
                          <a:spcPts val="0"/>
                        </a:spcAft>
                        <a:buNone/>
                      </a:pPr>
                      <a:r>
                        <a:rPr lang="en-US" sz="1500" b="1"/>
                        <a:t>11ax Enterprise</a:t>
                      </a:r>
                      <a:endParaRPr sz="1500" b="1"/>
                    </a:p>
                  </a:txBody>
                  <a:tcPr marL="91425" marR="91425" marT="91425" marB="91425"/>
                </a:tc>
              </a:tr>
              <a:tr h="394925">
                <a:tc>
                  <a:txBody>
                    <a:bodyPr/>
                    <a:lstStyle/>
                    <a:p>
                      <a:pPr marL="0" lvl="0" indent="0" rtl="0">
                        <a:spcBef>
                          <a:spcPts val="0"/>
                        </a:spcBef>
                        <a:spcAft>
                          <a:spcPts val="0"/>
                        </a:spcAft>
                        <a:buNone/>
                      </a:pPr>
                      <a:r>
                        <a:rPr lang="en-US" sz="1500" b="1"/>
                        <a:t>Carrier Frequency</a:t>
                      </a:r>
                      <a:endParaRPr sz="1500" b="1"/>
                    </a:p>
                  </a:txBody>
                  <a:tcPr marL="91425" marR="91425" marT="91425" marB="91425"/>
                </a:tc>
                <a:tc>
                  <a:txBody>
                    <a:bodyPr/>
                    <a:lstStyle/>
                    <a:p>
                      <a:pPr marL="0" lvl="0" indent="0" rtl="0">
                        <a:spcBef>
                          <a:spcPts val="0"/>
                        </a:spcBef>
                        <a:spcAft>
                          <a:spcPts val="0"/>
                        </a:spcAft>
                        <a:buNone/>
                      </a:pPr>
                      <a:r>
                        <a:rPr lang="en-US" sz="1500"/>
                        <a:t>4 GHz</a:t>
                      </a:r>
                      <a:endParaRPr sz="1500"/>
                    </a:p>
                  </a:txBody>
                  <a:tcPr marL="91425" marR="91425" marT="91425" marB="91425"/>
                </a:tc>
                <a:tc>
                  <a:txBody>
                    <a:bodyPr/>
                    <a:lstStyle/>
                    <a:p>
                      <a:pPr marL="0" lvl="0" indent="0" rtl="0">
                        <a:spcBef>
                          <a:spcPts val="0"/>
                        </a:spcBef>
                        <a:spcAft>
                          <a:spcPts val="0"/>
                        </a:spcAft>
                        <a:buNone/>
                      </a:pPr>
                      <a:r>
                        <a:rPr lang="en-US" sz="1500"/>
                        <a:t>2.4 GHz, 5 GHz</a:t>
                      </a:r>
                      <a:endParaRPr sz="1500"/>
                    </a:p>
                  </a:txBody>
                  <a:tcPr marL="91425" marR="91425" marT="91425" marB="91425"/>
                </a:tc>
                <a:tc>
                  <a:txBody>
                    <a:bodyPr/>
                    <a:lstStyle/>
                    <a:p>
                      <a:pPr marL="0" lvl="0" indent="0" rtl="0">
                        <a:spcBef>
                          <a:spcPts val="0"/>
                        </a:spcBef>
                        <a:spcAft>
                          <a:spcPts val="0"/>
                        </a:spcAft>
                        <a:buNone/>
                      </a:pPr>
                      <a:r>
                        <a:rPr lang="en-US" sz="1500"/>
                        <a:t>2.4 GHz, 5 GHz</a:t>
                      </a:r>
                      <a:endParaRPr sz="1500"/>
                    </a:p>
                  </a:txBody>
                  <a:tcPr marL="91425" marR="91425" marT="91425" marB="91425"/>
                </a:tc>
              </a:tr>
              <a:tr h="394925">
                <a:tc>
                  <a:txBody>
                    <a:bodyPr/>
                    <a:lstStyle/>
                    <a:p>
                      <a:pPr marL="0" lvl="0" indent="0" rtl="0">
                        <a:spcBef>
                          <a:spcPts val="0"/>
                        </a:spcBef>
                        <a:spcAft>
                          <a:spcPts val="0"/>
                        </a:spcAft>
                        <a:buNone/>
                      </a:pPr>
                      <a:r>
                        <a:rPr lang="en-US" sz="1500"/>
                        <a:t>ISD</a:t>
                      </a:r>
                      <a:endParaRPr sz="1500"/>
                    </a:p>
                  </a:txBody>
                  <a:tcPr marL="91425" marR="91425" marT="91425" marB="91425"/>
                </a:tc>
                <a:tc>
                  <a:txBody>
                    <a:bodyPr/>
                    <a:lstStyle/>
                    <a:p>
                      <a:pPr marL="0" lvl="0" indent="0" rtl="0">
                        <a:spcBef>
                          <a:spcPts val="0"/>
                        </a:spcBef>
                        <a:spcAft>
                          <a:spcPts val="0"/>
                        </a:spcAft>
                        <a:buNone/>
                      </a:pPr>
                      <a:r>
                        <a:rPr lang="en-US" sz="1500"/>
                        <a:t>20 m</a:t>
                      </a:r>
                      <a:endParaRPr sz="1500"/>
                    </a:p>
                  </a:txBody>
                  <a:tcPr marL="91425" marR="91425" marT="91425" marB="91425"/>
                </a:tc>
                <a:tc>
                  <a:txBody>
                    <a:bodyPr/>
                    <a:lstStyle/>
                    <a:p>
                      <a:pPr marL="0" lvl="0" indent="0" rtl="0">
                        <a:spcBef>
                          <a:spcPts val="0"/>
                        </a:spcBef>
                        <a:spcAft>
                          <a:spcPts val="0"/>
                        </a:spcAft>
                        <a:buNone/>
                      </a:pPr>
                      <a:r>
                        <a:rPr lang="en-US" sz="1500"/>
                        <a:t>10 m </a:t>
                      </a:r>
                      <a:endParaRPr sz="1500"/>
                    </a:p>
                  </a:txBody>
                  <a:tcPr marL="91425" marR="91425" marT="91425" marB="91425"/>
                </a:tc>
                <a:tc>
                  <a:txBody>
                    <a:bodyPr/>
                    <a:lstStyle/>
                    <a:p>
                      <a:pPr marL="0" lvl="0" indent="0" rtl="0">
                        <a:spcBef>
                          <a:spcPts val="0"/>
                        </a:spcBef>
                        <a:spcAft>
                          <a:spcPts val="0"/>
                        </a:spcAft>
                        <a:buNone/>
                      </a:pPr>
                      <a:r>
                        <a:rPr lang="en-US" sz="1500"/>
                        <a:t>20 m</a:t>
                      </a:r>
                      <a:endParaRPr sz="1500"/>
                    </a:p>
                  </a:txBody>
                  <a:tcPr marL="91425" marR="91425" marT="91425" marB="91425"/>
                </a:tc>
              </a:tr>
              <a:tr h="421125">
                <a:tc>
                  <a:txBody>
                    <a:bodyPr/>
                    <a:lstStyle/>
                    <a:p>
                      <a:pPr marL="0" lvl="0" indent="0" rtl="0">
                        <a:spcBef>
                          <a:spcPts val="0"/>
                        </a:spcBef>
                        <a:spcAft>
                          <a:spcPts val="0"/>
                        </a:spcAft>
                        <a:buNone/>
                      </a:pPr>
                      <a:r>
                        <a:rPr lang="en-US" sz="1500">
                          <a:solidFill>
                            <a:schemeClr val="dk1"/>
                          </a:solidFill>
                        </a:rPr>
                        <a:t>Total transmit power per TRxP</a:t>
                      </a:r>
                      <a:endParaRPr sz="1500"/>
                    </a:p>
                  </a:txBody>
                  <a:tcPr marL="91425" marR="91425" marT="91425" marB="91425"/>
                </a:tc>
                <a:tc>
                  <a:txBody>
                    <a:bodyPr/>
                    <a:lstStyle/>
                    <a:p>
                      <a:pPr marL="0" lvl="0" indent="0" algn="l" rtl="0">
                        <a:lnSpc>
                          <a:spcPct val="115000"/>
                        </a:lnSpc>
                        <a:spcBef>
                          <a:spcPts val="0"/>
                        </a:spcBef>
                        <a:spcAft>
                          <a:spcPts val="0"/>
                        </a:spcAft>
                        <a:buNone/>
                      </a:pPr>
                      <a:r>
                        <a:rPr lang="en-US" sz="1500"/>
                        <a:t>24 dBm for 20 MHz bandwidth</a:t>
                      </a:r>
                      <a:endParaRPr sz="1500"/>
                    </a:p>
                  </a:txBody>
                  <a:tcPr marL="91425" marR="91425" marT="91425" marB="91425"/>
                </a:tc>
                <a:tc>
                  <a:txBody>
                    <a:bodyPr/>
                    <a:lstStyle/>
                    <a:p>
                      <a:pPr marL="0" lvl="0" indent="0" rtl="0">
                        <a:spcBef>
                          <a:spcPts val="0"/>
                        </a:spcBef>
                        <a:spcAft>
                          <a:spcPts val="0"/>
                        </a:spcAft>
                        <a:buNone/>
                      </a:pPr>
                      <a:endParaRPr sz="1500"/>
                    </a:p>
                  </a:txBody>
                  <a:tcPr marL="91425" marR="91425" marT="91425" marB="91425"/>
                </a:tc>
                <a:tc>
                  <a:txBody>
                    <a:bodyPr/>
                    <a:lstStyle/>
                    <a:p>
                      <a:pPr marL="0" lvl="0" indent="0" rtl="0">
                        <a:spcBef>
                          <a:spcPts val="0"/>
                        </a:spcBef>
                        <a:spcAft>
                          <a:spcPts val="0"/>
                        </a:spcAft>
                        <a:buNone/>
                      </a:pPr>
                      <a:endParaRPr sz="1500"/>
                    </a:p>
                  </a:txBody>
                  <a:tcPr marL="91425" marR="91425" marT="91425" marB="91425"/>
                </a:tc>
              </a:tr>
              <a:tr h="394925">
                <a:tc>
                  <a:txBody>
                    <a:bodyPr/>
                    <a:lstStyle/>
                    <a:p>
                      <a:pPr marL="0" lvl="0" indent="0" rtl="0">
                        <a:spcBef>
                          <a:spcPts val="0"/>
                        </a:spcBef>
                        <a:spcAft>
                          <a:spcPts val="0"/>
                        </a:spcAft>
                        <a:buNone/>
                      </a:pPr>
                      <a:r>
                        <a:rPr lang="en-US" sz="1500"/>
                        <a:t>UE Tx power</a:t>
                      </a:r>
                      <a:endParaRPr sz="15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23 dBm</a:t>
                      </a:r>
                      <a:endParaRPr sz="15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15 dBm/antenna </a:t>
                      </a:r>
                      <a:endParaRPr sz="15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15 dBm/antenna</a:t>
                      </a:r>
                      <a:endParaRPr sz="1500"/>
                    </a:p>
                  </a:txBody>
                  <a:tcPr marL="91425" marR="91425" marT="91425" marB="91425">
                    <a:lnB w="9525" cap="flat" cmpd="sng">
                      <a:solidFill>
                        <a:srgbClr val="9E9E9E"/>
                      </a:solidFill>
                      <a:prstDash val="solid"/>
                      <a:round/>
                      <a:headEnd type="none" w="sm" len="sm"/>
                      <a:tailEnd type="none" w="sm" len="sm"/>
                    </a:lnB>
                  </a:tcPr>
                </a:tc>
              </a:tr>
              <a:tr h="438900">
                <a:tc>
                  <a:txBody>
                    <a:bodyPr/>
                    <a:lstStyle/>
                    <a:p>
                      <a:pPr marL="0" lvl="0" indent="0" rtl="0">
                        <a:spcBef>
                          <a:spcPts val="0"/>
                        </a:spcBef>
                        <a:spcAft>
                          <a:spcPts val="0"/>
                        </a:spcAft>
                        <a:buNone/>
                      </a:pPr>
                      <a:r>
                        <a:rPr lang="en-US" sz="1500"/>
                        <a:t>Number of antenna elements per TRxP</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Up to 256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4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4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Number of UE antenna elements</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Up to 8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BS NF</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5 dB</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7 dB</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7 dB</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BS antenna element gain</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5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UE antenna element gain</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UE speed</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3 Kmph</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0.089 Kmph</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0.089 Kmph</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Shape 32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27</a:t>
            </a:fld>
            <a:endParaRPr sz="1200">
              <a:solidFill>
                <a:srgbClr val="000000"/>
              </a:solidFill>
              <a:latin typeface="Times New Roman"/>
              <a:ea typeface="Times New Roman"/>
              <a:cs typeface="Times New Roman"/>
              <a:sym typeface="Times New Roman"/>
            </a:endParaRPr>
          </a:p>
        </p:txBody>
      </p:sp>
      <p:sp>
        <p:nvSpPr>
          <p:cNvPr id="328" name="Shape 32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29" name="Shape 329"/>
          <p:cNvSpPr txBox="1">
            <a:spLocks noGrp="1"/>
          </p:cNvSpPr>
          <p:nvPr>
            <p:ph type="body" idx="1"/>
          </p:nvPr>
        </p:nvSpPr>
        <p:spPr>
          <a:xfrm>
            <a:off x="6230400" y="2476575"/>
            <a:ext cx="5961600" cy="27858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The geometry SINR CDF is the mean of evaluations submitted in 3GPP by various companies  [3]</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ENB: 32Tx/Rx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UE: 4T</a:t>
            </a:r>
            <a:r>
              <a:rPr lang="en-US" sz="1600" dirty="0">
                <a:latin typeface="Arial"/>
                <a:ea typeface="Arial"/>
                <a:cs typeface="Arial"/>
                <a:sym typeface="Arial"/>
              </a:rPr>
              <a:t>x</a:t>
            </a:r>
            <a:r>
              <a:rPr lang="en-US" sz="1600" b="0" dirty="0">
                <a:latin typeface="Arial"/>
                <a:ea typeface="Arial"/>
                <a:cs typeface="Arial"/>
                <a:sym typeface="Arial"/>
              </a:rPr>
              <a:t>/R</a:t>
            </a:r>
            <a:r>
              <a:rPr lang="en-US" sz="1600" dirty="0">
                <a:latin typeface="Arial"/>
                <a:ea typeface="Arial"/>
                <a:cs typeface="Arial"/>
                <a:sym typeface="Arial"/>
              </a:rPr>
              <a:t>x</a:t>
            </a:r>
            <a:endParaRPr sz="1600" b="0" dirty="0">
              <a:latin typeface="Arial"/>
              <a:ea typeface="Arial"/>
              <a:cs typeface="Arial"/>
              <a:sym typeface="Arial"/>
            </a:endParaRPr>
          </a:p>
          <a:p>
            <a:pPr marL="457200" lvl="0" indent="-330200" rtl="0">
              <a:spcBef>
                <a:spcPts val="0"/>
              </a:spcBef>
              <a:spcAft>
                <a:spcPts val="0"/>
              </a:spcAft>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latin typeface="Arial"/>
              <a:ea typeface="Arial"/>
              <a:cs typeface="Arial"/>
              <a:sym typeface="Arial"/>
            </a:endParaRPr>
          </a:p>
        </p:txBody>
      </p:sp>
      <p:pic>
        <p:nvPicPr>
          <p:cNvPr id="330" name="Shape 330"/>
          <p:cNvPicPr preferRelativeResize="0"/>
          <p:nvPr/>
        </p:nvPicPr>
        <p:blipFill>
          <a:blip r:embed="rId3">
            <a:alphaModFix/>
          </a:blip>
          <a:stretch>
            <a:fillRect/>
          </a:stretch>
        </p:blipFill>
        <p:spPr>
          <a:xfrm>
            <a:off x="254500" y="2557975"/>
            <a:ext cx="5678250" cy="3695000"/>
          </a:xfrm>
          <a:prstGeom prst="rect">
            <a:avLst/>
          </a:prstGeom>
          <a:noFill/>
          <a:ln>
            <a:noFill/>
          </a:ln>
        </p:spPr>
      </p:pic>
      <p:sp>
        <p:nvSpPr>
          <p:cNvPr id="331" name="Shape 331"/>
          <p:cNvSpPr txBox="1">
            <a:spLocks noGrp="1"/>
          </p:cNvSpPr>
          <p:nvPr>
            <p:ph type="title"/>
          </p:nvPr>
        </p:nvSpPr>
        <p:spPr>
          <a:xfrm>
            <a:off x="-75150" y="5501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DL Average spectral efficiency - EMBB Indoor Hotspot</a:t>
            </a:r>
            <a:endParaRPr sz="2400" b="1" i="0" u="none" strike="noStrike" cap="none">
              <a:solidFill>
                <a:srgbClr val="000000"/>
              </a:solidFill>
              <a:latin typeface="Times New Roman"/>
              <a:ea typeface="Times New Roman"/>
              <a:cs typeface="Times New Roman"/>
              <a:sym typeface="Times New Roman"/>
            </a:endParaRPr>
          </a:p>
        </p:txBody>
      </p:sp>
      <p:sp>
        <p:nvSpPr>
          <p:cNvPr id="332" name="Shape 332"/>
          <p:cNvSpPr txBox="1">
            <a:spLocks noGrp="1"/>
          </p:cNvSpPr>
          <p:nvPr>
            <p:ph type="title"/>
          </p:nvPr>
        </p:nvSpPr>
        <p:spPr>
          <a:xfrm>
            <a:off x="523900" y="1088775"/>
            <a:ext cx="10938900" cy="822300"/>
          </a:xfrm>
          <a:prstGeom prst="rect">
            <a:avLst/>
          </a:prstGeom>
          <a:noFill/>
          <a:ln>
            <a:noFill/>
          </a:ln>
        </p:spPr>
        <p:txBody>
          <a:bodyPr spcFirstLastPara="1" wrap="square" lIns="92150" tIns="46075" rIns="92150" bIns="46075" anchor="ctr" anchorCtr="0">
            <a:noAutofit/>
          </a:bodyPr>
          <a:lstStyle/>
          <a:p>
            <a:pPr marL="0" marR="0" lvl="0" indent="0" algn="l"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a:t>
            </a:r>
            <a:r>
              <a:rPr lang="en-US" sz="1600" b="0">
                <a:latin typeface="Arial"/>
                <a:ea typeface="Arial"/>
                <a:cs typeface="Arial"/>
                <a:sym typeface="Arial"/>
              </a:rPr>
              <a:t>technical evaluation of this metric requires simulations based on the configurations and methodology specified in [2]. However, for the time </a:t>
            </a:r>
            <a:r>
              <a:rPr lang="en-US" sz="1600" b="0">
                <a:solidFill>
                  <a:schemeClr val="dk1"/>
                </a:solidFill>
                <a:latin typeface="Arial"/>
                <a:ea typeface="Arial"/>
                <a:cs typeface="Arial"/>
                <a:sym typeface="Arial"/>
              </a:rPr>
              <a:t>being</a:t>
            </a:r>
            <a:r>
              <a:rPr lang="en-US" sz="1600" b="0">
                <a:latin typeface="Arial"/>
                <a:ea typeface="Arial"/>
                <a:cs typeface="Arial"/>
                <a:sym typeface="Arial"/>
              </a:rPr>
              <a:t>, we provide estimates for 802.11ax by  reusing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28</a:t>
            </a:fld>
            <a:endParaRPr sz="1200">
              <a:solidFill>
                <a:srgbClr val="000000"/>
              </a:solidFill>
              <a:latin typeface="Times New Roman"/>
              <a:ea typeface="Times New Roman"/>
              <a:cs typeface="Times New Roman"/>
              <a:sym typeface="Times New Roman"/>
            </a:endParaRPr>
          </a:p>
        </p:txBody>
      </p:sp>
      <p:sp>
        <p:nvSpPr>
          <p:cNvPr id="338" name="Shape 33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39" name="Shape 339"/>
          <p:cNvSpPr txBox="1">
            <a:spLocks noGrp="1"/>
          </p:cNvSpPr>
          <p:nvPr>
            <p:ph type="body" idx="1"/>
          </p:nvPr>
        </p:nvSpPr>
        <p:spPr>
          <a:xfrm>
            <a:off x="533025" y="1254350"/>
            <a:ext cx="11539200" cy="54006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We provide 802.11ax estimates by  assuming the following:</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 feasible with the given antenna configuration), </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Assume 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Assume a Frequency Selective Multi-User scheduling gain of about 3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6 dB (8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DL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3 dB (4 </a:t>
            </a:r>
            <a:r>
              <a:rPr lang="en-US" sz="1600" b="0" dirty="0" err="1">
                <a:latin typeface="Arial"/>
                <a:ea typeface="Arial"/>
                <a:cs typeface="Arial"/>
                <a:sym typeface="Arial"/>
              </a:rPr>
              <a:t>rx</a:t>
            </a:r>
            <a:r>
              <a:rPr lang="en-US" sz="1600" b="0" dirty="0">
                <a:latin typeface="Arial"/>
                <a:ea typeface="Arial"/>
                <a:cs typeface="Arial"/>
                <a:sym typeface="Arial"/>
              </a:rPr>
              <a:t> antennas per rank 2 user)</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DL SINR per stream over each of the 8 spatial streams (2 spatial streams for 4 MU-MIMO users) is 3 dB better than the curve shown</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DL data rate supported over each spatial stream and over each user for 20 MHz and 1 </a:t>
            </a:r>
            <a:r>
              <a:rPr lang="en-US" sz="1600" b="0" dirty="0" err="1">
                <a:latin typeface="Arial"/>
                <a:ea typeface="Arial"/>
                <a:cs typeface="Arial"/>
                <a:sym typeface="Arial"/>
              </a:rPr>
              <a:t>TRxP</a:t>
            </a:r>
            <a:r>
              <a:rPr lang="en-US" sz="1600" b="0" dirty="0">
                <a:latin typeface="Arial"/>
                <a:ea typeface="Arial"/>
                <a:cs typeface="Arial"/>
                <a:sym typeface="Arial"/>
              </a:rPr>
              <a:t> = 25 Mbps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1: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1.27 %</a:t>
            </a:r>
            <a:endParaRPr sz="16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Average Downlink user spectral efficiency = (25 )*(2)*(4)*(1/20)*(1-0.0127)*0.9 bits/s/Hz = </a:t>
            </a:r>
            <a:r>
              <a:rPr lang="en-US" sz="1600" dirty="0">
                <a:latin typeface="Arial"/>
                <a:ea typeface="Arial"/>
                <a:cs typeface="Arial"/>
                <a:sym typeface="Arial"/>
              </a:rPr>
              <a:t>8.88</a:t>
            </a:r>
            <a:r>
              <a:rPr lang="en-US" sz="1600" b="0" dirty="0">
                <a:latin typeface="Arial"/>
                <a:ea typeface="Arial"/>
                <a:cs typeface="Arial"/>
                <a:sym typeface="Arial"/>
              </a:rPr>
              <a:t> bits/s/Hz/</a:t>
            </a:r>
            <a:r>
              <a:rPr lang="en-US" sz="1600" b="0" dirty="0" err="1">
                <a:latin typeface="Arial"/>
                <a:ea typeface="Arial"/>
                <a:cs typeface="Arial"/>
                <a:sym typeface="Arial"/>
              </a:rPr>
              <a:t>TRxP</a:t>
            </a:r>
            <a:endParaRPr sz="1600" dirty="0">
              <a:solidFill>
                <a:schemeClr val="dk1"/>
              </a:solidFill>
              <a:highlight>
                <a:srgbClr val="00FF00"/>
              </a:highlight>
              <a:latin typeface="Arial"/>
              <a:ea typeface="Arial"/>
              <a:cs typeface="Arial"/>
              <a:sym typeface="Arial"/>
            </a:endParaRPr>
          </a:p>
        </p:txBody>
      </p:sp>
      <p:sp>
        <p:nvSpPr>
          <p:cNvPr id="340" name="Shape 340"/>
          <p:cNvSpPr txBox="1">
            <a:spLocks noGrp="1"/>
          </p:cNvSpPr>
          <p:nvPr>
            <p:ph type="title"/>
          </p:nvPr>
        </p:nvSpPr>
        <p:spPr>
          <a:xfrm>
            <a:off x="-75150" y="5501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DL Average spectral efficiency - EMBB Indoor Hotspot</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Shape 34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29</a:t>
            </a:fld>
            <a:endParaRPr sz="1200">
              <a:solidFill>
                <a:srgbClr val="000000"/>
              </a:solidFill>
              <a:latin typeface="Times New Roman"/>
              <a:ea typeface="Times New Roman"/>
              <a:cs typeface="Times New Roman"/>
              <a:sym typeface="Times New Roman"/>
            </a:endParaRPr>
          </a:p>
        </p:txBody>
      </p:sp>
      <p:sp>
        <p:nvSpPr>
          <p:cNvPr id="346" name="Shape 34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47" name="Shape 347"/>
          <p:cNvSpPr txBox="1">
            <a:spLocks noGrp="1"/>
          </p:cNvSpPr>
          <p:nvPr>
            <p:ph type="body" idx="1"/>
          </p:nvPr>
        </p:nvSpPr>
        <p:spPr>
          <a:xfrm>
            <a:off x="929225" y="1254350"/>
            <a:ext cx="11142900" cy="50859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endParaRPr sz="1600" b="0" dirty="0">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2: Assuming max packet duration of 10 </a:t>
            </a:r>
            <a:r>
              <a:rPr lang="en-US" sz="1600" b="0" dirty="0" err="1">
                <a:solidFill>
                  <a:schemeClr val="dk1"/>
                </a:solidFill>
                <a:latin typeface="Arial"/>
                <a:ea typeface="Arial"/>
                <a:cs typeface="Arial"/>
                <a:sym typeface="Arial"/>
              </a:rPr>
              <a:t>ms</a:t>
            </a:r>
            <a:r>
              <a:rPr lang="en-US" sz="1600" b="0" dirty="0">
                <a:solidFill>
                  <a:schemeClr val="dk1"/>
                </a:solidFill>
                <a:latin typeface="Arial"/>
                <a:ea typeface="Arial"/>
                <a:cs typeface="Arial"/>
                <a:sym typeface="Arial"/>
              </a:rPr>
              <a:t>,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0.44%</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~1.3 %</a:t>
            </a: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802.11ax Average Downlink user spectral efficiency = (25 )*(2)*(4)*(1/20)*(1-0.013)*(1-0.0044) bits/s/Hz = </a:t>
            </a:r>
            <a:r>
              <a:rPr lang="en-US" sz="1600" dirty="0">
                <a:solidFill>
                  <a:schemeClr val="dk1"/>
                </a:solidFill>
                <a:latin typeface="Arial"/>
                <a:ea typeface="Arial"/>
                <a:cs typeface="Arial"/>
                <a:sym typeface="Arial"/>
              </a:rPr>
              <a:t>8.84 </a:t>
            </a:r>
            <a:r>
              <a:rPr lang="en-US" sz="1600" b="0" dirty="0">
                <a:solidFill>
                  <a:schemeClr val="dk1"/>
                </a:solidFill>
                <a:latin typeface="Arial"/>
                <a:ea typeface="Arial"/>
                <a:cs typeface="Arial"/>
                <a:sym typeface="Arial"/>
              </a:rPr>
              <a:t>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dirty="0">
              <a:solidFill>
                <a:schemeClr val="dk1"/>
              </a:solidFill>
              <a:highlight>
                <a:srgbClr val="00FF00"/>
              </a:highlight>
              <a:latin typeface="Arial"/>
              <a:ea typeface="Arial"/>
              <a:cs typeface="Arial"/>
              <a:sym typeface="Arial"/>
            </a:endParaRPr>
          </a:p>
          <a:p>
            <a:pPr marL="0" lvl="0" indent="0" rtl="0">
              <a:lnSpc>
                <a:spcPct val="115000"/>
              </a:lnSpc>
              <a:spcBef>
                <a:spcPts val="600"/>
              </a:spcBef>
              <a:spcAft>
                <a:spcPts val="0"/>
              </a:spcAft>
              <a:buNone/>
            </a:pPr>
            <a:r>
              <a:rPr lang="en-US" sz="1600" b="0" dirty="0">
                <a:solidFill>
                  <a:schemeClr val="dk1"/>
                </a:solidFill>
                <a:highlight>
                  <a:srgbClr val="FFFF00"/>
                </a:highlight>
                <a:latin typeface="Arial"/>
                <a:ea typeface="Arial"/>
                <a:cs typeface="Arial"/>
                <a:sym typeface="Arial"/>
              </a:rPr>
              <a:t>Under the assumptions on the previous slides, the estimated spectral efficiency of </a:t>
            </a:r>
            <a:r>
              <a:rPr lang="en-US" sz="1600" b="0" dirty="0" smtClean="0">
                <a:solidFill>
                  <a:schemeClr val="dk1"/>
                </a:solidFill>
                <a:highlight>
                  <a:srgbClr val="FFFF00"/>
                </a:highlight>
                <a:latin typeface="Arial"/>
                <a:ea typeface="Arial"/>
                <a:cs typeface="Arial"/>
                <a:sym typeface="Arial"/>
              </a:rPr>
              <a:t>802.11ax </a:t>
            </a:r>
            <a:r>
              <a:rPr lang="en-US" sz="1600" b="0" dirty="0">
                <a:solidFill>
                  <a:schemeClr val="dk1"/>
                </a:solidFill>
                <a:highlight>
                  <a:srgbClr val="FFFF00"/>
                </a:highlight>
                <a:latin typeface="Arial"/>
                <a:ea typeface="Arial"/>
                <a:cs typeface="Arial"/>
                <a:sym typeface="Arial"/>
              </a:rPr>
              <a:t>(8.84) would not meet the requirement for IMT-2020 EMBB Indoor Hotspot (9)</a:t>
            </a:r>
            <a:r>
              <a:rPr lang="en-US" sz="1600" b="0" dirty="0">
                <a:solidFill>
                  <a:schemeClr val="dk1"/>
                </a:solidFill>
                <a:latin typeface="Arial"/>
                <a:ea typeface="Arial"/>
                <a:cs typeface="Arial"/>
                <a:sym typeface="Arial"/>
              </a:rPr>
              <a:t>. </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r>
              <a:rPr lang="en-US" sz="1600" b="0" dirty="0">
                <a:solidFill>
                  <a:schemeClr val="dk1"/>
                </a:solidFill>
                <a:latin typeface="Arial"/>
                <a:ea typeface="Arial"/>
                <a:cs typeface="Arial"/>
                <a:sym typeface="Arial"/>
              </a:rPr>
              <a:t>However, please note the following:</a:t>
            </a:r>
            <a:endParaRPr sz="1600" b="0" dirty="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Font typeface="Arial"/>
              <a:buAutoNum type="arabicPeriod"/>
            </a:pPr>
            <a:r>
              <a:rPr lang="en-US" sz="1600" b="0" dirty="0">
                <a:solidFill>
                  <a:schemeClr val="dk1"/>
                </a:solidFill>
                <a:latin typeface="Arial"/>
                <a:ea typeface="Arial"/>
                <a:cs typeface="Arial"/>
                <a:sym typeface="Arial"/>
              </a:rPr>
              <a:t>By utilizing the schemes mentioned in Notes(1), it is possible to improve the spectral efficiency and meet the requirement.</a:t>
            </a:r>
            <a:endParaRPr sz="1600" b="0" dirty="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Font typeface="Arial"/>
              <a:buAutoNum type="arabicPeriod"/>
            </a:pPr>
            <a:r>
              <a:rPr lang="en-US" sz="1600" b="0" dirty="0">
                <a:solidFill>
                  <a:schemeClr val="dk1"/>
                </a:solidFill>
                <a:latin typeface="Arial"/>
                <a:ea typeface="Arial"/>
                <a:cs typeface="Arial"/>
                <a:sym typeface="Arial"/>
              </a:rPr>
              <a:t>It is also possible to meet the requirements by modifying some of the assumptions made in the estimate, for example:</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Considering transmit and receive diversity gain </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Higher average MU-MIMO factor and/or rank. </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r>
              <a:rPr lang="en-US" sz="1600" b="0" dirty="0">
                <a:solidFill>
                  <a:schemeClr val="dk1"/>
                </a:solidFill>
                <a:latin typeface="Arial"/>
                <a:ea typeface="Arial"/>
                <a:cs typeface="Arial"/>
                <a:sym typeface="Arial"/>
              </a:rPr>
              <a:t>Simulations are required to quantify the gains by these schemes. </a:t>
            </a:r>
            <a:endParaRPr sz="1600" dirty="0">
              <a:solidFill>
                <a:schemeClr val="dk1"/>
              </a:solidFill>
              <a:highlight>
                <a:srgbClr val="00FF00"/>
              </a:highlight>
              <a:latin typeface="Arial"/>
              <a:ea typeface="Arial"/>
              <a:cs typeface="Arial"/>
              <a:sym typeface="Arial"/>
            </a:endParaRPr>
          </a:p>
        </p:txBody>
      </p:sp>
      <p:sp>
        <p:nvSpPr>
          <p:cNvPr id="348" name="Shape 348"/>
          <p:cNvSpPr txBox="1">
            <a:spLocks noGrp="1"/>
          </p:cNvSpPr>
          <p:nvPr>
            <p:ph type="title"/>
          </p:nvPr>
        </p:nvSpPr>
        <p:spPr>
          <a:xfrm>
            <a:off x="-75150" y="5501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DL Average spectral efficiency - EMBB Indoor Hotspot</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 (1) </a:t>
            </a:r>
            <a:endParaRPr sz="240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US" sz="1600" b="0" dirty="0">
                <a:solidFill>
                  <a:schemeClr val="dk1"/>
                </a:solidFill>
                <a:latin typeface="Arial"/>
                <a:ea typeface="Arial"/>
                <a:cs typeface="Arial"/>
                <a:sym typeface="Arial"/>
              </a:rPr>
              <a:t>The presentation discusses the following topics in the order given below.</a:t>
            </a:r>
            <a:endParaRPr sz="1600" b="0" dirty="0">
              <a:solidFill>
                <a:schemeClr val="dk1"/>
              </a:solidFill>
              <a:latin typeface="Arial"/>
              <a:ea typeface="Arial"/>
              <a:cs typeface="Arial"/>
              <a:sym typeface="Arial"/>
            </a:endParaRPr>
          </a:p>
          <a:p>
            <a:pPr marL="0" lvl="0" indent="0" algn="l" rtl="0">
              <a:spcBef>
                <a:spcPts val="0"/>
              </a:spcBef>
              <a:spcAft>
                <a:spcPts val="0"/>
              </a:spcAft>
              <a:buNone/>
            </a:pPr>
            <a:endParaRPr sz="16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Peak Spectral Efficiency</a:t>
            </a:r>
            <a:endParaRPr sz="1600" b="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IMT-2020 requirement for Peak Spectral Efficiency</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Peak Spectral Efficiency</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2"/>
            </a:pPr>
            <a:r>
              <a:rPr lang="en-US" sz="1600" b="0" dirty="0">
                <a:latin typeface="Arial"/>
                <a:ea typeface="Arial"/>
                <a:cs typeface="Arial"/>
                <a:sym typeface="Arial"/>
              </a:rPr>
              <a:t>Peak Data Rate</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IMT 2020 requirement for Peak Data Rate</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Peak Data Rate</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3"/>
            </a:pPr>
            <a:r>
              <a:rPr lang="en-US" sz="1600" b="0" dirty="0">
                <a:latin typeface="Arial"/>
                <a:ea typeface="Arial"/>
                <a:cs typeface="Arial"/>
                <a:sym typeface="Arial"/>
              </a:rPr>
              <a:t>5%ile User Spectral Efficiency</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IMT 2020 requirement for 5%ile User Spectral Efficiency</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DL User Spectral Efficiency in EMBB Indoor Hotspot   </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UL User Spectral Efficiency in EMBB Indoor Hotspot</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DL User Spectral Efficiency in EMBB Dense Urban</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UL User Spectral Efficiency in EMBB Dense Urban</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4"/>
            </a:pPr>
            <a:r>
              <a:rPr lang="en-US" sz="1600" b="0" dirty="0">
                <a:latin typeface="Arial"/>
                <a:ea typeface="Arial"/>
                <a:cs typeface="Arial"/>
                <a:sym typeface="Arial"/>
              </a:rPr>
              <a:t>5%ile User Experienced Data Rate</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IMT 2020 requirement for 5%ile User Experienced Data Rate for EMBB Dense Urban </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5%ile User Experienced Data Rate in EMBB Dense Urban</a:t>
            </a: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Shape 35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30</a:t>
            </a:fld>
            <a:endParaRPr sz="1200">
              <a:solidFill>
                <a:srgbClr val="000000"/>
              </a:solidFill>
              <a:latin typeface="Times New Roman"/>
              <a:ea typeface="Times New Roman"/>
              <a:cs typeface="Times New Roman"/>
              <a:sym typeface="Times New Roman"/>
            </a:endParaRPr>
          </a:p>
        </p:txBody>
      </p:sp>
      <p:sp>
        <p:nvSpPr>
          <p:cNvPr id="354" name="Shape 35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55" name="Shape 355"/>
          <p:cNvSpPr txBox="1">
            <a:spLocks noGrp="1"/>
          </p:cNvSpPr>
          <p:nvPr>
            <p:ph type="body" idx="1"/>
          </p:nvPr>
        </p:nvSpPr>
        <p:spPr>
          <a:xfrm>
            <a:off x="453625" y="1169975"/>
            <a:ext cx="11601600" cy="52293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Effectively, UL Max </a:t>
            </a:r>
            <a:r>
              <a:rPr lang="en-US" sz="1600" b="0" dirty="0" err="1">
                <a:latin typeface="Arial"/>
                <a:ea typeface="Arial"/>
                <a:cs typeface="Arial"/>
                <a:sym typeface="Arial"/>
              </a:rPr>
              <a:t>Tx</a:t>
            </a:r>
            <a:r>
              <a:rPr lang="en-US" sz="1600" b="0" dirty="0">
                <a:latin typeface="Arial"/>
                <a:ea typeface="Arial"/>
                <a:cs typeface="Arial"/>
                <a:sym typeface="Arial"/>
              </a:rPr>
              <a:t> power is lower than DL Max </a:t>
            </a:r>
            <a:r>
              <a:rPr lang="en-US" sz="1600" b="0" dirty="0" err="1">
                <a:latin typeface="Arial"/>
                <a:ea typeface="Arial"/>
                <a:cs typeface="Arial"/>
                <a:sym typeface="Arial"/>
              </a:rPr>
              <a:t>Tx</a:t>
            </a:r>
            <a:r>
              <a:rPr lang="en-US" sz="1600" b="0" dirty="0">
                <a:latin typeface="Arial"/>
                <a:ea typeface="Arial"/>
                <a:cs typeface="Arial"/>
                <a:sym typeface="Arial"/>
              </a:rPr>
              <a:t> power by 1 dB (</a:t>
            </a:r>
            <a:r>
              <a:rPr lang="en-US" sz="1600" b="0" dirty="0" err="1">
                <a:latin typeface="Arial"/>
                <a:ea typeface="Arial"/>
                <a:cs typeface="Arial"/>
                <a:sym typeface="Arial"/>
              </a:rPr>
              <a:t>Tx</a:t>
            </a:r>
            <a:r>
              <a:rPr lang="en-US" sz="1600" b="0" dirty="0">
                <a:latin typeface="Arial"/>
                <a:ea typeface="Arial"/>
                <a:cs typeface="Arial"/>
                <a:sym typeface="Arial"/>
              </a:rPr>
              <a:t> power difference)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BS noise figure is 2 dB lower than UE noise figure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Approximate UL geometry SINR for a UE = corresponding DL SINR + 1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32Tx/Rx at ENB, 4 TX/RX at UE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Assume an average MU-MIMO factor = 4 ( feasible with the given antenna configuration), </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Assume 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Assume a 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3 dB (4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UL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6 dB (32 </a:t>
            </a:r>
            <a:r>
              <a:rPr lang="en-US" sz="1600" b="0" dirty="0" err="1">
                <a:latin typeface="Arial"/>
                <a:ea typeface="Arial"/>
                <a:cs typeface="Arial"/>
                <a:sym typeface="Arial"/>
              </a:rPr>
              <a:t>rx</a:t>
            </a:r>
            <a:r>
              <a:rPr lang="en-US" sz="1600" b="0" dirty="0">
                <a:latin typeface="Arial"/>
                <a:ea typeface="Arial"/>
                <a:cs typeface="Arial"/>
                <a:sym typeface="Arial"/>
              </a:rPr>
              <a:t> antennas for 8 streams)</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UL SINR per stream over each of the 8 spatial streams (2 spatial streams for 4 MU-MIMO users) is 10 dB better than the curve shown (</a:t>
            </a:r>
            <a:r>
              <a:rPr lang="en-US" sz="1600" b="0" dirty="0" err="1">
                <a:latin typeface="Arial"/>
                <a:ea typeface="Arial"/>
                <a:cs typeface="Arial"/>
                <a:sym typeface="Arial"/>
              </a:rPr>
              <a:t>Tx</a:t>
            </a:r>
            <a:r>
              <a:rPr lang="en-US" sz="1600" b="0" dirty="0">
                <a:latin typeface="Arial"/>
                <a:ea typeface="Arial"/>
                <a:cs typeface="Arial"/>
                <a:sym typeface="Arial"/>
              </a:rPr>
              <a:t> power can be max for each of the UL MU-MIMO users)</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Average UL data rate supported over each spatial stream and over each user for 20 MHz and 1 </a:t>
            </a:r>
            <a:r>
              <a:rPr lang="en-US" sz="1600" b="0" dirty="0" err="1">
                <a:solidFill>
                  <a:schemeClr val="dk1"/>
                </a:solidFill>
                <a:latin typeface="Arial"/>
                <a:ea typeface="Arial"/>
                <a:cs typeface="Arial"/>
                <a:sym typeface="Arial"/>
              </a:rPr>
              <a:t>TRxP</a:t>
            </a:r>
            <a:r>
              <a:rPr lang="en-US" sz="1600" b="0" dirty="0">
                <a:solidFill>
                  <a:schemeClr val="dk1"/>
                </a:solidFill>
                <a:latin typeface="Arial"/>
                <a:ea typeface="Arial"/>
                <a:cs typeface="Arial"/>
                <a:sym typeface="Arial"/>
              </a:rPr>
              <a:t> = 48.11 Mbps</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10% PER</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1: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~0 %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1.27 %</a:t>
            </a: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802.11ax Average Uplink user spectral efficiency = (48.11 )*(2)*(4)*(1/20) *(1-0.0127)*0.9 bits/s/Hz = 17.1 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457200" lvl="0" indent="0" rtl="0">
              <a:spcBef>
                <a:spcPts val="0"/>
              </a:spcBef>
              <a:spcAft>
                <a:spcPts val="0"/>
              </a:spcAft>
              <a:buNone/>
            </a:pPr>
            <a:endParaRPr sz="1500" dirty="0">
              <a:latin typeface="Arial"/>
              <a:ea typeface="Arial"/>
              <a:cs typeface="Arial"/>
              <a:sym typeface="Arial"/>
            </a:endParaRPr>
          </a:p>
        </p:txBody>
      </p:sp>
      <p:sp>
        <p:nvSpPr>
          <p:cNvPr id="356" name="Shape 356"/>
          <p:cNvSpPr txBox="1">
            <a:spLocks noGrp="1"/>
          </p:cNvSpPr>
          <p:nvPr>
            <p:ph type="title"/>
          </p:nvPr>
        </p:nvSpPr>
        <p:spPr>
          <a:xfrm>
            <a:off x="-151350" y="714000"/>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UL Average spectral efficiency - EMBB Indoor Hotspot</a:t>
            </a:r>
            <a:endParaRPr sz="2400">
              <a:solidFill>
                <a:schemeClr val="dk1"/>
              </a:solidFill>
            </a:endParaRPr>
          </a:p>
          <a:p>
            <a:pPr marL="0" lvl="0" indent="0" rtl="0">
              <a:spcBef>
                <a:spcPts val="0"/>
              </a:spcBef>
              <a:spcAft>
                <a:spcPts val="0"/>
              </a:spcAft>
              <a:buClr>
                <a:schemeClr val="dk1"/>
              </a:buClr>
              <a:buFont typeface="Arial"/>
              <a:buNone/>
            </a:pPr>
            <a:endParaRPr sz="2000">
              <a:solidFill>
                <a:schemeClr val="dk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Shape 36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31</a:t>
            </a:fld>
            <a:endParaRPr sz="1200">
              <a:solidFill>
                <a:srgbClr val="000000"/>
              </a:solidFill>
              <a:latin typeface="Times New Roman"/>
              <a:ea typeface="Times New Roman"/>
              <a:cs typeface="Times New Roman"/>
              <a:sym typeface="Times New Roman"/>
            </a:endParaRPr>
          </a:p>
        </p:txBody>
      </p:sp>
      <p:sp>
        <p:nvSpPr>
          <p:cNvPr id="362" name="Shape 362"/>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63" name="Shape 363"/>
          <p:cNvSpPr txBox="1">
            <a:spLocks noGrp="1"/>
          </p:cNvSpPr>
          <p:nvPr>
            <p:ph type="body" idx="1"/>
          </p:nvPr>
        </p:nvSpPr>
        <p:spPr>
          <a:xfrm>
            <a:off x="499425" y="1169975"/>
            <a:ext cx="11601600" cy="5229300"/>
          </a:xfrm>
          <a:prstGeom prst="rect">
            <a:avLst/>
          </a:prstGeom>
          <a:noFill/>
          <a:ln>
            <a:noFill/>
          </a:ln>
        </p:spPr>
        <p:txBody>
          <a:bodyPr spcFirstLastPara="1" wrap="square" lIns="92150" tIns="46075" rIns="92150" bIns="46075" anchor="t" anchorCtr="0">
            <a:noAutofit/>
          </a:bodyPr>
          <a:lstStyle/>
          <a:p>
            <a:pPr marL="0" marR="0" lvl="0" indent="0" algn="l" rtl="0">
              <a:lnSpc>
                <a:spcPct val="100000"/>
              </a:lnSpc>
              <a:spcBef>
                <a:spcPts val="0"/>
              </a:spcBef>
              <a:spcAft>
                <a:spcPts val="0"/>
              </a:spcAft>
              <a:buNone/>
            </a:pPr>
            <a:endParaRPr sz="15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~1.3 %</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Average Uplink user spectral efficiency = (48.11 )*(2)*(4)*(1/20) *(1-0.013)*(1-0.0044)*0.9 bits/s/Hz = </a:t>
            </a:r>
            <a:r>
              <a:rPr lang="en-US" sz="1600">
                <a:solidFill>
                  <a:schemeClr val="dk1"/>
                </a:solidFill>
                <a:latin typeface="Arial"/>
                <a:ea typeface="Arial"/>
                <a:cs typeface="Arial"/>
                <a:sym typeface="Arial"/>
              </a:rPr>
              <a:t>17.02</a:t>
            </a:r>
            <a:r>
              <a:rPr lang="en-US" sz="1600" b="0">
                <a:solidFill>
                  <a:schemeClr val="dk1"/>
                </a:solidFill>
                <a:latin typeface="Arial"/>
                <a:ea typeface="Arial"/>
                <a:cs typeface="Arial"/>
                <a:sym typeface="Arial"/>
              </a:rPr>
              <a:t> bits/s/Hz/TRxP</a:t>
            </a:r>
            <a:endParaRPr sz="1600" b="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UL is expected to meet the requirement for IMT-2020 EMBB Indoor Hotspot Average Spectral Efficiency</a:t>
            </a:r>
            <a:endParaRPr sz="1600" b="0">
              <a:solidFill>
                <a:schemeClr val="dk1"/>
              </a:solidFill>
              <a:latin typeface="Arial"/>
              <a:ea typeface="Arial"/>
              <a:cs typeface="Arial"/>
              <a:sym typeface="Arial"/>
            </a:endParaRPr>
          </a:p>
        </p:txBody>
      </p:sp>
      <p:sp>
        <p:nvSpPr>
          <p:cNvPr id="364" name="Shape 364"/>
          <p:cNvSpPr txBox="1">
            <a:spLocks noGrp="1"/>
          </p:cNvSpPr>
          <p:nvPr>
            <p:ph type="title"/>
          </p:nvPr>
        </p:nvSpPr>
        <p:spPr>
          <a:xfrm>
            <a:off x="-151350" y="714000"/>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UL Average spectral efficiency - EMBB Indoor Hotspot</a:t>
            </a:r>
            <a:endParaRPr sz="2400">
              <a:solidFill>
                <a:schemeClr val="dk1"/>
              </a:solidFill>
            </a:endParaRPr>
          </a:p>
          <a:p>
            <a:pPr marL="0" lvl="0" indent="0" rtl="0">
              <a:spcBef>
                <a:spcPts val="0"/>
              </a:spcBef>
              <a:spcAft>
                <a:spcPts val="0"/>
              </a:spcAft>
              <a:buClr>
                <a:schemeClr val="dk1"/>
              </a:buClr>
              <a:buFont typeface="Arial"/>
              <a:buNone/>
            </a:pPr>
            <a:endParaRPr sz="2000">
              <a:solidFill>
                <a:schemeClr val="dk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Shape 369"/>
          <p:cNvSpPr txBox="1">
            <a:spLocks noGrp="1"/>
          </p:cNvSpPr>
          <p:nvPr>
            <p:ph type="title"/>
          </p:nvPr>
        </p:nvSpPr>
        <p:spPr>
          <a:xfrm>
            <a:off x="0" y="533400"/>
            <a:ext cx="11275500" cy="719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IMT 2020 configuration for Average spectral efficiency: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370" name="Shape 37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32</a:t>
            </a:fld>
            <a:endParaRPr sz="1200">
              <a:solidFill>
                <a:srgbClr val="000000"/>
              </a:solidFill>
              <a:latin typeface="Times New Roman"/>
              <a:ea typeface="Times New Roman"/>
              <a:cs typeface="Times New Roman"/>
              <a:sym typeface="Times New Roman"/>
            </a:endParaRPr>
          </a:p>
        </p:txBody>
      </p:sp>
      <p:sp>
        <p:nvSpPr>
          <p:cNvPr id="371" name="Shape 37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graphicFrame>
        <p:nvGraphicFramePr>
          <p:cNvPr id="372" name="Shape 372"/>
          <p:cNvGraphicFramePr/>
          <p:nvPr/>
        </p:nvGraphicFramePr>
        <p:xfrm>
          <a:off x="929225" y="1202100"/>
          <a:ext cx="10196550" cy="5146140"/>
        </p:xfrm>
        <a:graphic>
          <a:graphicData uri="http://schemas.openxmlformats.org/drawingml/2006/table">
            <a:tbl>
              <a:tblPr>
                <a:noFill/>
                <a:tableStyleId>{113D76AF-2DB7-4605-8C40-959F13C108E4}</a:tableStyleId>
              </a:tblPr>
              <a:tblGrid>
                <a:gridCol w="3816025"/>
                <a:gridCol w="3328850"/>
                <a:gridCol w="3051675"/>
              </a:tblGrid>
              <a:tr h="396200">
                <a:tc>
                  <a:txBody>
                    <a:bodyPr/>
                    <a:lstStyle/>
                    <a:p>
                      <a:pPr marL="0" lvl="0" indent="0" rtl="0">
                        <a:spcBef>
                          <a:spcPts val="0"/>
                        </a:spcBef>
                        <a:spcAft>
                          <a:spcPts val="0"/>
                        </a:spcAft>
                        <a:buNone/>
                      </a:pPr>
                      <a:endParaRPr sz="1600"/>
                    </a:p>
                  </a:txBody>
                  <a:tcPr marL="91425" marR="91425" marT="91425" marB="91425"/>
                </a:tc>
                <a:tc>
                  <a:txBody>
                    <a:bodyPr/>
                    <a:lstStyle/>
                    <a:p>
                      <a:pPr marL="0" lvl="0" indent="0" rtl="0">
                        <a:spcBef>
                          <a:spcPts val="0"/>
                        </a:spcBef>
                        <a:spcAft>
                          <a:spcPts val="0"/>
                        </a:spcAft>
                        <a:buNone/>
                      </a:pPr>
                      <a:r>
                        <a:rPr lang="en-US" sz="1600" b="1"/>
                        <a:t>Dense Urban Configuration A</a:t>
                      </a:r>
                      <a:endParaRPr sz="1600" b="1"/>
                    </a:p>
                  </a:txBody>
                  <a:tcPr marL="91425" marR="91425" marT="91425" marB="91425"/>
                </a:tc>
                <a:tc>
                  <a:txBody>
                    <a:bodyPr/>
                    <a:lstStyle/>
                    <a:p>
                      <a:pPr marL="0" lvl="0" indent="0" rtl="0">
                        <a:spcBef>
                          <a:spcPts val="0"/>
                        </a:spcBef>
                        <a:spcAft>
                          <a:spcPts val="0"/>
                        </a:spcAft>
                        <a:buNone/>
                      </a:pPr>
                      <a:r>
                        <a:rPr lang="en-US" sz="1600" b="1"/>
                        <a:t>11ax Outdoor Large BSSl</a:t>
                      </a:r>
                      <a:endParaRPr sz="1600" b="1"/>
                    </a:p>
                  </a:txBody>
                  <a:tcPr marL="91425" marR="91425" marT="91425" marB="91425"/>
                </a:tc>
              </a:tr>
              <a:tr h="452550">
                <a:tc>
                  <a:txBody>
                    <a:bodyPr/>
                    <a:lstStyle/>
                    <a:p>
                      <a:pPr marL="0" lvl="0" indent="0" rtl="0">
                        <a:spcBef>
                          <a:spcPts val="0"/>
                        </a:spcBef>
                        <a:spcAft>
                          <a:spcPts val="0"/>
                        </a:spcAft>
                        <a:buNone/>
                      </a:pPr>
                      <a:r>
                        <a:rPr lang="en-US" sz="1600" b="1"/>
                        <a:t>Carrier Frequency</a:t>
                      </a:r>
                      <a:endParaRPr sz="1600" b="1"/>
                    </a:p>
                  </a:txBody>
                  <a:tcPr marL="91425" marR="91425" marT="91425" marB="91425"/>
                </a:tc>
                <a:tc>
                  <a:txBody>
                    <a:bodyPr/>
                    <a:lstStyle/>
                    <a:p>
                      <a:pPr marL="0" lvl="0" indent="0" rtl="0">
                        <a:spcBef>
                          <a:spcPts val="0"/>
                        </a:spcBef>
                        <a:spcAft>
                          <a:spcPts val="0"/>
                        </a:spcAft>
                        <a:buNone/>
                      </a:pPr>
                      <a:r>
                        <a:rPr lang="en-US" sz="1600"/>
                        <a:t>4 GHz</a:t>
                      </a:r>
                      <a:endParaRPr sz="1600"/>
                    </a:p>
                  </a:txBody>
                  <a:tcPr marL="91425" marR="91425" marT="91425" marB="91425"/>
                </a:tc>
                <a:tc>
                  <a:txBody>
                    <a:bodyPr/>
                    <a:lstStyle/>
                    <a:p>
                      <a:pPr marL="0" lvl="0" indent="0" rtl="0">
                        <a:spcBef>
                          <a:spcPts val="0"/>
                        </a:spcBef>
                        <a:spcAft>
                          <a:spcPts val="0"/>
                        </a:spcAft>
                        <a:buNone/>
                      </a:pPr>
                      <a:r>
                        <a:rPr lang="en-US" sz="1600"/>
                        <a:t>2.4 GHz, 5 GHz</a:t>
                      </a:r>
                      <a:endParaRPr sz="1600"/>
                    </a:p>
                  </a:txBody>
                  <a:tcPr marL="91425" marR="91425" marT="91425" marB="91425"/>
                </a:tc>
              </a:tr>
              <a:tr h="381000">
                <a:tc>
                  <a:txBody>
                    <a:bodyPr/>
                    <a:lstStyle/>
                    <a:p>
                      <a:pPr marL="0" lvl="0" indent="0" rtl="0">
                        <a:spcBef>
                          <a:spcPts val="0"/>
                        </a:spcBef>
                        <a:spcAft>
                          <a:spcPts val="0"/>
                        </a:spcAft>
                        <a:buNone/>
                      </a:pPr>
                      <a:r>
                        <a:rPr lang="en-US" sz="1600"/>
                        <a:t>ISD</a:t>
                      </a:r>
                      <a:endParaRPr sz="1600"/>
                    </a:p>
                  </a:txBody>
                  <a:tcPr marL="91425" marR="91425" marT="91425" marB="91425"/>
                </a:tc>
                <a:tc>
                  <a:txBody>
                    <a:bodyPr/>
                    <a:lstStyle/>
                    <a:p>
                      <a:pPr marL="0" lvl="0" indent="0" rtl="0">
                        <a:spcBef>
                          <a:spcPts val="0"/>
                        </a:spcBef>
                        <a:spcAft>
                          <a:spcPts val="0"/>
                        </a:spcAft>
                        <a:buNone/>
                      </a:pPr>
                      <a:r>
                        <a:rPr lang="en-US" sz="1600"/>
                        <a:t>200 m</a:t>
                      </a:r>
                      <a:endParaRPr sz="1600"/>
                    </a:p>
                  </a:txBody>
                  <a:tcPr marL="91425" marR="91425" marT="91425" marB="91425"/>
                </a:tc>
                <a:tc>
                  <a:txBody>
                    <a:bodyPr/>
                    <a:lstStyle/>
                    <a:p>
                      <a:pPr marL="0" lvl="0" indent="0" rtl="0">
                        <a:spcBef>
                          <a:spcPts val="0"/>
                        </a:spcBef>
                        <a:spcAft>
                          <a:spcPts val="0"/>
                        </a:spcAft>
                        <a:buNone/>
                      </a:pPr>
                      <a:r>
                        <a:rPr lang="en-US" sz="1600"/>
                        <a:t>130 m </a:t>
                      </a:r>
                      <a:endParaRPr sz="1600"/>
                    </a:p>
                  </a:txBody>
                  <a:tcPr marL="91425" marR="91425" marT="91425" marB="91425"/>
                </a:tc>
              </a:tr>
              <a:tr h="381000">
                <a:tc>
                  <a:txBody>
                    <a:bodyPr/>
                    <a:lstStyle/>
                    <a:p>
                      <a:pPr marL="0" lvl="0" indent="0" rtl="0">
                        <a:spcBef>
                          <a:spcPts val="0"/>
                        </a:spcBef>
                        <a:spcAft>
                          <a:spcPts val="0"/>
                        </a:spcAft>
                        <a:buNone/>
                      </a:pPr>
                      <a:r>
                        <a:rPr lang="en-US" sz="1600"/>
                        <a:t>BS antenna height</a:t>
                      </a:r>
                      <a:endParaRPr sz="1600"/>
                    </a:p>
                  </a:txBody>
                  <a:tcPr marL="91425" marR="91425" marT="91425" marB="91425"/>
                </a:tc>
                <a:tc>
                  <a:txBody>
                    <a:bodyPr/>
                    <a:lstStyle/>
                    <a:p>
                      <a:pPr marL="0" lvl="0" indent="0" rtl="0">
                        <a:spcBef>
                          <a:spcPts val="0"/>
                        </a:spcBef>
                        <a:spcAft>
                          <a:spcPts val="0"/>
                        </a:spcAft>
                        <a:buNone/>
                      </a:pPr>
                      <a:r>
                        <a:rPr lang="en-US" sz="1600"/>
                        <a:t>25 m</a:t>
                      </a:r>
                      <a:endParaRPr sz="1600"/>
                    </a:p>
                  </a:txBody>
                  <a:tcPr marL="91425" marR="91425" marT="91425" marB="91425"/>
                </a:tc>
                <a:tc>
                  <a:txBody>
                    <a:bodyPr/>
                    <a:lstStyle/>
                    <a:p>
                      <a:pPr marL="0" lvl="0" indent="0" rtl="0">
                        <a:spcBef>
                          <a:spcPts val="0"/>
                        </a:spcBef>
                        <a:spcAft>
                          <a:spcPts val="0"/>
                        </a:spcAft>
                        <a:buNone/>
                      </a:pPr>
                      <a:r>
                        <a:rPr lang="en-US" sz="1600"/>
                        <a:t>10 m</a:t>
                      </a:r>
                      <a:endParaRPr sz="1600"/>
                    </a:p>
                  </a:txBody>
                  <a:tcPr marL="91425" marR="91425" marT="91425" marB="91425"/>
                </a:tc>
              </a:tr>
              <a:tr h="381000">
                <a:tc>
                  <a:txBody>
                    <a:bodyPr/>
                    <a:lstStyle/>
                    <a:p>
                      <a:pPr marL="0" lvl="0" indent="0" rtl="0">
                        <a:spcBef>
                          <a:spcPts val="0"/>
                        </a:spcBef>
                        <a:spcAft>
                          <a:spcPts val="0"/>
                        </a:spcAft>
                        <a:buNone/>
                      </a:pPr>
                      <a:r>
                        <a:rPr lang="en-US" sz="1600"/>
                        <a:t>Total transmit power per TRxP</a:t>
                      </a:r>
                      <a:endParaRPr sz="1600"/>
                    </a:p>
                  </a:txBody>
                  <a:tcPr marL="91425" marR="91425" marT="91425" marB="91425"/>
                </a:tc>
                <a:tc>
                  <a:txBody>
                    <a:bodyPr/>
                    <a:lstStyle/>
                    <a:p>
                      <a:pPr marL="0" lvl="0" indent="0" rtl="0">
                        <a:spcBef>
                          <a:spcPts val="0"/>
                        </a:spcBef>
                        <a:spcAft>
                          <a:spcPts val="0"/>
                        </a:spcAft>
                        <a:buNone/>
                      </a:pPr>
                      <a:r>
                        <a:rPr lang="en-US" sz="1600"/>
                        <a:t>41/44 dBm for 10/20 MHz</a:t>
                      </a:r>
                      <a:endParaRPr sz="1600"/>
                    </a:p>
                  </a:txBody>
                  <a:tcPr marL="91425" marR="91425" marT="91425" marB="91425"/>
                </a:tc>
                <a:tc>
                  <a:txBody>
                    <a:bodyPr/>
                    <a:lstStyle/>
                    <a:p>
                      <a:pPr marL="0" lvl="0" indent="0" rtl="0">
                        <a:spcBef>
                          <a:spcPts val="0"/>
                        </a:spcBef>
                        <a:spcAft>
                          <a:spcPts val="0"/>
                        </a:spcAft>
                        <a:buNone/>
                      </a:pPr>
                      <a:r>
                        <a:rPr lang="en-US" sz="1600"/>
                        <a:t>20 dBm per AP</a:t>
                      </a:r>
                      <a:endParaRPr sz="1600"/>
                    </a:p>
                  </a:txBody>
                  <a:tcPr marL="91425" marR="91425" marT="91425" marB="91425"/>
                </a:tc>
              </a:tr>
              <a:tr h="381000">
                <a:tc>
                  <a:txBody>
                    <a:bodyPr/>
                    <a:lstStyle/>
                    <a:p>
                      <a:pPr marL="0" lvl="0" indent="0" rtl="0">
                        <a:spcBef>
                          <a:spcPts val="0"/>
                        </a:spcBef>
                        <a:spcAft>
                          <a:spcPts val="0"/>
                        </a:spcAft>
                        <a:buNone/>
                      </a:pPr>
                      <a:r>
                        <a:rPr lang="en-US" sz="1600"/>
                        <a:t>UE Tx power</a:t>
                      </a:r>
                      <a:endParaRPr sz="1600"/>
                    </a:p>
                  </a:txBody>
                  <a:tcPr marL="91425" marR="91425" marT="91425" marB="91425"/>
                </a:tc>
                <a:tc>
                  <a:txBody>
                    <a:bodyPr/>
                    <a:lstStyle/>
                    <a:p>
                      <a:pPr marL="0" lvl="0" indent="0" rtl="0">
                        <a:spcBef>
                          <a:spcPts val="0"/>
                        </a:spcBef>
                        <a:spcAft>
                          <a:spcPts val="0"/>
                        </a:spcAft>
                        <a:buNone/>
                      </a:pPr>
                      <a:r>
                        <a:rPr lang="en-US" sz="1600"/>
                        <a:t>23 dBm</a:t>
                      </a:r>
                      <a:endParaRPr sz="1600"/>
                    </a:p>
                  </a:txBody>
                  <a:tcPr marL="91425" marR="91425" marT="91425" marB="91425"/>
                </a:tc>
                <a:tc>
                  <a:txBody>
                    <a:bodyPr/>
                    <a:lstStyle/>
                    <a:p>
                      <a:pPr marL="0" lvl="0" indent="0" rtl="0">
                        <a:spcBef>
                          <a:spcPts val="0"/>
                        </a:spcBef>
                        <a:spcAft>
                          <a:spcPts val="0"/>
                        </a:spcAft>
                        <a:buNone/>
                      </a:pPr>
                      <a:r>
                        <a:rPr lang="en-US" sz="1600"/>
                        <a:t>15 dBm per client</a:t>
                      </a:r>
                      <a:endParaRPr sz="1600"/>
                    </a:p>
                  </a:txBody>
                  <a:tcPr marL="91425" marR="91425" marT="91425" marB="91425"/>
                </a:tc>
              </a:tr>
              <a:tr h="381000">
                <a:tc>
                  <a:txBody>
                    <a:bodyPr/>
                    <a:lstStyle/>
                    <a:p>
                      <a:pPr marL="0" lvl="0" indent="0" rtl="0">
                        <a:spcBef>
                          <a:spcPts val="0"/>
                        </a:spcBef>
                        <a:spcAft>
                          <a:spcPts val="0"/>
                        </a:spcAft>
                        <a:buNone/>
                      </a:pPr>
                      <a:r>
                        <a:rPr lang="en-US" sz="1600"/>
                        <a:t>Number of antenna elements per TRxP</a:t>
                      </a:r>
                      <a:endParaRPr sz="1600"/>
                    </a:p>
                  </a:txBody>
                  <a:tcPr marL="91425" marR="91425" marT="91425" marB="91425"/>
                </a:tc>
                <a:tc>
                  <a:txBody>
                    <a:bodyPr/>
                    <a:lstStyle/>
                    <a:p>
                      <a:pPr marL="0" lvl="0" indent="0" rtl="0">
                        <a:spcBef>
                          <a:spcPts val="0"/>
                        </a:spcBef>
                        <a:spcAft>
                          <a:spcPts val="0"/>
                        </a:spcAft>
                        <a:buNone/>
                      </a:pPr>
                      <a:r>
                        <a:rPr lang="en-US" sz="1600"/>
                        <a:t>Up to 256 Tx/Rx</a:t>
                      </a:r>
                      <a:endParaRPr sz="1600"/>
                    </a:p>
                  </a:txBody>
                  <a:tcPr marL="91425" marR="91425" marT="91425" marB="91425"/>
                </a:tc>
                <a:tc>
                  <a:txBody>
                    <a:bodyPr/>
                    <a:lstStyle/>
                    <a:p>
                      <a:pPr marL="0" lvl="0" indent="0" rtl="0">
                        <a:spcBef>
                          <a:spcPts val="0"/>
                        </a:spcBef>
                        <a:spcAft>
                          <a:spcPts val="0"/>
                        </a:spcAft>
                        <a:buNone/>
                      </a:pPr>
                      <a:r>
                        <a:rPr lang="en-US" sz="1600"/>
                        <a:t>4 Tx/Rx</a:t>
                      </a:r>
                      <a:endParaRPr sz="1600"/>
                    </a:p>
                  </a:txBody>
                  <a:tcPr marL="91425" marR="91425" marT="91425" marB="91425"/>
                </a:tc>
              </a:tr>
              <a:tr h="381000">
                <a:tc>
                  <a:txBody>
                    <a:bodyPr/>
                    <a:lstStyle/>
                    <a:p>
                      <a:pPr marL="0" lvl="0" indent="0" rtl="0">
                        <a:spcBef>
                          <a:spcPts val="0"/>
                        </a:spcBef>
                        <a:spcAft>
                          <a:spcPts val="0"/>
                        </a:spcAft>
                        <a:buNone/>
                      </a:pPr>
                      <a:r>
                        <a:rPr lang="en-US" sz="1600"/>
                        <a:t>Number of UE antenna elements</a:t>
                      </a:r>
                      <a:endParaRPr sz="1600"/>
                    </a:p>
                  </a:txBody>
                  <a:tcPr marL="91425" marR="91425" marT="91425" marB="91425"/>
                </a:tc>
                <a:tc>
                  <a:txBody>
                    <a:bodyPr/>
                    <a:lstStyle/>
                    <a:p>
                      <a:pPr marL="0" lvl="0" indent="0" rtl="0">
                        <a:spcBef>
                          <a:spcPts val="0"/>
                        </a:spcBef>
                        <a:spcAft>
                          <a:spcPts val="0"/>
                        </a:spcAft>
                        <a:buNone/>
                      </a:pPr>
                      <a:r>
                        <a:rPr lang="en-US" sz="1600"/>
                        <a:t>Up to 8 Tx/Rx</a:t>
                      </a:r>
                      <a:endParaRPr sz="1600"/>
                    </a:p>
                  </a:txBody>
                  <a:tcPr marL="91425" marR="91425" marT="91425" marB="91425"/>
                </a:tc>
                <a:tc>
                  <a:txBody>
                    <a:bodyPr/>
                    <a:lstStyle/>
                    <a:p>
                      <a:pPr marL="0" lvl="0" indent="0" rtl="0">
                        <a:spcBef>
                          <a:spcPts val="0"/>
                        </a:spcBef>
                        <a:spcAft>
                          <a:spcPts val="0"/>
                        </a:spcAft>
                        <a:buNone/>
                      </a:pPr>
                      <a:r>
                        <a:rPr lang="en-US" sz="1600"/>
                        <a:t>2 Tx/Rx</a:t>
                      </a:r>
                      <a:endParaRPr sz="1600"/>
                    </a:p>
                  </a:txBody>
                  <a:tcPr marL="91425" marR="91425" marT="91425" marB="91425"/>
                </a:tc>
              </a:tr>
              <a:tr h="381000">
                <a:tc>
                  <a:txBody>
                    <a:bodyPr/>
                    <a:lstStyle/>
                    <a:p>
                      <a:pPr marL="0" lvl="0" indent="0" rtl="0">
                        <a:spcBef>
                          <a:spcPts val="0"/>
                        </a:spcBef>
                        <a:spcAft>
                          <a:spcPts val="0"/>
                        </a:spcAft>
                        <a:buNone/>
                      </a:pPr>
                      <a:r>
                        <a:rPr lang="en-US" sz="1600"/>
                        <a:t>BS NF</a:t>
                      </a:r>
                      <a:endParaRPr sz="1600"/>
                    </a:p>
                  </a:txBody>
                  <a:tcPr marL="91425" marR="91425" marT="91425" marB="91425"/>
                </a:tc>
                <a:tc>
                  <a:txBody>
                    <a:bodyPr/>
                    <a:lstStyle/>
                    <a:p>
                      <a:pPr marL="0" lvl="0" indent="0" rtl="0">
                        <a:spcBef>
                          <a:spcPts val="0"/>
                        </a:spcBef>
                        <a:spcAft>
                          <a:spcPts val="0"/>
                        </a:spcAft>
                        <a:buNone/>
                      </a:pPr>
                      <a:r>
                        <a:rPr lang="en-US" sz="1600"/>
                        <a:t>5 dB</a:t>
                      </a:r>
                      <a:endParaRPr sz="1600"/>
                    </a:p>
                  </a:txBody>
                  <a:tcPr marL="91425" marR="91425" marT="91425" marB="91425"/>
                </a:tc>
                <a:tc>
                  <a:txBody>
                    <a:bodyPr/>
                    <a:lstStyle/>
                    <a:p>
                      <a:pPr marL="0" lvl="0" indent="0" rtl="0">
                        <a:spcBef>
                          <a:spcPts val="0"/>
                        </a:spcBef>
                        <a:spcAft>
                          <a:spcPts val="0"/>
                        </a:spcAft>
                        <a:buNone/>
                      </a:pPr>
                      <a:r>
                        <a:rPr lang="en-US" sz="1600"/>
                        <a:t>7 dB</a:t>
                      </a:r>
                      <a:endParaRPr sz="1600"/>
                    </a:p>
                  </a:txBody>
                  <a:tcPr marL="91425" marR="91425" marT="91425" marB="91425"/>
                </a:tc>
              </a:tr>
              <a:tr h="381000">
                <a:tc>
                  <a:txBody>
                    <a:bodyPr/>
                    <a:lstStyle/>
                    <a:p>
                      <a:pPr marL="0" lvl="0" indent="0" rtl="0">
                        <a:spcBef>
                          <a:spcPts val="0"/>
                        </a:spcBef>
                        <a:spcAft>
                          <a:spcPts val="0"/>
                        </a:spcAft>
                        <a:buNone/>
                      </a:pPr>
                      <a:r>
                        <a:rPr lang="en-US" sz="1600"/>
                        <a:t>BS antenna element gain</a:t>
                      </a:r>
                      <a:endParaRPr sz="1600"/>
                    </a:p>
                  </a:txBody>
                  <a:tcPr marL="91425" marR="91425" marT="91425" marB="91425"/>
                </a:tc>
                <a:tc>
                  <a:txBody>
                    <a:bodyPr/>
                    <a:lstStyle/>
                    <a:p>
                      <a:pPr marL="0" lvl="0" indent="0" rtl="0">
                        <a:spcBef>
                          <a:spcPts val="0"/>
                        </a:spcBef>
                        <a:spcAft>
                          <a:spcPts val="0"/>
                        </a:spcAft>
                        <a:buNone/>
                      </a:pPr>
                      <a:r>
                        <a:rPr lang="en-US" sz="1600"/>
                        <a:t>8 dBi</a:t>
                      </a:r>
                      <a:endParaRPr sz="1600"/>
                    </a:p>
                  </a:txBody>
                  <a:tcPr marL="91425" marR="91425" marT="91425" marB="91425"/>
                </a:tc>
                <a:tc>
                  <a:txBody>
                    <a:bodyPr/>
                    <a:lstStyle/>
                    <a:p>
                      <a:pPr marL="0" lvl="0" indent="0" rtl="0">
                        <a:spcBef>
                          <a:spcPts val="0"/>
                        </a:spcBef>
                        <a:spcAft>
                          <a:spcPts val="0"/>
                        </a:spcAft>
                        <a:buNone/>
                      </a:pPr>
                      <a:r>
                        <a:rPr lang="en-US" sz="1600"/>
                        <a:t>0 dBi</a:t>
                      </a:r>
                      <a:endParaRPr sz="1600"/>
                    </a:p>
                  </a:txBody>
                  <a:tcPr marL="91425" marR="91425" marT="91425" marB="91425"/>
                </a:tc>
              </a:tr>
              <a:tr h="381000">
                <a:tc>
                  <a:txBody>
                    <a:bodyPr/>
                    <a:lstStyle/>
                    <a:p>
                      <a:pPr marL="0" lvl="0" indent="0" rtl="0">
                        <a:spcBef>
                          <a:spcPts val="0"/>
                        </a:spcBef>
                        <a:spcAft>
                          <a:spcPts val="0"/>
                        </a:spcAft>
                        <a:buNone/>
                      </a:pPr>
                      <a:r>
                        <a:rPr lang="en-US" sz="1600"/>
                        <a:t>UE antenna element gain</a:t>
                      </a:r>
                      <a:endParaRPr sz="1600"/>
                    </a:p>
                  </a:txBody>
                  <a:tcPr marL="91425" marR="91425" marT="91425" marB="91425"/>
                </a:tc>
                <a:tc>
                  <a:txBody>
                    <a:bodyPr/>
                    <a:lstStyle/>
                    <a:p>
                      <a:pPr marL="0" lvl="0" indent="0" rtl="0">
                        <a:spcBef>
                          <a:spcPts val="0"/>
                        </a:spcBef>
                        <a:spcAft>
                          <a:spcPts val="0"/>
                        </a:spcAft>
                        <a:buNone/>
                      </a:pPr>
                      <a:r>
                        <a:rPr lang="en-US" sz="1600"/>
                        <a:t>0 dBi</a:t>
                      </a:r>
                      <a:endParaRPr sz="1600"/>
                    </a:p>
                  </a:txBody>
                  <a:tcPr marL="91425" marR="91425" marT="91425" marB="91425"/>
                </a:tc>
                <a:tc>
                  <a:txBody>
                    <a:bodyPr/>
                    <a:lstStyle/>
                    <a:p>
                      <a:pPr marL="0" lvl="0" indent="0" rtl="0">
                        <a:spcBef>
                          <a:spcPts val="0"/>
                        </a:spcBef>
                        <a:spcAft>
                          <a:spcPts val="0"/>
                        </a:spcAft>
                        <a:buNone/>
                      </a:pPr>
                      <a:r>
                        <a:rPr lang="en-US" sz="1600"/>
                        <a:t>-2 dBi</a:t>
                      </a:r>
                      <a:endParaRPr sz="1600"/>
                    </a:p>
                  </a:txBody>
                  <a:tcPr marL="91425" marR="91425" marT="91425" marB="91425"/>
                </a:tc>
              </a:tr>
              <a:tr h="396200">
                <a:tc>
                  <a:txBody>
                    <a:bodyPr/>
                    <a:lstStyle/>
                    <a:p>
                      <a:pPr marL="0" lvl="0" indent="0" rtl="0">
                        <a:spcBef>
                          <a:spcPts val="0"/>
                        </a:spcBef>
                        <a:spcAft>
                          <a:spcPts val="0"/>
                        </a:spcAft>
                        <a:buNone/>
                      </a:pPr>
                      <a:r>
                        <a:rPr lang="en-US" sz="1600"/>
                        <a:t>UE speed</a:t>
                      </a:r>
                      <a:endParaRPr sz="1600"/>
                    </a:p>
                  </a:txBody>
                  <a:tcPr marL="91425" marR="91425" marT="91425" marB="91425"/>
                </a:tc>
                <a:tc>
                  <a:txBody>
                    <a:bodyPr/>
                    <a:lstStyle/>
                    <a:p>
                      <a:pPr marL="0" lvl="0" indent="0" rtl="0">
                        <a:spcBef>
                          <a:spcPts val="0"/>
                        </a:spcBef>
                        <a:spcAft>
                          <a:spcPts val="0"/>
                        </a:spcAft>
                        <a:buNone/>
                      </a:pPr>
                      <a:r>
                        <a:rPr lang="en-US" sz="1600"/>
                        <a:t>Indoor: 3 kmph, Outdoor: 30 Kmph</a:t>
                      </a:r>
                      <a:endParaRPr sz="1600"/>
                    </a:p>
                  </a:txBody>
                  <a:tcPr marL="91425" marR="91425" marT="91425" marB="91425"/>
                </a:tc>
                <a:tc>
                  <a:txBody>
                    <a:bodyPr/>
                    <a:lstStyle/>
                    <a:p>
                      <a:pPr marL="0" lvl="0" indent="0" rtl="0">
                        <a:spcBef>
                          <a:spcPts val="0"/>
                        </a:spcBef>
                        <a:spcAft>
                          <a:spcPts val="0"/>
                        </a:spcAft>
                        <a:buNone/>
                      </a:pPr>
                      <a:endParaRPr sz="1600"/>
                    </a:p>
                  </a:txBody>
                  <a:tcPr marL="91425" marR="91425" marT="91425" marB="91425"/>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33</a:t>
            </a:fld>
            <a:endParaRPr sz="1200">
              <a:solidFill>
                <a:srgbClr val="000000"/>
              </a:solidFill>
              <a:latin typeface="Times New Roman"/>
              <a:ea typeface="Times New Roman"/>
              <a:cs typeface="Times New Roman"/>
              <a:sym typeface="Times New Roman"/>
            </a:endParaRPr>
          </a:p>
        </p:txBody>
      </p:sp>
      <p:sp>
        <p:nvSpPr>
          <p:cNvPr id="378" name="Shape 37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79" name="Shape 379"/>
          <p:cNvSpPr txBox="1">
            <a:spLocks noGrp="1"/>
          </p:cNvSpPr>
          <p:nvPr>
            <p:ph type="body" idx="1"/>
          </p:nvPr>
        </p:nvSpPr>
        <p:spPr>
          <a:xfrm>
            <a:off x="6670100" y="2576050"/>
            <a:ext cx="5293200" cy="3270300"/>
          </a:xfrm>
          <a:prstGeom prst="rect">
            <a:avLst/>
          </a:prstGeom>
          <a:noFill/>
          <a:ln>
            <a:noFill/>
          </a:ln>
        </p:spPr>
        <p:txBody>
          <a:bodyPr spcFirstLastPara="1" wrap="square" lIns="92150" tIns="46075" rIns="92150" bIns="46075" anchor="t" anchorCtr="0">
            <a:noAutofit/>
          </a:bodyPr>
          <a:lstStyle/>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The geometry SINR CDF is the mean of evaluations submitted in 3GPP by various companies  [3]</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UE density: 10 UEs per </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Antenna configuration: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END: 128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/Rx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UE: 4T</a:t>
            </a:r>
            <a:r>
              <a:rPr lang="en-US" sz="1600" dirty="0">
                <a:solidFill>
                  <a:schemeClr val="dk1"/>
                </a:solidFill>
                <a:latin typeface="Arial"/>
                <a:ea typeface="Arial"/>
                <a:cs typeface="Arial"/>
                <a:sym typeface="Arial"/>
              </a:rPr>
              <a:t>x</a:t>
            </a:r>
            <a:r>
              <a:rPr lang="en-US" sz="1600" b="0" dirty="0">
                <a:solidFill>
                  <a:schemeClr val="dk1"/>
                </a:solidFill>
                <a:latin typeface="Arial"/>
                <a:ea typeface="Arial"/>
                <a:cs typeface="Arial"/>
                <a:sym typeface="Arial"/>
              </a:rPr>
              <a:t>/R</a:t>
            </a:r>
            <a:r>
              <a:rPr lang="en-US" sz="1600" dirty="0">
                <a:solidFill>
                  <a:schemeClr val="dk1"/>
                </a:solidFill>
                <a:latin typeface="Arial"/>
                <a:ea typeface="Arial"/>
                <a:cs typeface="Arial"/>
                <a:sym typeface="Arial"/>
              </a:rPr>
              <a:t>x</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solidFill>
                <a:schemeClr val="dk1"/>
              </a:solidFill>
              <a:latin typeface="Arial"/>
              <a:ea typeface="Arial"/>
              <a:cs typeface="Arial"/>
              <a:sym typeface="Arial"/>
            </a:endParaRPr>
          </a:p>
        </p:txBody>
      </p:sp>
      <p:sp>
        <p:nvSpPr>
          <p:cNvPr id="380" name="Shape 380"/>
          <p:cNvSpPr txBox="1">
            <a:spLocks noGrp="1"/>
          </p:cNvSpPr>
          <p:nvPr>
            <p:ph type="title"/>
          </p:nvPr>
        </p:nvSpPr>
        <p:spPr>
          <a:xfrm>
            <a:off x="76200" y="5562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DL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pic>
        <p:nvPicPr>
          <p:cNvPr id="381" name="Shape 381"/>
          <p:cNvPicPr preferRelativeResize="0"/>
          <p:nvPr/>
        </p:nvPicPr>
        <p:blipFill>
          <a:blip r:embed="rId3">
            <a:alphaModFix/>
          </a:blip>
          <a:stretch>
            <a:fillRect/>
          </a:stretch>
        </p:blipFill>
        <p:spPr>
          <a:xfrm>
            <a:off x="505275" y="2651650"/>
            <a:ext cx="5961600" cy="3570263"/>
          </a:xfrm>
          <a:prstGeom prst="rect">
            <a:avLst/>
          </a:prstGeom>
          <a:noFill/>
          <a:ln>
            <a:noFill/>
          </a:ln>
        </p:spPr>
      </p:pic>
      <p:sp>
        <p:nvSpPr>
          <p:cNvPr id="382" name="Shape 382"/>
          <p:cNvSpPr txBox="1">
            <a:spLocks noGrp="1"/>
          </p:cNvSpPr>
          <p:nvPr>
            <p:ph type="title"/>
          </p:nvPr>
        </p:nvSpPr>
        <p:spPr>
          <a:xfrm>
            <a:off x="523900" y="1088775"/>
            <a:ext cx="10938900" cy="822300"/>
          </a:xfrm>
          <a:prstGeom prst="rect">
            <a:avLst/>
          </a:prstGeom>
          <a:noFill/>
          <a:ln>
            <a:noFill/>
          </a:ln>
        </p:spPr>
        <p:txBody>
          <a:bodyPr spcFirstLastPara="1" wrap="square" lIns="92150" tIns="46075" rIns="92150" bIns="46075" anchor="ctr" anchorCtr="0">
            <a:noAutofit/>
          </a:bodyPr>
          <a:lstStyle/>
          <a:p>
            <a:pPr marL="0" marR="0" lvl="0" indent="0" algn="l"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a:t>
            </a:r>
            <a:r>
              <a:rPr lang="en-US" sz="1600" b="0">
                <a:latin typeface="Arial"/>
                <a:ea typeface="Arial"/>
                <a:cs typeface="Arial"/>
                <a:sym typeface="Arial"/>
              </a:rPr>
              <a:t>technical evaluation of this metric requires simulations based on the configurations and methodology specified in [2]. However, for the time </a:t>
            </a:r>
            <a:r>
              <a:rPr lang="en-US" sz="1600" b="0">
                <a:solidFill>
                  <a:schemeClr val="dk1"/>
                </a:solidFill>
                <a:latin typeface="Arial"/>
                <a:ea typeface="Arial"/>
                <a:cs typeface="Arial"/>
                <a:sym typeface="Arial"/>
              </a:rPr>
              <a:t>being</a:t>
            </a:r>
            <a:r>
              <a:rPr lang="en-US" sz="1600" b="0">
                <a:latin typeface="Arial"/>
                <a:ea typeface="Arial"/>
                <a:cs typeface="Arial"/>
                <a:sym typeface="Arial"/>
              </a:rPr>
              <a:t>, we provide estimates for 802.11ax by  reusing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Shape 38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34</a:t>
            </a:fld>
            <a:endParaRPr sz="1200">
              <a:solidFill>
                <a:srgbClr val="000000"/>
              </a:solidFill>
              <a:latin typeface="Times New Roman"/>
              <a:ea typeface="Times New Roman"/>
              <a:cs typeface="Times New Roman"/>
              <a:sym typeface="Times New Roman"/>
            </a:endParaRPr>
          </a:p>
        </p:txBody>
      </p:sp>
      <p:sp>
        <p:nvSpPr>
          <p:cNvPr id="388" name="Shape 38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89" name="Shape 389"/>
          <p:cNvSpPr txBox="1">
            <a:spLocks noGrp="1"/>
          </p:cNvSpPr>
          <p:nvPr>
            <p:ph type="body" idx="1"/>
          </p:nvPr>
        </p:nvSpPr>
        <p:spPr>
          <a:xfrm>
            <a:off x="228600" y="1025750"/>
            <a:ext cx="11876700" cy="54006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Assume an average MU-MIMO factor = 4 ( feasible with the given antenna configuration), </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Assume 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Assume a Frequency Selective Multi-User scheduling gain of about 3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12 dB (32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DL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3 dB (4 </a:t>
            </a:r>
            <a:r>
              <a:rPr lang="en-US" sz="1600" b="0" dirty="0" err="1">
                <a:latin typeface="Arial"/>
                <a:ea typeface="Arial"/>
                <a:cs typeface="Arial"/>
                <a:sym typeface="Arial"/>
              </a:rPr>
              <a:t>rx</a:t>
            </a:r>
            <a:r>
              <a:rPr lang="en-US" sz="1600" b="0" dirty="0">
                <a:latin typeface="Arial"/>
                <a:ea typeface="Arial"/>
                <a:cs typeface="Arial"/>
                <a:sym typeface="Arial"/>
              </a:rPr>
              <a:t> antennas per rank 2 user)</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DL SINR per stream over each of the 8 spatial streams (2 spatial streams for 4 MU-MIMO users) is 9 dB better than the curve shown</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DL data rate supported over each spatial stream and over each user for 20 MHz and 3 </a:t>
            </a:r>
            <a:r>
              <a:rPr lang="en-US" sz="1600" b="0" dirty="0" err="1">
                <a:latin typeface="Arial"/>
                <a:ea typeface="Arial"/>
                <a:cs typeface="Arial"/>
                <a:sym typeface="Arial"/>
              </a:rPr>
              <a:t>TRxPs</a:t>
            </a:r>
            <a:r>
              <a:rPr lang="en-US" sz="1600" b="0" dirty="0">
                <a:latin typeface="Arial"/>
                <a:ea typeface="Arial"/>
                <a:cs typeface="Arial"/>
                <a:sym typeface="Arial"/>
              </a:rPr>
              <a:t> = 96.18 Mbps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1: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~0 %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1.27 %</a:t>
            </a:r>
            <a:endParaRPr sz="160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Average Downlink user spectral efficiency = (96.18)*(2)*(4)*(1/20)*(1/3)*(1-0.0127)*0.9 bits/s/Hz = 11.4 bits/s/Hz/</a:t>
            </a:r>
            <a:r>
              <a:rPr lang="en-US" sz="1600" b="0" dirty="0" err="1">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2: Assuming max packet duration of 10 </a:t>
            </a:r>
            <a:r>
              <a:rPr lang="en-US" sz="1600" b="0" dirty="0" err="1">
                <a:solidFill>
                  <a:schemeClr val="dk1"/>
                </a:solidFill>
                <a:latin typeface="Arial"/>
                <a:ea typeface="Arial"/>
                <a:cs typeface="Arial"/>
                <a:sym typeface="Arial"/>
              </a:rPr>
              <a:t>ms</a:t>
            </a:r>
            <a:r>
              <a:rPr lang="en-US" sz="1600" b="0" dirty="0">
                <a:solidFill>
                  <a:schemeClr val="dk1"/>
                </a:solidFill>
                <a:latin typeface="Arial"/>
                <a:ea typeface="Arial"/>
                <a:cs typeface="Arial"/>
                <a:sym typeface="Arial"/>
              </a:rPr>
              <a:t>,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0.44%</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1.3  %</a:t>
            </a:r>
            <a:endParaRPr sz="160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802.11ax Average Downlink user spectral efficiency = (96.18)*(2)*(4)*(1/20)*(1/3)*(1-0.013)*(1-0.0044)*0.9 bits/s/Hz = </a:t>
            </a:r>
            <a:r>
              <a:rPr lang="en-US" sz="1600" dirty="0">
                <a:solidFill>
                  <a:schemeClr val="dk1"/>
                </a:solidFill>
                <a:latin typeface="Arial"/>
                <a:ea typeface="Arial"/>
                <a:cs typeface="Arial"/>
                <a:sym typeface="Arial"/>
              </a:rPr>
              <a:t>11.34</a:t>
            </a:r>
            <a:r>
              <a:rPr lang="en-US" sz="1600" b="0" dirty="0">
                <a:solidFill>
                  <a:schemeClr val="dk1"/>
                </a:solidFill>
                <a:latin typeface="Arial"/>
                <a:ea typeface="Arial"/>
                <a:cs typeface="Arial"/>
                <a:sym typeface="Arial"/>
              </a:rPr>
              <a:t> 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chemeClr val="dk1"/>
                </a:solidFill>
                <a:highlight>
                  <a:srgbClr val="00FF00"/>
                </a:highlight>
                <a:latin typeface="Arial"/>
                <a:ea typeface="Arial"/>
                <a:cs typeface="Arial"/>
                <a:sym typeface="Arial"/>
              </a:rPr>
              <a:t>802.11ax DL is expected to meet the requirement for IMT-2020 EMBB Dense Urban Average Spectral Efficiency</a:t>
            </a:r>
            <a:endParaRPr sz="1600" b="0" dirty="0">
              <a:solidFill>
                <a:schemeClr val="dk1"/>
              </a:solidFill>
              <a:latin typeface="Arial"/>
              <a:ea typeface="Arial"/>
              <a:cs typeface="Arial"/>
              <a:sym typeface="Arial"/>
            </a:endParaRPr>
          </a:p>
        </p:txBody>
      </p:sp>
      <p:sp>
        <p:nvSpPr>
          <p:cNvPr id="390" name="Shape 390"/>
          <p:cNvSpPr txBox="1">
            <a:spLocks noGrp="1"/>
          </p:cNvSpPr>
          <p:nvPr>
            <p:ph type="title"/>
          </p:nvPr>
        </p:nvSpPr>
        <p:spPr>
          <a:xfrm>
            <a:off x="228600" y="4800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DL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Shape 39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35</a:t>
            </a:fld>
            <a:endParaRPr sz="1200">
              <a:solidFill>
                <a:srgbClr val="000000"/>
              </a:solidFill>
              <a:latin typeface="Times New Roman"/>
              <a:ea typeface="Times New Roman"/>
              <a:cs typeface="Times New Roman"/>
              <a:sym typeface="Times New Roman"/>
            </a:endParaRPr>
          </a:p>
        </p:txBody>
      </p:sp>
      <p:sp>
        <p:nvSpPr>
          <p:cNvPr id="396" name="Shape 39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97" name="Shape 397"/>
          <p:cNvSpPr txBox="1">
            <a:spLocks noGrp="1"/>
          </p:cNvSpPr>
          <p:nvPr>
            <p:ph type="body" idx="1"/>
          </p:nvPr>
        </p:nvSpPr>
        <p:spPr>
          <a:xfrm>
            <a:off x="736025" y="1183950"/>
            <a:ext cx="11369700" cy="53457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Effectively, UL Max </a:t>
            </a:r>
            <a:r>
              <a:rPr lang="en-US" sz="1600" b="0" dirty="0" err="1">
                <a:latin typeface="Arial"/>
                <a:ea typeface="Arial"/>
                <a:cs typeface="Arial"/>
                <a:sym typeface="Arial"/>
              </a:rPr>
              <a:t>Tx</a:t>
            </a:r>
            <a:r>
              <a:rPr lang="en-US" sz="1600" b="0" dirty="0">
                <a:latin typeface="Arial"/>
                <a:ea typeface="Arial"/>
                <a:cs typeface="Arial"/>
                <a:sym typeface="Arial"/>
              </a:rPr>
              <a:t> power is lower than DL Max </a:t>
            </a:r>
            <a:r>
              <a:rPr lang="en-US" sz="1600" b="0" dirty="0" err="1">
                <a:latin typeface="Arial"/>
                <a:ea typeface="Arial"/>
                <a:cs typeface="Arial"/>
                <a:sym typeface="Arial"/>
              </a:rPr>
              <a:t>Tx</a:t>
            </a:r>
            <a:r>
              <a:rPr lang="en-US" sz="1600" b="0" dirty="0">
                <a:latin typeface="Arial"/>
                <a:ea typeface="Arial"/>
                <a:cs typeface="Arial"/>
                <a:sym typeface="Arial"/>
              </a:rPr>
              <a:t> power by 21 dB (</a:t>
            </a:r>
            <a:r>
              <a:rPr lang="en-US" sz="1600" b="0" dirty="0" err="1">
                <a:latin typeface="Arial"/>
                <a:ea typeface="Arial"/>
                <a:cs typeface="Arial"/>
                <a:sym typeface="Arial"/>
              </a:rPr>
              <a:t>Tx</a:t>
            </a:r>
            <a:r>
              <a:rPr lang="en-US" sz="1600" b="0" dirty="0">
                <a:latin typeface="Arial"/>
                <a:ea typeface="Arial"/>
                <a:cs typeface="Arial"/>
                <a:sym typeface="Arial"/>
              </a:rPr>
              <a:t> power difference)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BS noise figure is 2 dB lower than UE noise figure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Approximate UL geometry SINR for a UE = corresponding DL SINR - 19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128 </a:t>
            </a:r>
            <a:r>
              <a:rPr lang="en-US" sz="1600" b="0" dirty="0" err="1">
                <a:latin typeface="Arial"/>
                <a:ea typeface="Arial"/>
                <a:cs typeface="Arial"/>
                <a:sym typeface="Arial"/>
              </a:rPr>
              <a:t>Tx</a:t>
            </a:r>
            <a:r>
              <a:rPr lang="en-US" sz="1600" b="0" dirty="0">
                <a:latin typeface="Arial"/>
                <a:ea typeface="Arial"/>
                <a:cs typeface="Arial"/>
                <a:sym typeface="Arial"/>
              </a:rPr>
              <a:t>/Rx at ENB, 4 TX/RX at UE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Assume an average MU-MIMO factor = 4 ( feasible with the given antenna configuration), </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Assume 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Assume a 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3 dB (4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UL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12 dB (128 Rx antennas for 8 streams)</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UL SINR per stream over each of the 8 spatial streams (2 spatial streams for 4 MU-MIMO users) is 4 dB worse than the curve shown (</a:t>
            </a:r>
            <a:r>
              <a:rPr lang="en-US" sz="1600" b="0" dirty="0" err="1">
                <a:latin typeface="Arial"/>
                <a:ea typeface="Arial"/>
                <a:cs typeface="Arial"/>
                <a:sym typeface="Arial"/>
              </a:rPr>
              <a:t>Tx</a:t>
            </a:r>
            <a:r>
              <a:rPr lang="en-US" sz="1600" b="0" dirty="0">
                <a:latin typeface="Arial"/>
                <a:ea typeface="Arial"/>
                <a:cs typeface="Arial"/>
                <a:sym typeface="Arial"/>
              </a:rPr>
              <a:t> power can be max for each of the UL MU-MIMO users)</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Average UL data rate supported over each spatial stream and over each user for 20 MHz and 3 </a:t>
            </a:r>
            <a:r>
              <a:rPr lang="en-US" sz="1600" b="0" dirty="0" err="1">
                <a:solidFill>
                  <a:schemeClr val="dk1"/>
                </a:solidFill>
                <a:latin typeface="Arial"/>
                <a:ea typeface="Arial"/>
                <a:cs typeface="Arial"/>
                <a:sym typeface="Arial"/>
              </a:rPr>
              <a:t>TRxPs</a:t>
            </a:r>
            <a:r>
              <a:rPr lang="en-US" sz="1600" b="0" dirty="0">
                <a:solidFill>
                  <a:schemeClr val="dk1"/>
                </a:solidFill>
                <a:latin typeface="Arial"/>
                <a:ea typeface="Arial"/>
                <a:cs typeface="Arial"/>
                <a:sym typeface="Arial"/>
              </a:rPr>
              <a:t> =  Mbps</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10% PER</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1: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~0 %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1.27 %</a:t>
            </a: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802.11ax</a:t>
            </a:r>
            <a:r>
              <a:rPr lang="en-US" sz="1600" dirty="0">
                <a:solidFill>
                  <a:schemeClr val="dk1"/>
                </a:solidFill>
                <a:latin typeface="Arial"/>
                <a:ea typeface="Arial"/>
                <a:cs typeface="Arial"/>
                <a:sym typeface="Arial"/>
              </a:rPr>
              <a:t> </a:t>
            </a:r>
            <a:r>
              <a:rPr lang="en-US" sz="1600" b="0" dirty="0">
                <a:solidFill>
                  <a:schemeClr val="dk1"/>
                </a:solidFill>
                <a:latin typeface="Arial"/>
                <a:ea typeface="Arial"/>
                <a:cs typeface="Arial"/>
                <a:sym typeface="Arial"/>
              </a:rPr>
              <a:t>Average Uplink user spectral efficiency = (45.37 )*(2)*(4)*(1/20)*(1/3)*(1-0.0127)*0.9 bits/s/Hz =</a:t>
            </a:r>
            <a:r>
              <a:rPr lang="en-US" sz="1600" dirty="0">
                <a:solidFill>
                  <a:schemeClr val="dk1"/>
                </a:solidFill>
                <a:latin typeface="Arial"/>
                <a:ea typeface="Arial"/>
                <a:cs typeface="Arial"/>
                <a:sym typeface="Arial"/>
              </a:rPr>
              <a:t> 5.37</a:t>
            </a:r>
            <a:r>
              <a:rPr lang="en-US" sz="1600" b="0" dirty="0">
                <a:solidFill>
                  <a:schemeClr val="dk1"/>
                </a:solidFill>
                <a:latin typeface="Arial"/>
                <a:ea typeface="Arial"/>
                <a:cs typeface="Arial"/>
                <a:sym typeface="Arial"/>
              </a:rPr>
              <a:t>  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457200" lvl="0" indent="0" rtl="0">
              <a:spcBef>
                <a:spcPts val="0"/>
              </a:spcBef>
              <a:spcAft>
                <a:spcPts val="0"/>
              </a:spcAft>
              <a:buNone/>
            </a:pPr>
            <a:endParaRPr sz="1500" dirty="0">
              <a:latin typeface="Arial"/>
              <a:ea typeface="Arial"/>
              <a:cs typeface="Arial"/>
              <a:sym typeface="Arial"/>
            </a:endParaRPr>
          </a:p>
        </p:txBody>
      </p:sp>
      <p:sp>
        <p:nvSpPr>
          <p:cNvPr id="398" name="Shape 398"/>
          <p:cNvSpPr txBox="1">
            <a:spLocks noGrp="1"/>
          </p:cNvSpPr>
          <p:nvPr>
            <p:ph type="title"/>
          </p:nvPr>
        </p:nvSpPr>
        <p:spPr>
          <a:xfrm>
            <a:off x="-227550" y="709675"/>
            <a:ext cx="11275500" cy="4563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UL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Shape 40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36</a:t>
            </a:fld>
            <a:endParaRPr sz="1200">
              <a:solidFill>
                <a:srgbClr val="000000"/>
              </a:solidFill>
              <a:latin typeface="Times New Roman"/>
              <a:ea typeface="Times New Roman"/>
              <a:cs typeface="Times New Roman"/>
              <a:sym typeface="Times New Roman"/>
            </a:endParaRPr>
          </a:p>
        </p:txBody>
      </p:sp>
      <p:sp>
        <p:nvSpPr>
          <p:cNvPr id="404" name="Shape 40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05" name="Shape 405"/>
          <p:cNvSpPr txBox="1">
            <a:spLocks noGrp="1"/>
          </p:cNvSpPr>
          <p:nvPr>
            <p:ph type="body" idx="1"/>
          </p:nvPr>
        </p:nvSpPr>
        <p:spPr>
          <a:xfrm>
            <a:off x="736025" y="1183950"/>
            <a:ext cx="11369700" cy="5345700"/>
          </a:xfrm>
          <a:prstGeom prst="rect">
            <a:avLst/>
          </a:prstGeom>
          <a:noFill/>
          <a:ln>
            <a:noFill/>
          </a:ln>
        </p:spPr>
        <p:txBody>
          <a:bodyPr spcFirstLastPara="1" wrap="square" lIns="92150" tIns="46075" rIns="92150" bIns="46075" anchor="t" anchorCtr="0">
            <a:noAutofit/>
          </a:bodyPr>
          <a:lstStyle/>
          <a:p>
            <a:pPr marL="0" marR="0" lvl="0" indent="0" algn="l" rtl="0">
              <a:lnSpc>
                <a:spcPct val="100000"/>
              </a:lnSpc>
              <a:spcBef>
                <a:spcPts val="0"/>
              </a:spcBef>
              <a:spcAft>
                <a:spcPts val="0"/>
              </a:spcAft>
              <a:buNone/>
            </a:pPr>
            <a:endParaRPr sz="15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2: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0.44%</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1.3 %</a:t>
            </a: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802.11ax Average Uplink user spectral efficiency = (45.37 )*(2)*(4)*(1/20)*(1/3)*(1-0.013)*(1-0.0044)*0.9 bits/s/Hz =  </a:t>
            </a:r>
            <a:r>
              <a:rPr lang="en-US" sz="1600" dirty="0">
                <a:solidFill>
                  <a:schemeClr val="dk1"/>
                </a:solidFill>
                <a:latin typeface="Arial"/>
                <a:ea typeface="Arial"/>
                <a:cs typeface="Arial"/>
                <a:sym typeface="Arial"/>
              </a:rPr>
              <a:t>5.35</a:t>
            </a:r>
            <a:r>
              <a:rPr lang="en-US" sz="1600" b="0" dirty="0">
                <a:solidFill>
                  <a:schemeClr val="dk1"/>
                </a:solidFill>
                <a:latin typeface="Arial"/>
                <a:ea typeface="Arial"/>
                <a:cs typeface="Arial"/>
                <a:sym typeface="Arial"/>
              </a:rPr>
              <a:t> 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r>
              <a:rPr lang="en-US" sz="1600" b="0" dirty="0">
                <a:solidFill>
                  <a:schemeClr val="dk1"/>
                </a:solidFill>
                <a:highlight>
                  <a:srgbClr val="FFFF00"/>
                </a:highlight>
                <a:latin typeface="Arial"/>
                <a:ea typeface="Arial"/>
                <a:cs typeface="Arial"/>
                <a:sym typeface="Arial"/>
              </a:rPr>
              <a:t>Under the assumptions in the previous slide, the estimated UL average spectral efficiency for EMBB Dense Urban (5.37, 5.35) fails to meet the corresponding requirement (5.4) by a small margin</a:t>
            </a:r>
            <a:r>
              <a:rPr lang="en-US" sz="1600" b="0" dirty="0">
                <a:solidFill>
                  <a:schemeClr val="dk1"/>
                </a:solidFill>
                <a:latin typeface="Arial"/>
                <a:ea typeface="Arial"/>
                <a:cs typeface="Arial"/>
                <a:sym typeface="Arial"/>
              </a:rPr>
              <a:t>. </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chemeClr val="dk1"/>
                </a:solidFill>
                <a:latin typeface="Arial"/>
                <a:ea typeface="Arial"/>
                <a:cs typeface="Arial"/>
                <a:sym typeface="Arial"/>
              </a:rPr>
              <a:t>However, please note the following:</a:t>
            </a:r>
            <a:endParaRPr sz="1600" b="0" dirty="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AutoNum type="arabicPeriod"/>
            </a:pPr>
            <a:r>
              <a:rPr lang="en-US" sz="1600" b="0" dirty="0">
                <a:solidFill>
                  <a:schemeClr val="dk1"/>
                </a:solidFill>
                <a:latin typeface="Arial"/>
                <a:ea typeface="Arial"/>
                <a:cs typeface="Arial"/>
                <a:sym typeface="Arial"/>
              </a:rPr>
              <a:t>By utilizing the schemes mentioned in Notes(1), it is possible to improve the spectral efficiency and meet the requirement.</a:t>
            </a:r>
            <a:endParaRPr sz="1600" b="0" dirty="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It is also possible to meet the requirements by modifying some of the assumptions made in the estimate, for example:</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Considering transmit and receive diversity gain </a:t>
            </a:r>
            <a:endParaRPr sz="160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Higher average MU-MIMO factor and/or rank. </a:t>
            </a:r>
            <a:endParaRPr sz="160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chemeClr val="dk1"/>
                </a:solidFill>
                <a:latin typeface="Arial"/>
                <a:ea typeface="Arial"/>
                <a:cs typeface="Arial"/>
                <a:sym typeface="Arial"/>
              </a:rPr>
              <a:t>Simulations are required to quantify the gains by these schemes.</a:t>
            </a:r>
            <a:endParaRPr sz="1600" b="0" dirty="0">
              <a:solidFill>
                <a:schemeClr val="dk1"/>
              </a:solidFill>
              <a:latin typeface="Arial"/>
              <a:ea typeface="Arial"/>
              <a:cs typeface="Arial"/>
              <a:sym typeface="Arial"/>
            </a:endParaRPr>
          </a:p>
        </p:txBody>
      </p:sp>
      <p:sp>
        <p:nvSpPr>
          <p:cNvPr id="406" name="Shape 406"/>
          <p:cNvSpPr txBox="1">
            <a:spLocks noGrp="1"/>
          </p:cNvSpPr>
          <p:nvPr>
            <p:ph type="title"/>
          </p:nvPr>
        </p:nvSpPr>
        <p:spPr>
          <a:xfrm>
            <a:off x="-227550" y="709675"/>
            <a:ext cx="11275500" cy="4563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UL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Shape 41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37</a:t>
            </a:fld>
            <a:endParaRPr sz="1200">
              <a:solidFill>
                <a:srgbClr val="000000"/>
              </a:solidFill>
              <a:latin typeface="Times New Roman"/>
              <a:ea typeface="Times New Roman"/>
              <a:cs typeface="Times New Roman"/>
              <a:sym typeface="Times New Roman"/>
            </a:endParaRPr>
          </a:p>
        </p:txBody>
      </p:sp>
      <p:sp>
        <p:nvSpPr>
          <p:cNvPr id="412" name="Shape 41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13" name="Shape 413"/>
          <p:cNvSpPr txBox="1">
            <a:spLocks noGrp="1"/>
          </p:cNvSpPr>
          <p:nvPr>
            <p:ph type="body" idx="1"/>
          </p:nvPr>
        </p:nvSpPr>
        <p:spPr>
          <a:xfrm>
            <a:off x="485550" y="1054713"/>
            <a:ext cx="11529000" cy="5193900"/>
          </a:xfrm>
          <a:prstGeom prst="rect">
            <a:avLst/>
          </a:prstGeom>
          <a:noFill/>
          <a:ln>
            <a:noFill/>
          </a:ln>
        </p:spPr>
        <p:txBody>
          <a:bodyPr spcFirstLastPara="1" wrap="square" lIns="92150" tIns="46075" rIns="92150" bIns="46075" anchor="t" anchorCtr="0">
            <a:noAutofit/>
          </a:bodyPr>
          <a:lstStyle/>
          <a:p>
            <a:pPr marL="0" marR="0" lvl="0" indent="0" algn="l" rtl="0">
              <a:lnSpc>
                <a:spcPct val="115000"/>
              </a:lnSpc>
              <a:spcBef>
                <a:spcPts val="600"/>
              </a:spcBef>
              <a:spcAft>
                <a:spcPts val="0"/>
              </a:spcAft>
              <a:buClr>
                <a:srgbClr val="000000"/>
              </a:buClr>
              <a:buSzPts val="1100"/>
              <a:buFont typeface="Arial"/>
              <a:buNone/>
            </a:pPr>
            <a:r>
              <a:rPr lang="en-US" sz="1600" b="0">
                <a:solidFill>
                  <a:schemeClr val="dk1"/>
                </a:solidFill>
                <a:latin typeface="Arial"/>
                <a:ea typeface="Arial"/>
                <a:cs typeface="Arial"/>
                <a:sym typeface="Arial"/>
              </a:rPr>
              <a:t>Definition</a:t>
            </a:r>
            <a:r>
              <a:rPr lang="en-US" sz="1600" b="0">
                <a:latin typeface="Arial"/>
                <a:ea typeface="Arial"/>
                <a:cs typeface="Arial"/>
                <a:sym typeface="Arial"/>
              </a:rPr>
              <a:t>: </a:t>
            </a:r>
            <a:r>
              <a:rPr lang="en-US" sz="1600" b="0">
                <a:solidFill>
                  <a:srgbClr val="0000FF"/>
                </a:solidFill>
                <a:latin typeface="Arial"/>
                <a:ea typeface="Arial"/>
                <a:cs typeface="Arial"/>
                <a:sym typeface="Arial"/>
              </a:rPr>
              <a:t>Area traffic capacity is the total traffic throughput served per geographic area (in Mbit/s/m</a:t>
            </a:r>
            <a:r>
              <a:rPr lang="en-US" sz="1600" b="0" baseline="30000">
                <a:solidFill>
                  <a:srgbClr val="0000FF"/>
                </a:solidFill>
                <a:latin typeface="Arial"/>
                <a:ea typeface="Arial"/>
                <a:cs typeface="Arial"/>
                <a:sym typeface="Arial"/>
              </a:rPr>
              <a:t>2</a:t>
            </a:r>
            <a:r>
              <a:rPr lang="en-US" sz="1600" b="0">
                <a:solidFill>
                  <a:srgbClr val="0000FF"/>
                </a:solidFill>
                <a:latin typeface="Arial"/>
                <a:ea typeface="Arial"/>
                <a:cs typeface="Arial"/>
                <a:sym typeface="Arial"/>
              </a:rPr>
              <a:t>).</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rgbClr val="0000FF"/>
                </a:solidFill>
                <a:latin typeface="Arial"/>
                <a:ea typeface="Arial"/>
                <a:cs typeface="Arial"/>
                <a:sym typeface="Arial"/>
              </a:rPr>
              <a:t>The throughput is the number of correctly received bits, i.e. the number of bits contained in the SDUs delivered to Layer 3, over a certain period of time. This can be derived for a particular use case (or deployment scenario) of one frequency band and one TRxP layer, based on the achievable average spectral efficiency, network deployment (e.g., TRxP (site) density) and bandwidth.</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rgbClr val="0000FF"/>
                </a:solidFill>
                <a:latin typeface="Arial"/>
                <a:ea typeface="Arial"/>
                <a:cs typeface="Arial"/>
                <a:sym typeface="Arial"/>
              </a:rPr>
              <a:t>Let W denote the channel bandwidth and  the TRxP density (TRxP/m</a:t>
            </a:r>
            <a:r>
              <a:rPr lang="en-US" sz="1600" b="0" baseline="30000">
                <a:solidFill>
                  <a:srgbClr val="0000FF"/>
                </a:solidFill>
                <a:latin typeface="Arial"/>
                <a:ea typeface="Arial"/>
                <a:cs typeface="Arial"/>
                <a:sym typeface="Arial"/>
              </a:rPr>
              <a:t>2</a:t>
            </a:r>
            <a:r>
              <a:rPr lang="en-US" sz="1600" b="0">
                <a:solidFill>
                  <a:srgbClr val="0000FF"/>
                </a:solidFill>
                <a:latin typeface="Arial"/>
                <a:ea typeface="Arial"/>
                <a:cs typeface="Arial"/>
                <a:sym typeface="Arial"/>
              </a:rPr>
              <a:t>). The area traffic capacity C</a:t>
            </a:r>
            <a:r>
              <a:rPr lang="en-US" sz="1600" b="0" baseline="-25000">
                <a:solidFill>
                  <a:srgbClr val="0000FF"/>
                </a:solidFill>
                <a:latin typeface="Arial"/>
                <a:ea typeface="Arial"/>
                <a:cs typeface="Arial"/>
                <a:sym typeface="Arial"/>
              </a:rPr>
              <a:t>area</a:t>
            </a:r>
            <a:r>
              <a:rPr lang="en-US" sz="1600" b="0">
                <a:solidFill>
                  <a:srgbClr val="0000FF"/>
                </a:solidFill>
                <a:latin typeface="Arial"/>
                <a:ea typeface="Arial"/>
                <a:cs typeface="Arial"/>
                <a:sym typeface="Arial"/>
              </a:rPr>
              <a:t> is related to average spectral efficiency SE</a:t>
            </a:r>
            <a:r>
              <a:rPr lang="en-US" sz="1600" b="0" baseline="-25000">
                <a:solidFill>
                  <a:srgbClr val="0000FF"/>
                </a:solidFill>
                <a:latin typeface="Arial"/>
                <a:ea typeface="Arial"/>
                <a:cs typeface="Arial"/>
                <a:sym typeface="Arial"/>
              </a:rPr>
              <a:t>avg</a:t>
            </a:r>
            <a:r>
              <a:rPr lang="en-US" sz="1600" b="0">
                <a:solidFill>
                  <a:srgbClr val="0000FF"/>
                </a:solidFill>
                <a:latin typeface="Arial"/>
                <a:ea typeface="Arial"/>
                <a:cs typeface="Arial"/>
                <a:sym typeface="Arial"/>
              </a:rPr>
              <a:t> through equation C</a:t>
            </a:r>
            <a:r>
              <a:rPr lang="en-US" sz="1600" b="0" baseline="-25000">
                <a:solidFill>
                  <a:srgbClr val="0000FF"/>
                </a:solidFill>
                <a:latin typeface="Arial"/>
                <a:ea typeface="Arial"/>
                <a:cs typeface="Arial"/>
                <a:sym typeface="Arial"/>
              </a:rPr>
              <a:t>area</a:t>
            </a:r>
            <a:r>
              <a:rPr lang="en-US" sz="1600" b="0">
                <a:solidFill>
                  <a:srgbClr val="0000FF"/>
                </a:solidFill>
                <a:latin typeface="Arial"/>
                <a:ea typeface="Arial"/>
                <a:cs typeface="Arial"/>
                <a:sym typeface="Arial"/>
              </a:rPr>
              <a:t> = ρ × W × SE</a:t>
            </a:r>
            <a:r>
              <a:rPr lang="en-US" sz="1600" b="0" baseline="-25000">
                <a:solidFill>
                  <a:srgbClr val="0000FF"/>
                </a:solidFill>
                <a:latin typeface="Arial"/>
                <a:ea typeface="Arial"/>
                <a:cs typeface="Arial"/>
                <a:sym typeface="Arial"/>
              </a:rPr>
              <a:t>avg</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endParaRPr sz="1600" b="0">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rgbClr val="0000FF"/>
                </a:solidFill>
                <a:latin typeface="Arial"/>
                <a:ea typeface="Arial"/>
                <a:cs typeface="Arial"/>
                <a:sym typeface="Arial"/>
              </a:rPr>
              <a:t>In case bandwidth is aggregated across multiple bands, the area traffic capacity will be summed over the bands.</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chemeClr val="dk1"/>
                </a:solidFill>
                <a:latin typeface="Arial"/>
                <a:ea typeface="Arial"/>
                <a:cs typeface="Arial"/>
                <a:sym typeface="Arial"/>
              </a:rPr>
              <a:t>The requirement is applicable to EMBB Indoor Hotspot DL : </a:t>
            </a:r>
            <a:r>
              <a:rPr lang="en-US" sz="1600" b="0">
                <a:latin typeface="Arial"/>
                <a:ea typeface="Arial"/>
                <a:cs typeface="Arial"/>
                <a:sym typeface="Arial"/>
              </a:rPr>
              <a:t> Requirement: 10 Mbit/s/m</a:t>
            </a:r>
            <a:r>
              <a:rPr lang="en-US" sz="1600" b="0" baseline="30000">
                <a:latin typeface="Arial"/>
                <a:ea typeface="Arial"/>
                <a:cs typeface="Arial"/>
                <a:sym typeface="Arial"/>
              </a:rPr>
              <a:t>2</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Simulations based on the methodology specified in [2]</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p:txBody>
      </p:sp>
      <p:pic>
        <p:nvPicPr>
          <p:cNvPr id="414" name="Shape 414"/>
          <p:cNvPicPr preferRelativeResize="0"/>
          <p:nvPr/>
        </p:nvPicPr>
        <p:blipFill>
          <a:blip r:embed="rId3">
            <a:alphaModFix/>
          </a:blip>
          <a:stretch>
            <a:fillRect/>
          </a:stretch>
        </p:blipFill>
        <p:spPr>
          <a:xfrm>
            <a:off x="3503350" y="4108750"/>
            <a:ext cx="4875776" cy="2368450"/>
          </a:xfrm>
          <a:prstGeom prst="rect">
            <a:avLst/>
          </a:prstGeom>
          <a:noFill/>
          <a:ln>
            <a:noFill/>
          </a:ln>
        </p:spPr>
      </p:pic>
      <p:sp>
        <p:nvSpPr>
          <p:cNvPr id="415" name="Shape 415"/>
          <p:cNvSpPr txBox="1">
            <a:spLocks noGrp="1"/>
          </p:cNvSpPr>
          <p:nvPr>
            <p:ph type="title"/>
          </p:nvPr>
        </p:nvSpPr>
        <p:spPr>
          <a:xfrm>
            <a:off x="152400" y="457200"/>
            <a:ext cx="11275500" cy="719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IMT 2020 requirement for Area traffic capacity</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Shape 42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38</a:t>
            </a:fld>
            <a:endParaRPr sz="1200">
              <a:solidFill>
                <a:srgbClr val="000000"/>
              </a:solidFill>
              <a:latin typeface="Times New Roman"/>
              <a:ea typeface="Times New Roman"/>
              <a:cs typeface="Times New Roman"/>
              <a:sym typeface="Times New Roman"/>
            </a:endParaRPr>
          </a:p>
        </p:txBody>
      </p:sp>
      <p:sp>
        <p:nvSpPr>
          <p:cNvPr id="421" name="Shape 42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22" name="Shape 422"/>
          <p:cNvSpPr txBox="1">
            <a:spLocks noGrp="1"/>
          </p:cNvSpPr>
          <p:nvPr>
            <p:ph type="body" idx="1"/>
          </p:nvPr>
        </p:nvSpPr>
        <p:spPr>
          <a:xfrm>
            <a:off x="508475" y="1682850"/>
            <a:ext cx="11529000" cy="46074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SzPts val="1100"/>
              <a:buNone/>
            </a:pPr>
            <a:endParaRPr sz="1600" b="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From the 802.11ax average spectral efficiency estimate: </a:t>
            </a:r>
            <a:endParaRPr sz="1600" b="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Average DL spectral efficiency = 8.88 bits/s/Hz</a:t>
            </a:r>
            <a:endParaRPr sz="16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Average UL spectral efficiency = 17.1 bits/s/Hz</a:t>
            </a:r>
            <a:endParaRPr sz="160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From the eMBB Indoor Hotspot topology:</a:t>
            </a:r>
            <a:endParaRPr sz="1600" b="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Area of each site = 500 m</a:t>
            </a:r>
            <a:r>
              <a:rPr lang="en-US" sz="1600" baseline="30000">
                <a:latin typeface="Arial"/>
                <a:ea typeface="Arial"/>
                <a:cs typeface="Arial"/>
                <a:sym typeface="Arial"/>
              </a:rPr>
              <a:t>2</a:t>
            </a:r>
            <a:endParaRPr sz="1600" baseline="300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For 1 TRxP/site, </a:t>
            </a:r>
            <a:r>
              <a:rPr lang="en-US" sz="1600" i="1">
                <a:solidFill>
                  <a:schemeClr val="dk1"/>
                </a:solidFill>
                <a:latin typeface="Arial"/>
                <a:ea typeface="Arial"/>
                <a:cs typeface="Arial"/>
                <a:sym typeface="Arial"/>
              </a:rPr>
              <a:t>ρ </a:t>
            </a:r>
            <a:r>
              <a:rPr lang="en-US" sz="1600">
                <a:latin typeface="Arial"/>
                <a:ea typeface="Arial"/>
                <a:cs typeface="Arial"/>
                <a:sym typeface="Arial"/>
              </a:rPr>
              <a:t>= 1/500 = 0.002 TRxP/m</a:t>
            </a:r>
            <a:r>
              <a:rPr lang="en-US" sz="1600" baseline="30000">
                <a:latin typeface="Arial"/>
                <a:ea typeface="Arial"/>
                <a:cs typeface="Arial"/>
                <a:sym typeface="Arial"/>
              </a:rPr>
              <a:t>2</a:t>
            </a:r>
            <a:r>
              <a:rPr lang="en-US" sz="1600">
                <a:latin typeface="Arial"/>
                <a:ea typeface="Arial"/>
                <a:cs typeface="Arial"/>
                <a:sym typeface="Arial"/>
              </a:rPr>
              <a:t> </a:t>
            </a:r>
            <a:endParaRPr sz="16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DL Area traffic capacity = 0.0176*W Mbps/m</a:t>
            </a:r>
            <a:r>
              <a:rPr lang="en-US" sz="1600" baseline="30000">
                <a:latin typeface="Arial"/>
                <a:ea typeface="Arial"/>
                <a:cs typeface="Arial"/>
                <a:sym typeface="Arial"/>
              </a:rPr>
              <a:t>2</a:t>
            </a:r>
            <a:endParaRPr sz="1600" baseline="300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UL Area traffic capacity = </a:t>
            </a:r>
            <a:r>
              <a:rPr lang="en-US" sz="1600">
                <a:solidFill>
                  <a:schemeClr val="dk1"/>
                </a:solidFill>
                <a:latin typeface="Arial"/>
                <a:ea typeface="Arial"/>
                <a:cs typeface="Arial"/>
                <a:sym typeface="Arial"/>
              </a:rPr>
              <a:t>0.0344*W Mbps/m</a:t>
            </a:r>
            <a:r>
              <a:rPr lang="en-US" sz="1600" baseline="30000">
                <a:solidFill>
                  <a:schemeClr val="dk1"/>
                </a:solidFill>
                <a:latin typeface="Arial"/>
                <a:ea typeface="Arial"/>
                <a:cs typeface="Arial"/>
                <a:sym typeface="Arial"/>
              </a:rPr>
              <a:t>2</a:t>
            </a:r>
            <a:endParaRPr sz="160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The bandwidth should be at least 568 MHz for DL and 291 MHz for UL to satisfy the area traffic capacity of 10 Mbps/m</a:t>
            </a:r>
            <a:r>
              <a:rPr lang="en-US" sz="1600" b="0" baseline="30000">
                <a:latin typeface="Arial"/>
                <a:ea typeface="Arial"/>
                <a:cs typeface="Arial"/>
                <a:sym typeface="Arial"/>
              </a:rPr>
              <a:t>2</a:t>
            </a:r>
            <a:endParaRPr sz="1600" b="0" baseline="3000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The high bandwidth requirement at the same spectral efficiency is also recognised in 3GPP submissions for NR [4]</a:t>
            </a:r>
            <a:endParaRPr sz="1600" b="0">
              <a:latin typeface="Arial"/>
              <a:ea typeface="Arial"/>
              <a:cs typeface="Arial"/>
              <a:sym typeface="Arial"/>
            </a:endParaRPr>
          </a:p>
        </p:txBody>
      </p:sp>
      <p:sp>
        <p:nvSpPr>
          <p:cNvPr id="423" name="Shape 423"/>
          <p:cNvSpPr txBox="1">
            <a:spLocks noGrp="1"/>
          </p:cNvSpPr>
          <p:nvPr>
            <p:ph type="title"/>
          </p:nvPr>
        </p:nvSpPr>
        <p:spPr>
          <a:xfrm>
            <a:off x="381000" y="682575"/>
            <a:ext cx="11275500" cy="7389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estimate for Area Traffic Capacity in EMBB Indoor Hotspot</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lvl="0" indent="-342900"/>
            <a:r>
              <a:rPr lang="en-US" sz="1800" b="0" dirty="0" smtClean="0"/>
              <a:t>[</a:t>
            </a:r>
            <a:r>
              <a:rPr lang="en-US" sz="1800" b="0" dirty="0"/>
              <a:t>1]	Report  ITU-R  M.2410-0 (11/2017), Minimum requirements related to technical performance for IMT-2020 radio interface(s)</a:t>
            </a:r>
          </a:p>
          <a:p>
            <a:pPr marL="342900" lvl="0" indent="-342900"/>
            <a:r>
              <a:rPr lang="en-US" sz="1800" b="0" dirty="0"/>
              <a:t>[2]	Report  ITU-R  M.2412-0 (10/2017), Guidelines for evaluation of radio interface technologies for </a:t>
            </a:r>
            <a:r>
              <a:rPr lang="en-US" sz="1800" b="0" dirty="0" smtClean="0"/>
              <a:t>IMT-2020</a:t>
            </a:r>
            <a:endParaRPr sz="1800" b="0"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r>
              <a:rPr lang="en-US" sz="1800" b="0" dirty="0">
                <a:solidFill>
                  <a:schemeClr val="dk1"/>
                </a:solidFill>
              </a:rPr>
              <a:t>[3] </a:t>
            </a:r>
            <a:r>
              <a:rPr lang="en-US" sz="1800" b="0" dirty="0"/>
              <a:t>RT-170019, “Summary of email discussion “[ITU-R AH 01] Calibration for self-evaluation”, Huawei, December 2017</a:t>
            </a:r>
            <a:endParaRPr sz="1800" b="0" dirty="0"/>
          </a:p>
          <a:p>
            <a:pPr marL="342900" marR="0" lvl="0" indent="-342900" algn="l" rtl="0">
              <a:spcBef>
                <a:spcPts val="600"/>
              </a:spcBef>
              <a:spcAft>
                <a:spcPts val="0"/>
              </a:spcAft>
              <a:buNone/>
            </a:pPr>
            <a:r>
              <a:rPr lang="en-US" sz="1800" b="0" dirty="0"/>
              <a:t>[4] R1-181802435, </a:t>
            </a:r>
            <a:r>
              <a:rPr lang="en-US" sz="1800" b="0" dirty="0">
                <a:solidFill>
                  <a:schemeClr val="dk1"/>
                </a:solidFill>
              </a:rPr>
              <a:t>On the IMT-2020 Self-Evaluation Performance metrics and Evaluation, Intel </a:t>
            </a:r>
            <a:r>
              <a:rPr lang="en-US" sz="1800" b="0" dirty="0"/>
              <a:t>February, 2018</a:t>
            </a:r>
            <a:r>
              <a:rPr lang="en-US" sz="2000" b="0" dirty="0"/>
              <a:t> </a:t>
            </a:r>
            <a:endParaRPr sz="2000" b="0" dirty="0"/>
          </a:p>
          <a:p>
            <a:pPr marL="342900" marR="0" lvl="0" indent="-342900" algn="l" rtl="0">
              <a:spcBef>
                <a:spcPts val="600"/>
              </a:spcBef>
              <a:spcAft>
                <a:spcPts val="0"/>
              </a:spcAft>
              <a:buNone/>
            </a:pPr>
            <a:endParaRPr sz="2000" b="0" dirty="0"/>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39</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914401" y="4572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 (2) </a:t>
            </a:r>
            <a:endParaRPr sz="2400"/>
          </a:p>
        </p:txBody>
      </p:sp>
      <p:sp>
        <p:nvSpPr>
          <p:cNvPr id="129" name="Shape 129"/>
          <p:cNvSpPr txBox="1">
            <a:spLocks noGrp="1"/>
          </p:cNvSpPr>
          <p:nvPr>
            <p:ph type="body" idx="1"/>
          </p:nvPr>
        </p:nvSpPr>
        <p:spPr>
          <a:xfrm>
            <a:off x="1124425" y="940826"/>
            <a:ext cx="10361100" cy="5447700"/>
          </a:xfrm>
          <a:prstGeom prst="rect">
            <a:avLst/>
          </a:prstGeom>
          <a:noFill/>
          <a:ln>
            <a:noFill/>
          </a:ln>
        </p:spPr>
        <p:txBody>
          <a:bodyPr spcFirstLastPara="1" wrap="square" lIns="92150" tIns="46075" rIns="92150" bIns="46075" anchor="t" anchorCtr="0">
            <a:noAutofit/>
          </a:bodyPr>
          <a:lstStyle/>
          <a:p>
            <a:pPr marL="457200" lvl="0" indent="-330200" algn="l" rtl="0">
              <a:spcBef>
                <a:spcPts val="0"/>
              </a:spcBef>
              <a:spcAft>
                <a:spcPts val="0"/>
              </a:spcAft>
              <a:buClr>
                <a:schemeClr val="dk1"/>
              </a:buClr>
              <a:buSzPts val="1600"/>
              <a:buAutoNum type="arabicPeriod" startAt="5"/>
            </a:pPr>
            <a:r>
              <a:rPr lang="en-US" sz="1600" b="0" dirty="0">
                <a:solidFill>
                  <a:schemeClr val="dk1"/>
                </a:solidFill>
                <a:latin typeface="Arial"/>
                <a:ea typeface="Arial"/>
                <a:cs typeface="Arial"/>
                <a:sym typeface="Arial"/>
              </a:rPr>
              <a:t>Average spectral efficiency</a:t>
            </a:r>
            <a:endParaRPr sz="1600" b="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requirement for Average spectral efficiency</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configuration for Average spectral efficiency: EMBB Indoor Hotspot</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DL Average spectral efficiency - EMBB Indoor Hotspot</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UL Average spectral efficiency - EMBB Indoor Hotspot </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configuration for Average spectral efficiency:  EMBB Dense Urban</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DL Average spectral efficiency - EMBB Dense Urban</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UL Average spectral efficiency - EMBB Dense Urban </a:t>
            </a:r>
            <a:endParaRPr sz="1600" dirty="0">
              <a:solidFill>
                <a:schemeClr val="dk1"/>
              </a:solidFill>
              <a:latin typeface="Arial"/>
              <a:ea typeface="Arial"/>
              <a:cs typeface="Arial"/>
              <a:sym typeface="Arial"/>
            </a:endParaRPr>
          </a:p>
          <a:p>
            <a:pPr marL="457200" lvl="0" indent="0" rtl="0">
              <a:spcBef>
                <a:spcPts val="0"/>
              </a:spcBef>
              <a:spcAft>
                <a:spcPts val="0"/>
              </a:spcAft>
              <a:buNone/>
            </a:pPr>
            <a:endParaRPr sz="1600" dirty="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startAt="6"/>
            </a:pPr>
            <a:r>
              <a:rPr lang="en-US" sz="1600" b="0" dirty="0">
                <a:solidFill>
                  <a:schemeClr val="dk1"/>
                </a:solidFill>
                <a:latin typeface="Arial"/>
                <a:ea typeface="Arial"/>
                <a:cs typeface="Arial"/>
                <a:sym typeface="Arial"/>
              </a:rPr>
              <a:t>Area traffic capacity</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requirement for Area traffic capacity for EMBB Indoor Hotspot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Area traffic capacity Data Rate in EMBB Indoor Hotspot</a:t>
            </a:r>
            <a:endParaRPr sz="1600" dirty="0">
              <a:solidFill>
                <a:schemeClr val="dk1"/>
              </a:solidFill>
              <a:latin typeface="Arial"/>
              <a:ea typeface="Arial"/>
              <a:cs typeface="Arial"/>
              <a:sym typeface="Arial"/>
            </a:endParaRPr>
          </a:p>
          <a:p>
            <a:pPr marL="457200" lvl="0" indent="0" rtl="0">
              <a:spcBef>
                <a:spcPts val="0"/>
              </a:spcBef>
              <a:spcAft>
                <a:spcPts val="0"/>
              </a:spcAft>
              <a:buNone/>
            </a:pPr>
            <a:endParaRPr sz="160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7"/>
            </a:pPr>
            <a:r>
              <a:rPr lang="en-US" sz="1600" b="0" dirty="0">
                <a:solidFill>
                  <a:schemeClr val="dk1"/>
                </a:solidFill>
                <a:latin typeface="Arial"/>
                <a:ea typeface="Arial"/>
                <a:cs typeface="Arial"/>
                <a:sym typeface="Arial"/>
              </a:rPr>
              <a:t>Mobility</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8"/>
            </a:pPr>
            <a:r>
              <a:rPr lang="en-US" sz="1600" b="0" dirty="0">
                <a:solidFill>
                  <a:schemeClr val="dk1"/>
                </a:solidFill>
                <a:latin typeface="Arial"/>
                <a:ea typeface="Arial"/>
                <a:cs typeface="Arial"/>
                <a:sym typeface="Arial"/>
              </a:rPr>
              <a:t>References</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9"/>
            </a:pPr>
            <a:r>
              <a:rPr lang="en-US" sz="1600" b="0" dirty="0">
                <a:solidFill>
                  <a:schemeClr val="dk1"/>
                </a:solidFill>
                <a:latin typeface="Arial"/>
                <a:ea typeface="Arial"/>
                <a:cs typeface="Arial"/>
                <a:sym typeface="Arial"/>
              </a:rPr>
              <a:t>Appendix</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Clr>
                <a:schemeClr val="dk1"/>
              </a:buClr>
              <a:buSzPts val="1100"/>
              <a:buFont typeface="Arial"/>
              <a:buNone/>
            </a:pPr>
            <a:r>
              <a:rPr lang="en-US" sz="1600" b="0" dirty="0">
                <a:solidFill>
                  <a:schemeClr val="dk1"/>
                </a:solidFill>
                <a:latin typeface="Arial"/>
                <a:ea typeface="Arial"/>
                <a:cs typeface="Arial"/>
                <a:sym typeface="Arial"/>
              </a:rPr>
              <a:t>Text copied from the ITU-R IMT 2020 documents [1] and [2] are marked in </a:t>
            </a:r>
            <a:r>
              <a:rPr lang="en-US" sz="1600" b="0" dirty="0">
                <a:solidFill>
                  <a:srgbClr val="0000FF"/>
                </a:solidFill>
                <a:latin typeface="Arial"/>
                <a:ea typeface="Arial"/>
                <a:cs typeface="Arial"/>
                <a:sym typeface="Arial"/>
              </a:rPr>
              <a:t>blue</a:t>
            </a:r>
            <a:r>
              <a:rPr lang="en-US" sz="1600" b="0" dirty="0">
                <a:solidFill>
                  <a:schemeClr val="dk1"/>
                </a:solidFill>
                <a:latin typeface="Arial"/>
                <a:ea typeface="Arial"/>
                <a:cs typeface="Arial"/>
                <a:sym typeface="Arial"/>
              </a:rPr>
              <a:t>.</a:t>
            </a: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30" name="Shape 13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31" name="Shape 13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Shape 452"/>
          <p:cNvSpPr txBox="1">
            <a:spLocks noGrp="1"/>
          </p:cNvSpPr>
          <p:nvPr>
            <p:ph type="title"/>
          </p:nvPr>
        </p:nvSpPr>
        <p:spPr>
          <a:xfrm>
            <a:off x="354825" y="2196425"/>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600"/>
              <a:t>Appendix</a:t>
            </a:r>
            <a:endParaRPr sz="3600"/>
          </a:p>
        </p:txBody>
      </p:sp>
      <p:sp>
        <p:nvSpPr>
          <p:cNvPr id="453" name="Shape 45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40</a:t>
            </a:fld>
            <a:endParaRPr sz="1200">
              <a:solidFill>
                <a:srgbClr val="000000"/>
              </a:solidFill>
              <a:latin typeface="Times New Roman"/>
              <a:ea typeface="Times New Roman"/>
              <a:cs typeface="Times New Roman"/>
              <a:sym typeface="Times New Roman"/>
            </a:endParaRPr>
          </a:p>
        </p:txBody>
      </p:sp>
      <p:sp>
        <p:nvSpPr>
          <p:cNvPr id="454" name="Shape 45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Shape 459"/>
          <p:cNvSpPr txBox="1">
            <a:spLocks noGrp="1"/>
          </p:cNvSpPr>
          <p:nvPr>
            <p:ph type="title"/>
          </p:nvPr>
        </p:nvSpPr>
        <p:spPr>
          <a:xfrm>
            <a:off x="152400" y="76200"/>
            <a:ext cx="11046900" cy="7173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L1/L2 Overheads (1)</a:t>
            </a:r>
            <a:endParaRPr sz="3200" b="1" i="0" u="none" strike="noStrike" cap="none">
              <a:solidFill>
                <a:srgbClr val="000000"/>
              </a:solidFill>
              <a:latin typeface="Times New Roman"/>
              <a:ea typeface="Times New Roman"/>
              <a:cs typeface="Times New Roman"/>
              <a:sym typeface="Times New Roman"/>
            </a:endParaRPr>
          </a:p>
        </p:txBody>
      </p:sp>
      <p:sp>
        <p:nvSpPr>
          <p:cNvPr id="460" name="Shape 46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41</a:t>
            </a:fld>
            <a:endParaRPr sz="1200">
              <a:solidFill>
                <a:srgbClr val="000000"/>
              </a:solidFill>
              <a:latin typeface="Times New Roman"/>
              <a:ea typeface="Times New Roman"/>
              <a:cs typeface="Times New Roman"/>
              <a:sym typeface="Times New Roman"/>
            </a:endParaRPr>
          </a:p>
        </p:txBody>
      </p:sp>
      <p:sp>
        <p:nvSpPr>
          <p:cNvPr id="461" name="Shape 46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62" name="Shape 462"/>
          <p:cNvSpPr txBox="1">
            <a:spLocks noGrp="1"/>
          </p:cNvSpPr>
          <p:nvPr>
            <p:ph type="body" idx="1"/>
          </p:nvPr>
        </p:nvSpPr>
        <p:spPr>
          <a:xfrm>
            <a:off x="762000" y="914400"/>
            <a:ext cx="10361100" cy="41133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a:latin typeface="Arial"/>
                <a:ea typeface="Arial"/>
                <a:cs typeface="Arial"/>
                <a:sym typeface="Arial"/>
              </a:rPr>
              <a:t>L1 (MAC layer overheads)</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MAC layer frame overheads</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AMSDU subframe header (14 bytes per MSDU)</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AMPDU delimiter (4 bytes per MPDU)</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MAC/encryption header</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MAC layer medium exchange overhead (We can ignore these for the purpose of throughput calculations as they are also determined by licensed/unlicensed spectrum designation as well as ACK policy)</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Random Backoff</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Acknowledgement frames</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Protection mechanism (RTS/CTS)</a:t>
            </a:r>
            <a:endParaRPr sz="1600">
              <a:latin typeface="Arial"/>
              <a:ea typeface="Arial"/>
              <a:cs typeface="Arial"/>
              <a:sym typeface="Arial"/>
            </a:endParaRPr>
          </a:p>
          <a:p>
            <a:pPr marL="457200" marR="0" lvl="0" indent="-330200" algn="l" rtl="0">
              <a:spcBef>
                <a:spcPts val="0"/>
              </a:spcBef>
              <a:spcAft>
                <a:spcPts val="0"/>
              </a:spcAft>
              <a:buSzPts val="1600"/>
              <a:buChar char="●"/>
            </a:pPr>
            <a:r>
              <a:rPr lang="en-US" sz="1600">
                <a:latin typeface="Arial"/>
                <a:ea typeface="Arial"/>
                <a:cs typeface="Arial"/>
                <a:sym typeface="Arial"/>
              </a:rPr>
              <a:t>L1 (PHY layer overheads)</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STFs , LTFs, SIG fields</a:t>
            </a:r>
            <a:endParaRPr sz="1600">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sp>
        <p:nvSpPr>
          <p:cNvPr id="467" name="Shape 467"/>
          <p:cNvSpPr txBox="1">
            <a:spLocks noGrp="1"/>
          </p:cNvSpPr>
          <p:nvPr>
            <p:ph type="title"/>
          </p:nvPr>
        </p:nvSpPr>
        <p:spPr>
          <a:xfrm>
            <a:off x="304800" y="0"/>
            <a:ext cx="11046900" cy="7959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b="1" i="0" u="none" strike="noStrike" cap="none">
                <a:solidFill>
                  <a:srgbClr val="000000"/>
                </a:solidFill>
                <a:latin typeface="Times New Roman"/>
                <a:ea typeface="Times New Roman"/>
                <a:cs typeface="Times New Roman"/>
                <a:sym typeface="Times New Roman"/>
              </a:rPr>
              <a:t>802.11ax: L1/L2 Overheads (2)</a:t>
            </a:r>
            <a:endParaRPr sz="2400" b="1" i="0" u="none" strike="noStrike" cap="none">
              <a:solidFill>
                <a:srgbClr val="000000"/>
              </a:solidFill>
              <a:latin typeface="Times New Roman"/>
              <a:ea typeface="Times New Roman"/>
              <a:cs typeface="Times New Roman"/>
              <a:sym typeface="Times New Roman"/>
            </a:endParaRPr>
          </a:p>
        </p:txBody>
      </p:sp>
      <p:sp>
        <p:nvSpPr>
          <p:cNvPr id="468" name="Shape 46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42</a:t>
            </a:fld>
            <a:endParaRPr sz="1200">
              <a:solidFill>
                <a:srgbClr val="000000"/>
              </a:solidFill>
              <a:latin typeface="Times New Roman"/>
              <a:ea typeface="Times New Roman"/>
              <a:cs typeface="Times New Roman"/>
              <a:sym typeface="Times New Roman"/>
            </a:endParaRPr>
          </a:p>
        </p:txBody>
      </p:sp>
      <p:sp>
        <p:nvSpPr>
          <p:cNvPr id="469" name="Shape 46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70" name="Shape 470"/>
          <p:cNvSpPr txBox="1">
            <a:spLocks noGrp="1"/>
          </p:cNvSpPr>
          <p:nvPr>
            <p:ph type="body" idx="1"/>
          </p:nvPr>
        </p:nvSpPr>
        <p:spPr>
          <a:xfrm>
            <a:off x="727600" y="1634600"/>
            <a:ext cx="10361100" cy="41133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a:t>Sample L2 overhead calculation:</a:t>
            </a:r>
            <a:endParaRPr sz="1600"/>
          </a:p>
          <a:p>
            <a:pPr marL="914400" marR="0" lvl="1" indent="-330200" algn="l" rtl="0">
              <a:spcBef>
                <a:spcPts val="0"/>
              </a:spcBef>
              <a:spcAft>
                <a:spcPts val="0"/>
              </a:spcAft>
              <a:buSzPts val="1600"/>
              <a:buChar char="○"/>
            </a:pPr>
            <a:r>
              <a:rPr lang="en-US" sz="1600"/>
              <a:t>Following calculation assumes MSDU size of 1500 bytes</a:t>
            </a: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a:p>
        </p:txBody>
      </p:sp>
      <p:graphicFrame>
        <p:nvGraphicFramePr>
          <p:cNvPr id="471" name="Shape 471"/>
          <p:cNvGraphicFramePr/>
          <p:nvPr>
            <p:extLst>
              <p:ext uri="{D42A27DB-BD31-4B8C-83A1-F6EECF244321}">
                <p14:modId xmlns:p14="http://schemas.microsoft.com/office/powerpoint/2010/main" val="2542921637"/>
              </p:ext>
            </p:extLst>
          </p:nvPr>
        </p:nvGraphicFramePr>
        <p:xfrm>
          <a:off x="1702750" y="2427450"/>
          <a:ext cx="6831650" cy="2971590"/>
        </p:xfrm>
        <a:graphic>
          <a:graphicData uri="http://schemas.openxmlformats.org/drawingml/2006/table">
            <a:tbl>
              <a:tblPr>
                <a:noFill/>
                <a:tableStyleId>{113D76AF-2DB7-4605-8C40-959F13C108E4}</a:tableStyleId>
              </a:tblPr>
              <a:tblGrid>
                <a:gridCol w="1337950"/>
                <a:gridCol w="5493700"/>
              </a:tblGrid>
              <a:tr h="306000">
                <a:tc>
                  <a:txBody>
                    <a:bodyPr/>
                    <a:lstStyle/>
                    <a:p>
                      <a:pPr marL="0" lvl="0" indent="0">
                        <a:spcBef>
                          <a:spcPts val="0"/>
                        </a:spcBef>
                        <a:spcAft>
                          <a:spcPts val="0"/>
                        </a:spcAft>
                        <a:buNone/>
                      </a:pPr>
                      <a:r>
                        <a:rPr lang="en-US" sz="1300" b="1" dirty="0"/>
                        <a:t>11ax</a:t>
                      </a:r>
                      <a:endParaRPr sz="1300" b="1" dirty="0"/>
                    </a:p>
                  </a:txBody>
                  <a:tcPr marL="91425" marR="91425" marT="91425" marB="91425"/>
                </a:tc>
                <a:tc>
                  <a:txBody>
                    <a:bodyPr/>
                    <a:lstStyle/>
                    <a:p>
                      <a:pPr marL="0" lvl="0" indent="0">
                        <a:spcBef>
                          <a:spcPts val="0"/>
                        </a:spcBef>
                        <a:spcAft>
                          <a:spcPts val="0"/>
                        </a:spcAft>
                        <a:buNone/>
                      </a:pPr>
                      <a:r>
                        <a:rPr lang="en-US" sz="1300" b="1"/>
                        <a:t>Comments </a:t>
                      </a:r>
                      <a:endParaRPr sz="1300" b="1"/>
                    </a:p>
                  </a:txBody>
                  <a:tcPr marL="91425" marR="91425" marT="91425" marB="91425"/>
                </a:tc>
              </a:tr>
              <a:tr h="306000">
                <a:tc>
                  <a:txBody>
                    <a:bodyPr/>
                    <a:lstStyle/>
                    <a:p>
                      <a:pPr marL="0" lvl="0" indent="0">
                        <a:spcBef>
                          <a:spcPts val="0"/>
                        </a:spcBef>
                        <a:spcAft>
                          <a:spcPts val="0"/>
                        </a:spcAft>
                        <a:buNone/>
                      </a:pPr>
                      <a:r>
                        <a:rPr lang="en-US"/>
                        <a:t>2</a:t>
                      </a:r>
                      <a:r>
                        <a:rPr lang="en-US" baseline="30000"/>
                        <a:t>(20+2)</a:t>
                      </a:r>
                      <a:r>
                        <a:rPr lang="en-US"/>
                        <a:t>-1</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spcBef>
                          <a:spcPts val="0"/>
                        </a:spcBef>
                        <a:spcAft>
                          <a:spcPts val="0"/>
                        </a:spcAft>
                        <a:buNone/>
                      </a:pPr>
                      <a:r>
                        <a:rPr lang="en-US"/>
                        <a:t>Max A-MPDU size</a:t>
                      </a:r>
                      <a:endParaRPr/>
                    </a:p>
                  </a:txBody>
                  <a:tcPr marL="91425" marR="91425" marT="91425" marB="91425">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a:t>256</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Max aggregatable MPDU</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a:spcBef>
                          <a:spcPts val="0"/>
                        </a:spcBef>
                        <a:spcAft>
                          <a:spcPts val="0"/>
                        </a:spcAft>
                        <a:buNone/>
                      </a:pPr>
                      <a:r>
                        <a:rPr lang="en-US" dirty="0" smtClean="0"/>
                        <a:t>2760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spcBef>
                          <a:spcPts val="0"/>
                        </a:spcBef>
                        <a:spcAft>
                          <a:spcPts val="0"/>
                        </a:spcAft>
                        <a:buNone/>
                      </a:pPr>
                      <a:r>
                        <a:rPr lang="en-US"/>
                        <a:t>Max aggregatable MSDUs</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t>38640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MSDU overhead (Sub Frame header)</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t>13824</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dirty="0"/>
                        <a:t>MPDU overhead </a:t>
                      </a:r>
                      <a:r>
                        <a:rPr lang="en-US" dirty="0" smtClean="0"/>
                        <a:t>(MAC Header </a:t>
                      </a:r>
                      <a:r>
                        <a:rPr lang="en-US" dirty="0"/>
                        <a:t>+ </a:t>
                      </a:r>
                      <a:r>
                        <a:rPr lang="en-US" dirty="0" smtClean="0"/>
                        <a:t>Crypto Header </a:t>
                      </a:r>
                      <a:r>
                        <a:rPr lang="en-US" dirty="0"/>
                        <a:t>+ </a:t>
                      </a:r>
                      <a:r>
                        <a:rPr lang="en-US" dirty="0" smtClean="0"/>
                        <a:t>AMPDU </a:t>
                      </a:r>
                      <a:r>
                        <a:rPr lang="en-US" dirty="0" smtClean="0"/>
                        <a:t>delimiter</a:t>
                      </a:r>
                      <a:r>
                        <a:rPr lang="en-US" baseline="0" dirty="0" smtClean="0"/>
                        <a:t> + </a:t>
                      </a:r>
                      <a:r>
                        <a:rPr lang="en-US" baseline="0" dirty="0" smtClean="0"/>
                        <a:t>FCS</a:t>
                      </a:r>
                      <a:r>
                        <a:rPr lang="en-US" dirty="0" smtClean="0"/>
                        <a:t>)</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t>1.27%</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dirty="0"/>
                        <a:t>Total L2 overhead</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Shape 476"/>
          <p:cNvSpPr txBox="1">
            <a:spLocks noGrp="1"/>
          </p:cNvSpPr>
          <p:nvPr>
            <p:ph type="title"/>
          </p:nvPr>
        </p:nvSpPr>
        <p:spPr>
          <a:xfrm>
            <a:off x="152400" y="-76200"/>
            <a:ext cx="11046900" cy="8877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L1/L2 Overheads (3)</a:t>
            </a:r>
            <a:endParaRPr sz="3200" b="1" i="0" u="none" strike="noStrike" cap="none">
              <a:solidFill>
                <a:srgbClr val="000000"/>
              </a:solidFill>
              <a:latin typeface="Times New Roman"/>
              <a:ea typeface="Times New Roman"/>
              <a:cs typeface="Times New Roman"/>
              <a:sym typeface="Times New Roman"/>
            </a:endParaRPr>
          </a:p>
        </p:txBody>
      </p:sp>
      <p:sp>
        <p:nvSpPr>
          <p:cNvPr id="477" name="Shape 47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43</a:t>
            </a:fld>
            <a:endParaRPr sz="1200">
              <a:solidFill>
                <a:srgbClr val="000000"/>
              </a:solidFill>
              <a:latin typeface="Times New Roman"/>
              <a:ea typeface="Times New Roman"/>
              <a:cs typeface="Times New Roman"/>
              <a:sym typeface="Times New Roman"/>
            </a:endParaRPr>
          </a:p>
        </p:txBody>
      </p:sp>
      <p:sp>
        <p:nvSpPr>
          <p:cNvPr id="478" name="Shape 47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79" name="Shape 479"/>
          <p:cNvSpPr txBox="1">
            <a:spLocks noGrp="1"/>
          </p:cNvSpPr>
          <p:nvPr>
            <p:ph type="body" idx="1"/>
          </p:nvPr>
        </p:nvSpPr>
        <p:spPr>
          <a:xfrm>
            <a:off x="762000" y="914400"/>
            <a:ext cx="10361100" cy="4620000"/>
          </a:xfrm>
          <a:prstGeom prst="rect">
            <a:avLst/>
          </a:prstGeom>
          <a:noFill/>
          <a:ln>
            <a:noFill/>
          </a:ln>
        </p:spPr>
        <p:txBody>
          <a:bodyPr spcFirstLastPara="1" wrap="square" lIns="92150" tIns="46075" rIns="92150" bIns="46075" anchor="t" anchorCtr="0">
            <a:noAutofit/>
          </a:bodyPr>
          <a:lstStyle/>
          <a:p>
            <a:pPr marL="457200" marR="0" lvl="0" indent="-317500" algn="l" rtl="0">
              <a:spcBef>
                <a:spcPts val="0"/>
              </a:spcBef>
              <a:spcAft>
                <a:spcPts val="0"/>
              </a:spcAft>
              <a:buSzPts val="1400"/>
              <a:buChar char="●"/>
            </a:pPr>
            <a:r>
              <a:rPr lang="en-US"/>
              <a:t>Sample L1 overhead calculation:</a:t>
            </a: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0" lvl="0" indent="0" rtl="0">
              <a:spcBef>
                <a:spcPts val="0"/>
              </a:spcBef>
              <a:spcAft>
                <a:spcPts val="0"/>
              </a:spcAft>
              <a:buNone/>
            </a:pPr>
            <a:endParaRPr/>
          </a:p>
        </p:txBody>
      </p:sp>
      <p:graphicFrame>
        <p:nvGraphicFramePr>
          <p:cNvPr id="480" name="Shape 480"/>
          <p:cNvGraphicFramePr/>
          <p:nvPr>
            <p:extLst>
              <p:ext uri="{D42A27DB-BD31-4B8C-83A1-F6EECF244321}">
                <p14:modId xmlns:p14="http://schemas.microsoft.com/office/powerpoint/2010/main" val="3503762083"/>
              </p:ext>
            </p:extLst>
          </p:nvPr>
        </p:nvGraphicFramePr>
        <p:xfrm>
          <a:off x="1474150" y="1894050"/>
          <a:ext cx="6338150" cy="3764010"/>
        </p:xfrm>
        <a:graphic>
          <a:graphicData uri="http://schemas.openxmlformats.org/drawingml/2006/table">
            <a:tbl>
              <a:tblPr>
                <a:noFill/>
                <a:tableStyleId>{113D76AF-2DB7-4605-8C40-959F13C108E4}</a:tableStyleId>
              </a:tblPr>
              <a:tblGrid>
                <a:gridCol w="1241300"/>
                <a:gridCol w="5096850"/>
              </a:tblGrid>
              <a:tr h="306000">
                <a:tc>
                  <a:txBody>
                    <a:bodyPr/>
                    <a:lstStyle/>
                    <a:p>
                      <a:pPr marL="0" lvl="0" indent="0" rtl="0">
                        <a:spcBef>
                          <a:spcPts val="0"/>
                        </a:spcBef>
                        <a:spcAft>
                          <a:spcPts val="0"/>
                        </a:spcAft>
                        <a:buNone/>
                      </a:pPr>
                      <a:r>
                        <a:rPr lang="en-US" sz="1300" b="1" dirty="0"/>
                        <a:t>11ax</a:t>
                      </a:r>
                      <a:endParaRPr sz="1300" b="1"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300" b="1"/>
                        <a:t>Comments </a:t>
                      </a:r>
                      <a:endParaRPr sz="1300" b="1"/>
                    </a:p>
                  </a:txBody>
                  <a:tcPr marL="91425" marR="91425" marT="91425" marB="91425">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a:solidFill>
                            <a:schemeClr val="dk1"/>
                          </a:solidFill>
                        </a:rPr>
                        <a:t>130,666.67</a:t>
                      </a:r>
                      <a:endParaRPr b="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solidFill>
                            <a:schemeClr val="dk1"/>
                          </a:solidFill>
                        </a:rPr>
                        <a:t>Bits/Sym (mcs11 1024 QAM ⅚ code rate 160Mhz)</a:t>
                      </a:r>
                      <a:endParaRPr b="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a:solidFill>
                            <a:schemeClr val="dk1"/>
                          </a:solidFill>
                        </a:rPr>
                        <a:t>9607.843137</a:t>
                      </a:r>
                      <a:endParaRPr b="1"/>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rtl="0">
                        <a:spcBef>
                          <a:spcPts val="0"/>
                        </a:spcBef>
                        <a:spcAft>
                          <a:spcPts val="0"/>
                        </a:spcAft>
                        <a:buNone/>
                      </a:pPr>
                      <a:r>
                        <a:rPr lang="en-US">
                          <a:solidFill>
                            <a:schemeClr val="dk1"/>
                          </a:solidFill>
                        </a:rPr>
                        <a:t>Data Rate (without overheads) (mcs11 1024 QAM ⅚ code rate 160Mhz 8x8) Symbol time=13.6 us.</a:t>
                      </a:r>
                      <a:endParaRPr>
                        <a:solidFill>
                          <a:schemeClr val="dk1"/>
                        </a:solidFill>
                      </a:endParaRPr>
                    </a:p>
                  </a:txBody>
                  <a:tcPr marL="91425" marR="91425" marT="91425" marB="91425">
                    <a:lnT w="9525" cap="flat" cmpd="sng">
                      <a:solidFill>
                        <a:srgbClr val="9E9E9E"/>
                      </a:solidFill>
                      <a:prstDash val="solid"/>
                      <a:round/>
                      <a:headEnd type="none" w="sm" len="sm"/>
                      <a:tailEnd type="none" w="sm" len="sm"/>
                    </a:lnT>
                  </a:tcPr>
                </a:tc>
              </a:tr>
              <a:tr h="306000">
                <a:tc>
                  <a:txBody>
                    <a:bodyPr/>
                    <a:lstStyle/>
                    <a:p>
                      <a:pPr marL="0" lvl="0" indent="0" rtl="0">
                        <a:spcBef>
                          <a:spcPts val="0"/>
                        </a:spcBef>
                        <a:spcAft>
                          <a:spcPts val="0"/>
                        </a:spcAft>
                        <a:buNone/>
                      </a:pPr>
                      <a:r>
                        <a:rPr lang="en-US" dirty="0"/>
                        <a:t>2</a:t>
                      </a:r>
                      <a:r>
                        <a:rPr lang="en-US" baseline="30000" dirty="0"/>
                        <a:t>(20+2)</a:t>
                      </a:r>
                      <a:r>
                        <a:rPr lang="en-US" dirty="0"/>
                        <a:t>-1</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Max A-MPDU size=PHY Payload size (bytes)</a:t>
                      </a:r>
                      <a:endParaRPr/>
                    </a:p>
                  </a:txBody>
                  <a:tcPr marL="91425" marR="91425" marT="91425" marB="91425">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a:solidFill>
                            <a:schemeClr val="dk1"/>
                          </a:solidFill>
                        </a:rPr>
                        <a:t>257</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Number of data symbol with SGI=0.8us.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a:t>68</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dirty="0" smtClean="0"/>
                        <a:t>PHY header </a:t>
                      </a:r>
                      <a:r>
                        <a:rPr lang="en-US" dirty="0"/>
                        <a:t>overhead </a:t>
                      </a:r>
                      <a:r>
                        <a:rPr lang="en-US" dirty="0" smtClean="0"/>
                        <a:t>(</a:t>
                      </a:r>
                      <a:r>
                        <a:rPr lang="en-US" dirty="0"/>
                        <a:t>us)</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a:solidFill>
                            <a:schemeClr val="dk1"/>
                          </a:solidFill>
                        </a:rPr>
                        <a:t>3563.2</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Total Packet time</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solidFill>
                            <a:schemeClr val="dk1"/>
                          </a:solidFill>
                        </a:rPr>
                        <a:t>9412.806466</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Effective Data rate (after including L1 overheads)</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b="1"/>
                        <a:t>2.06%</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Total L1 % overhead</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Shape 485"/>
          <p:cNvSpPr txBox="1">
            <a:spLocks noGrp="1"/>
          </p:cNvSpPr>
          <p:nvPr>
            <p:ph type="title"/>
          </p:nvPr>
        </p:nvSpPr>
        <p:spPr>
          <a:xfrm>
            <a:off x="228600" y="-76200"/>
            <a:ext cx="11046900" cy="900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L1/L2 Overheads (4)</a:t>
            </a:r>
            <a:endParaRPr sz="3200" b="1" i="0" u="none" strike="noStrike" cap="none">
              <a:solidFill>
                <a:srgbClr val="000000"/>
              </a:solidFill>
              <a:latin typeface="Times New Roman"/>
              <a:ea typeface="Times New Roman"/>
              <a:cs typeface="Times New Roman"/>
              <a:sym typeface="Times New Roman"/>
            </a:endParaRPr>
          </a:p>
        </p:txBody>
      </p:sp>
      <p:sp>
        <p:nvSpPr>
          <p:cNvPr id="486" name="Shape 486"/>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44</a:t>
            </a:fld>
            <a:endParaRPr sz="1200">
              <a:solidFill>
                <a:srgbClr val="000000"/>
              </a:solidFill>
              <a:latin typeface="Times New Roman"/>
              <a:ea typeface="Times New Roman"/>
              <a:cs typeface="Times New Roman"/>
              <a:sym typeface="Times New Roman"/>
            </a:endParaRPr>
          </a:p>
        </p:txBody>
      </p:sp>
      <p:sp>
        <p:nvSpPr>
          <p:cNvPr id="487" name="Shape 487"/>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88" name="Shape 488"/>
          <p:cNvSpPr txBox="1">
            <a:spLocks noGrp="1"/>
          </p:cNvSpPr>
          <p:nvPr>
            <p:ph type="body" idx="1"/>
          </p:nvPr>
        </p:nvSpPr>
        <p:spPr>
          <a:xfrm>
            <a:off x="762000" y="990600"/>
            <a:ext cx="10361100" cy="4113300"/>
          </a:xfrm>
          <a:prstGeom prst="rect">
            <a:avLst/>
          </a:prstGeom>
          <a:noFill/>
          <a:ln>
            <a:noFill/>
          </a:ln>
        </p:spPr>
        <p:txBody>
          <a:bodyPr spcFirstLastPara="1" wrap="square" lIns="92150" tIns="46075" rIns="92150" bIns="46075" anchor="t" anchorCtr="0">
            <a:noAutofit/>
          </a:bodyPr>
          <a:lstStyle/>
          <a:p>
            <a:pPr marL="457200" marR="0" lvl="0" indent="-317500" algn="l" rtl="0">
              <a:spcBef>
                <a:spcPts val="0"/>
              </a:spcBef>
              <a:spcAft>
                <a:spcPts val="0"/>
              </a:spcAft>
              <a:buSzPts val="1400"/>
              <a:buChar char="●"/>
            </a:pPr>
            <a:r>
              <a:rPr lang="en-US"/>
              <a:t>Possible L2 Optimizations:</a:t>
            </a:r>
            <a:endParaRPr/>
          </a:p>
          <a:p>
            <a:pPr marL="914400" marR="0" lvl="1" indent="-330200" algn="l" rtl="0">
              <a:spcBef>
                <a:spcPts val="0"/>
              </a:spcBef>
              <a:spcAft>
                <a:spcPts val="0"/>
              </a:spcAft>
              <a:buSzPts val="1600"/>
              <a:buChar char="○"/>
            </a:pPr>
            <a:r>
              <a:rPr lang="en-US" sz="1600">
                <a:latin typeface="Arial"/>
                <a:ea typeface="Arial"/>
                <a:cs typeface="Arial"/>
                <a:sym typeface="Arial"/>
              </a:rPr>
              <a:t>Reducing SubFrame header from 14 bytes to 4 bytes</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If all frames are destined to same address, in typical use case DA/SA can be extracted from MAC header</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4 bytes SFH contains length, CRC and unique identifier</a:t>
            </a:r>
            <a:endParaRPr sz="1600">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914401" y="4572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Notes (1) </a:t>
            </a:r>
            <a:endParaRPr sz="2400"/>
          </a:p>
        </p:txBody>
      </p:sp>
      <p:sp>
        <p:nvSpPr>
          <p:cNvPr id="142" name="Shape 142"/>
          <p:cNvSpPr txBox="1">
            <a:spLocks noGrp="1"/>
          </p:cNvSpPr>
          <p:nvPr>
            <p:ph type="body" idx="1"/>
          </p:nvPr>
        </p:nvSpPr>
        <p:spPr>
          <a:xfrm>
            <a:off x="739100" y="864625"/>
            <a:ext cx="11174100" cy="55347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AutoNum type="arabicPeriod"/>
            </a:pPr>
            <a:r>
              <a:rPr lang="en-US" sz="1600" b="0" dirty="0">
                <a:solidFill>
                  <a:schemeClr val="dk1"/>
                </a:solidFill>
                <a:latin typeface="Arial"/>
                <a:ea typeface="Arial"/>
                <a:cs typeface="Arial"/>
                <a:sym typeface="Arial"/>
              </a:rPr>
              <a:t>The derivations do not assume any of the following schemes (some of which are already supported in current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devices) that can increase the realized SINR and/or the average spectral efficiency for a given geometry SINR: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Successive Interference Cancellation</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Interference Coordination</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Adaptive FDD/TDD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Frequency Reuse</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Improvements in device sensitivity that are be possible in the next 4-5 years</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dirty="0">
                <a:solidFill>
                  <a:schemeClr val="dk1"/>
                </a:solidFill>
                <a:latin typeface="Arial"/>
                <a:ea typeface="Arial"/>
                <a:cs typeface="Arial"/>
                <a:sym typeface="Arial"/>
              </a:rPr>
              <a:t>Increasing the maximum code rate, for example for 1024 QAM from 0.83 to 0.9 and higher.</a:t>
            </a:r>
            <a:endParaRPr sz="1600" dirty="0">
              <a:solidFill>
                <a:schemeClr val="dk1"/>
              </a:solidFill>
              <a:latin typeface="Arial"/>
              <a:ea typeface="Arial"/>
              <a:cs typeface="Arial"/>
              <a:sym typeface="Arial"/>
            </a:endParaRPr>
          </a:p>
          <a:p>
            <a:pPr marL="457200" lvl="0" indent="0" rtl="0">
              <a:spcBef>
                <a:spcPts val="0"/>
              </a:spcBef>
              <a:spcAft>
                <a:spcPts val="0"/>
              </a:spcAft>
              <a:buNone/>
            </a:pPr>
            <a:r>
              <a:rPr lang="en-US" sz="1600" b="0" dirty="0">
                <a:solidFill>
                  <a:schemeClr val="dk1"/>
                </a:solidFill>
                <a:latin typeface="Arial"/>
                <a:ea typeface="Arial"/>
                <a:cs typeface="Arial"/>
                <a:sym typeface="Arial"/>
              </a:rPr>
              <a:t>However, the simulations required for IMT 2020 self evaluation should model all of the above. This will significantly improve the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metrics.</a:t>
            </a:r>
            <a:endParaRPr sz="1600" b="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2"/>
            </a:pPr>
            <a:r>
              <a:rPr lang="en-US" sz="1600" b="0" dirty="0">
                <a:solidFill>
                  <a:schemeClr val="dk1"/>
                </a:solidFill>
                <a:latin typeface="Arial"/>
                <a:ea typeface="Arial"/>
                <a:cs typeface="Arial"/>
                <a:sym typeface="Arial"/>
              </a:rPr>
              <a:t>For MIMO systems, the derivations only assume transmit and receive array gain and not transmit and receive diversity gain. This leads to conservative SINR and hence conservative spectral efficiency estimates. </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AutoNum type="arabicPeriod" startAt="2"/>
            </a:pPr>
            <a:r>
              <a:rPr lang="en-US" sz="1600" b="0" dirty="0">
                <a:solidFill>
                  <a:schemeClr val="dk1"/>
                </a:solidFill>
                <a:latin typeface="Arial"/>
                <a:ea typeface="Arial"/>
                <a:cs typeface="Arial"/>
                <a:sym typeface="Arial"/>
              </a:rPr>
              <a:t>The mobility model for IMT 2020 Indoor Hotspot and Dense Urban is as follows:</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Indoor Hotspot: 100% UEs at 3 </a:t>
            </a:r>
            <a:r>
              <a:rPr lang="en-US" sz="1600" b="0" dirty="0" err="1">
                <a:solidFill>
                  <a:schemeClr val="dk1"/>
                </a:solidFill>
                <a:latin typeface="Arial"/>
                <a:ea typeface="Arial"/>
                <a:cs typeface="Arial"/>
                <a:sym typeface="Arial"/>
              </a:rPr>
              <a:t>kmph</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Dense Urban: 80% UEs at 3 </a:t>
            </a:r>
            <a:r>
              <a:rPr lang="en-US" sz="1600" b="0" dirty="0" err="1">
                <a:solidFill>
                  <a:schemeClr val="dk1"/>
                </a:solidFill>
                <a:latin typeface="Arial"/>
                <a:ea typeface="Arial"/>
                <a:cs typeface="Arial"/>
                <a:sym typeface="Arial"/>
              </a:rPr>
              <a:t>kmph</a:t>
            </a:r>
            <a:r>
              <a:rPr lang="en-US" sz="1600" b="0" dirty="0">
                <a:solidFill>
                  <a:schemeClr val="dk1"/>
                </a:solidFill>
                <a:latin typeface="Arial"/>
                <a:ea typeface="Arial"/>
                <a:cs typeface="Arial"/>
                <a:sym typeface="Arial"/>
              </a:rPr>
              <a:t> and 20% UEs at 30 </a:t>
            </a:r>
            <a:r>
              <a:rPr lang="en-US" sz="1600" b="0" dirty="0" err="1">
                <a:solidFill>
                  <a:schemeClr val="dk1"/>
                </a:solidFill>
                <a:latin typeface="Arial"/>
                <a:ea typeface="Arial"/>
                <a:cs typeface="Arial"/>
                <a:sym typeface="Arial"/>
              </a:rPr>
              <a:t>kmph</a:t>
            </a:r>
            <a:endParaRPr sz="1600" b="0" dirty="0">
              <a:solidFill>
                <a:schemeClr val="dk1"/>
              </a:solidFill>
              <a:latin typeface="Arial"/>
              <a:ea typeface="Arial"/>
              <a:cs typeface="Arial"/>
              <a:sym typeface="Arial"/>
            </a:endParaRPr>
          </a:p>
          <a:p>
            <a:pPr marL="457200" lvl="0" indent="0" rtl="0">
              <a:spcBef>
                <a:spcPts val="0"/>
              </a:spcBef>
              <a:spcAft>
                <a:spcPts val="0"/>
              </a:spcAft>
              <a:buNone/>
            </a:pPr>
            <a:r>
              <a:rPr lang="en-US" sz="1600" b="0" dirty="0">
                <a:solidFill>
                  <a:schemeClr val="dk1"/>
                </a:solidFill>
                <a:latin typeface="Arial"/>
                <a:ea typeface="Arial"/>
                <a:cs typeface="Arial"/>
                <a:sym typeface="Arial"/>
              </a:rPr>
              <a:t>As a first pass estimate, the derivations assume only Doppler and no actual movement of the UEs. Actual mobility </a:t>
            </a:r>
            <a:r>
              <a:rPr lang="en-US" sz="1600" b="0" dirty="0" smtClean="0">
                <a:solidFill>
                  <a:schemeClr val="dk1"/>
                </a:solidFill>
                <a:latin typeface="Arial"/>
                <a:ea typeface="Arial"/>
                <a:cs typeface="Arial"/>
                <a:sym typeface="Arial"/>
              </a:rPr>
              <a:t>may be</a:t>
            </a:r>
            <a:r>
              <a:rPr lang="en-US" sz="1600" b="0" dirty="0" smtClean="0">
                <a:solidFill>
                  <a:schemeClr val="dk1"/>
                </a:solidFill>
                <a:latin typeface="Arial"/>
                <a:ea typeface="Arial"/>
                <a:cs typeface="Arial"/>
                <a:sym typeface="Arial"/>
              </a:rPr>
              <a:t> </a:t>
            </a:r>
            <a:r>
              <a:rPr lang="en-US" sz="1600" b="0" dirty="0">
                <a:solidFill>
                  <a:schemeClr val="dk1"/>
                </a:solidFill>
                <a:latin typeface="Arial"/>
                <a:ea typeface="Arial"/>
                <a:cs typeface="Arial"/>
                <a:sym typeface="Arial"/>
              </a:rPr>
              <a:t>considered in the simulations.</a:t>
            </a:r>
            <a:endParaRPr sz="1600" b="0" dirty="0">
              <a:solidFill>
                <a:schemeClr val="dk1"/>
              </a:solidFill>
              <a:latin typeface="Arial"/>
              <a:ea typeface="Arial"/>
              <a:cs typeface="Arial"/>
              <a:sym typeface="Arial"/>
            </a:endParaRPr>
          </a:p>
          <a:p>
            <a:pPr marL="469900" marR="0" lvl="0" indent="-342900" algn="l" rtl="0">
              <a:lnSpc>
                <a:spcPct val="100000"/>
              </a:lnSpc>
              <a:spcBef>
                <a:spcPts val="0"/>
              </a:spcBef>
              <a:spcAft>
                <a:spcPts val="0"/>
              </a:spcAft>
              <a:buSzPts val="1600"/>
              <a:buFont typeface="+mj-lt"/>
              <a:buAutoNum type="arabicPeriod" startAt="4"/>
            </a:pPr>
            <a:r>
              <a:rPr lang="en-US" sz="1600" b="0" dirty="0">
                <a:solidFill>
                  <a:schemeClr val="dk1"/>
                </a:solidFill>
                <a:latin typeface="Arial"/>
                <a:ea typeface="Arial"/>
                <a:cs typeface="Arial"/>
                <a:sym typeface="Arial"/>
              </a:rPr>
              <a:t>The IMT-2020 requirements specify that the evaluations should consider the effective bandwidth, which is the operating bandwidth normalized appropriately considering the uplink/downlink ratio. So, the estimates provided in this document consider the DL and UL transmission times separately and do not consider the time required for CCA.</a:t>
            </a: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endParaRPr>
          </a:p>
          <a:p>
            <a:pPr marL="0" marR="0" lvl="0" indent="0" algn="l" rtl="0">
              <a:spcBef>
                <a:spcPts val="600"/>
              </a:spcBef>
              <a:spcAft>
                <a:spcPts val="0"/>
              </a:spcAft>
              <a:buNone/>
            </a:pPr>
            <a:endParaRPr sz="1600" b="0" dirty="0">
              <a:solidFill>
                <a:schemeClr val="dk1"/>
              </a:solidFill>
            </a:endParaRPr>
          </a:p>
          <a:p>
            <a:pPr marL="0" marR="0" lvl="0" indent="0" algn="l" rtl="0">
              <a:spcBef>
                <a:spcPts val="600"/>
              </a:spcBef>
              <a:spcAft>
                <a:spcPts val="0"/>
              </a:spcAft>
              <a:buNone/>
            </a:pPr>
            <a:endParaRPr sz="1600" b="0" dirty="0"/>
          </a:p>
          <a:p>
            <a:pPr marL="0" marR="0" lvl="0" indent="0" algn="l" rtl="0">
              <a:spcBef>
                <a:spcPts val="600"/>
              </a:spcBef>
              <a:spcAft>
                <a:spcPts val="0"/>
              </a:spcAft>
              <a:buNone/>
            </a:pPr>
            <a:endParaRPr sz="1600" b="0" dirty="0"/>
          </a:p>
        </p:txBody>
      </p:sp>
      <p:sp>
        <p:nvSpPr>
          <p:cNvPr id="143" name="Shape 14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44" name="Shape 14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IMT-2020 requirement for </a:t>
            </a:r>
            <a:r>
              <a:rPr lang="en-US" sz="2400" b="1" i="0" u="none" strike="noStrike" cap="none">
                <a:solidFill>
                  <a:srgbClr val="000000"/>
                </a:solidFill>
                <a:latin typeface="Times New Roman"/>
                <a:ea typeface="Times New Roman"/>
                <a:cs typeface="Times New Roman"/>
                <a:sym typeface="Times New Roman"/>
              </a:rPr>
              <a:t>Peak </a:t>
            </a:r>
            <a:r>
              <a:rPr lang="en-US" sz="2400"/>
              <a:t>S</a:t>
            </a:r>
            <a:r>
              <a:rPr lang="en-US" sz="2400" b="1" i="0" u="none" strike="noStrike" cap="none">
                <a:solidFill>
                  <a:srgbClr val="000000"/>
                </a:solidFill>
                <a:latin typeface="Times New Roman"/>
                <a:ea typeface="Times New Roman"/>
                <a:cs typeface="Times New Roman"/>
                <a:sym typeface="Times New Roman"/>
              </a:rPr>
              <a:t>pectral </a:t>
            </a:r>
            <a:r>
              <a:rPr lang="en-US" sz="2400"/>
              <a:t>E</a:t>
            </a:r>
            <a:r>
              <a:rPr lang="en-US" sz="2400" b="1" i="0" u="none" strike="noStrike" cap="none">
                <a:solidFill>
                  <a:srgbClr val="000000"/>
                </a:solidFill>
                <a:latin typeface="Times New Roman"/>
                <a:ea typeface="Times New Roman"/>
                <a:cs typeface="Times New Roman"/>
                <a:sym typeface="Times New Roman"/>
              </a:rPr>
              <a:t>fficiency</a:t>
            </a:r>
            <a:r>
              <a:rPr lang="en-US" sz="2400"/>
              <a:t> </a:t>
            </a:r>
            <a:endParaRPr sz="2400" b="1" i="0" u="none" strike="noStrike" cap="none">
              <a:solidFill>
                <a:srgbClr val="000000"/>
              </a:solidFill>
              <a:latin typeface="Times New Roman"/>
              <a:ea typeface="Times New Roman"/>
              <a:cs typeface="Times New Roman"/>
              <a:sym typeface="Times New Roman"/>
            </a:endParaRPr>
          </a:p>
        </p:txBody>
      </p:sp>
      <p:sp>
        <p:nvSpPr>
          <p:cNvPr id="150" name="Shape 15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51" name="Shape 15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52" name="Shape 152"/>
          <p:cNvSpPr txBox="1">
            <a:spLocks noGrp="1"/>
          </p:cNvSpPr>
          <p:nvPr>
            <p:ph type="body" idx="1"/>
          </p:nvPr>
        </p:nvSpPr>
        <p:spPr>
          <a:xfrm>
            <a:off x="161850" y="915900"/>
            <a:ext cx="11915400" cy="51039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Definition [1]: </a:t>
            </a:r>
            <a:r>
              <a:rPr lang="en-US" sz="1600" b="0">
                <a:solidFill>
                  <a:srgbClr val="0000FF"/>
                </a:solidFill>
                <a:latin typeface="Arial"/>
                <a:ea typeface="Arial"/>
                <a:cs typeface="Arial"/>
                <a:sym typeface="Arial"/>
              </a:rPr>
              <a:t>Peak spectral efficiency is the maximum data rate under ideal conditions normalised by channel bandwidth (in bit/s/Hz), where the maximum data rate is the received data bits assuming error-free conditions assignable to a single mobile station, when all assignable radio resources for the corresponding link direction are utilized.</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The requirement is applicable to EMBB. Peak Spectral efficiency requirement: DL/UL: 30/15 bits/s/Hz.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Analytical (via calculation or mathematical analysis). Simulations are not required for this metric.</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endParaRPr sz="14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0" marR="0" lvl="0" indent="0" algn="l" rtl="0">
              <a:spcBef>
                <a:spcPts val="0"/>
              </a:spcBef>
              <a:spcAft>
                <a:spcPts val="0"/>
              </a:spcAft>
              <a:buNone/>
            </a:pPr>
            <a:endParaRPr sz="2000"/>
          </a:p>
          <a:p>
            <a:pPr marL="342900" marR="0" lvl="0" indent="-342900" algn="l" rtl="0">
              <a:spcBef>
                <a:spcPts val="600"/>
              </a:spcBef>
              <a:spcAft>
                <a:spcPts val="0"/>
              </a:spcAft>
              <a:buNone/>
            </a:pPr>
            <a:r>
              <a:rPr lang="en-US" sz="2000" b="1" i="0" u="none" strike="noStrike" cap="none">
                <a:solidFill>
                  <a:srgbClr val="000000"/>
                </a:solidFill>
                <a:latin typeface="Times New Roman"/>
                <a:ea typeface="Times New Roman"/>
                <a:cs typeface="Times New Roman"/>
                <a:sym typeface="Times New Roman"/>
              </a:rPr>
              <a:t> </a:t>
            </a:r>
            <a:endParaRPr/>
          </a:p>
          <a:p>
            <a:pPr marL="342900" marR="0" lvl="0" indent="-342900" algn="l" rtl="0">
              <a:spcBef>
                <a:spcPts val="600"/>
              </a:spcBef>
              <a:spcAft>
                <a:spcPts val="0"/>
              </a:spcAft>
              <a:buNone/>
            </a:pPr>
            <a:endParaRPr/>
          </a:p>
        </p:txBody>
      </p:sp>
      <p:graphicFrame>
        <p:nvGraphicFramePr>
          <p:cNvPr id="153" name="Shape 153"/>
          <p:cNvGraphicFramePr/>
          <p:nvPr/>
        </p:nvGraphicFramePr>
        <p:xfrm>
          <a:off x="233325" y="2656750"/>
          <a:ext cx="11843900" cy="3742824"/>
        </p:xfrm>
        <a:graphic>
          <a:graphicData uri="http://schemas.openxmlformats.org/drawingml/2006/table">
            <a:tbl>
              <a:tblPr>
                <a:noFill/>
                <a:tableStyleId>{113D76AF-2DB7-4605-8C40-959F13C108E4}</a:tableStyleId>
              </a:tblPr>
              <a:tblGrid>
                <a:gridCol w="387425"/>
                <a:gridCol w="4947025"/>
                <a:gridCol w="6509450"/>
              </a:tblGrid>
              <a:tr h="446075">
                <a:tc>
                  <a:txBody>
                    <a:bodyPr/>
                    <a:lstStyle/>
                    <a:p>
                      <a:pPr marL="0" lvl="0" indent="0">
                        <a:spcBef>
                          <a:spcPts val="0"/>
                        </a:spcBef>
                        <a:spcAft>
                          <a:spcPts val="0"/>
                        </a:spcAft>
                        <a:buNone/>
                      </a:pPr>
                      <a:endParaRPr dirty="0"/>
                    </a:p>
                  </a:txBody>
                  <a:tcPr marL="91425" marR="91425" marT="91425" marB="91425"/>
                </a:tc>
                <a:tc>
                  <a:txBody>
                    <a:bodyPr/>
                    <a:lstStyle/>
                    <a:p>
                      <a:pPr marL="0" lvl="0" indent="0" rtl="0">
                        <a:lnSpc>
                          <a:spcPct val="115000"/>
                        </a:lnSpc>
                        <a:spcBef>
                          <a:spcPts val="0"/>
                        </a:spcBef>
                        <a:spcAft>
                          <a:spcPts val="0"/>
                        </a:spcAft>
                        <a:buNone/>
                      </a:pPr>
                      <a:r>
                        <a:rPr lang="en-US" sz="1600" b="1"/>
                        <a:t>Relevant Requirement Details</a:t>
                      </a:r>
                      <a:endParaRPr/>
                    </a:p>
                  </a:txBody>
                  <a:tcPr marL="91425" marR="91425" marT="91425" marB="91425"/>
                </a:tc>
                <a:tc>
                  <a:txBody>
                    <a:bodyPr/>
                    <a:lstStyle/>
                    <a:p>
                      <a:pPr marL="0" lvl="0" indent="0" rtl="0">
                        <a:lnSpc>
                          <a:spcPct val="115000"/>
                        </a:lnSpc>
                        <a:spcBef>
                          <a:spcPts val="0"/>
                        </a:spcBef>
                        <a:spcAft>
                          <a:spcPts val="0"/>
                        </a:spcAft>
                        <a:buNone/>
                      </a:pPr>
                      <a:r>
                        <a:rPr lang="en-US" sz="1600" b="1"/>
                        <a:t>Notes</a:t>
                      </a:r>
                      <a:endParaRPr/>
                    </a:p>
                  </a:txBody>
                  <a:tcPr marL="91425" marR="91425" marT="91425" marB="91425"/>
                </a:tc>
              </a:tr>
              <a:tr h="574500">
                <a:tc>
                  <a:txBody>
                    <a:bodyPr/>
                    <a:lstStyle/>
                    <a:p>
                      <a:pPr marL="0" lvl="0" indent="0">
                        <a:spcBef>
                          <a:spcPts val="0"/>
                        </a:spcBef>
                        <a:spcAft>
                          <a:spcPts val="0"/>
                        </a:spcAft>
                        <a:buNone/>
                      </a:pPr>
                      <a:r>
                        <a:rPr lang="en-US"/>
                        <a:t>1</a:t>
                      </a:r>
                      <a:endParaRPr/>
                    </a:p>
                  </a:txBody>
                  <a:tcPr marL="91425" marR="91425" marT="91425" marB="91425"/>
                </a:tc>
                <a:tc>
                  <a:txBody>
                    <a:bodyPr/>
                    <a:lstStyle/>
                    <a:p>
                      <a:pPr marL="0" lvl="0" indent="0">
                        <a:spcBef>
                          <a:spcPts val="0"/>
                        </a:spcBef>
                        <a:spcAft>
                          <a:spcPts val="0"/>
                        </a:spcAft>
                        <a:buNone/>
                      </a:pPr>
                      <a:r>
                        <a:rPr lang="en-US" sz="1600">
                          <a:solidFill>
                            <a:srgbClr val="0000FF"/>
                          </a:solidFill>
                        </a:rPr>
                        <a:t>Layer 1 and Layer 2 overhead should be accounted for in time and frequency</a:t>
                      </a:r>
                      <a:endParaRPr sz="1600">
                        <a:solidFill>
                          <a:srgbClr val="0000FF"/>
                        </a:solidFill>
                      </a:endParaRPr>
                    </a:p>
                  </a:txBody>
                  <a:tcPr marL="91425" marR="91425" marT="91425" marB="91425"/>
                </a:tc>
                <a:tc>
                  <a:txBody>
                    <a:bodyPr/>
                    <a:lstStyle/>
                    <a:p>
                      <a:pPr marL="0" lvl="0" indent="0">
                        <a:spcBef>
                          <a:spcPts val="0"/>
                        </a:spcBef>
                        <a:spcAft>
                          <a:spcPts val="0"/>
                        </a:spcAft>
                        <a:buNone/>
                      </a:pPr>
                      <a:endParaRPr sz="1600"/>
                    </a:p>
                  </a:txBody>
                  <a:tcPr marL="91425" marR="91425" marT="91425" marB="91425"/>
                </a:tc>
              </a:tr>
              <a:tr h="574500">
                <a:tc>
                  <a:txBody>
                    <a:bodyPr/>
                    <a:lstStyle/>
                    <a:p>
                      <a:pPr marL="0" lvl="0" indent="0">
                        <a:spcBef>
                          <a:spcPts val="0"/>
                        </a:spcBef>
                        <a:spcAft>
                          <a:spcPts val="0"/>
                        </a:spcAft>
                        <a:buNone/>
                      </a:pPr>
                      <a:r>
                        <a:rPr lang="en-US"/>
                        <a:t>2</a:t>
                      </a:r>
                      <a:endParaRPr/>
                    </a:p>
                  </a:txBody>
                  <a:tcPr marL="91425" marR="91425" marT="91425" marB="91425"/>
                </a:tc>
                <a:tc>
                  <a:txBody>
                    <a:bodyPr/>
                    <a:lstStyle/>
                    <a:p>
                      <a:pPr marL="0" lvl="0" indent="0" rtl="0">
                        <a:lnSpc>
                          <a:spcPct val="115000"/>
                        </a:lnSpc>
                        <a:spcBef>
                          <a:spcPts val="0"/>
                        </a:spcBef>
                        <a:spcAft>
                          <a:spcPts val="0"/>
                        </a:spcAft>
                        <a:buNone/>
                      </a:pPr>
                      <a:r>
                        <a:rPr lang="en-US" sz="1600">
                          <a:solidFill>
                            <a:srgbClr val="0000FF"/>
                          </a:solidFill>
                        </a:rPr>
                        <a:t>For TDD, the channel bandwidth information should include the effective bandwidth, which is the operating bandwidth normalized appropriately considering the uplink/downlink ratio.</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As 802.11 is a TDD system, this means that while calculating the DL and UL spectral efficiency, the total bandwidth has to be scaled by the time required to transmit in the DL or UL. This would lead to a higher spectral efficiency than what is usually considered in 802.11. </a:t>
                      </a:r>
                      <a:endParaRPr sz="1600"/>
                    </a:p>
                  </a:txBody>
                  <a:tcPr marL="91425" marR="91425" marT="91425" marB="91425"/>
                </a:tc>
              </a:tr>
              <a:tr h="574500">
                <a:tc>
                  <a:txBody>
                    <a:bodyPr/>
                    <a:lstStyle/>
                    <a:p>
                      <a:pPr marL="0" lvl="0" indent="0" rtl="0">
                        <a:spcBef>
                          <a:spcPts val="0"/>
                        </a:spcBef>
                        <a:spcAft>
                          <a:spcPts val="0"/>
                        </a:spcAft>
                        <a:buNone/>
                      </a:pPr>
                      <a:r>
                        <a:rPr lang="en-US"/>
                        <a:t>3</a:t>
                      </a:r>
                      <a:endParaRPr/>
                    </a:p>
                  </a:txBody>
                  <a:tcPr marL="91425" marR="91425" marT="91425" marB="91425"/>
                </a:tc>
                <a:tc>
                  <a:txBody>
                    <a:bodyPr/>
                    <a:lstStyle/>
                    <a:p>
                      <a:pPr marL="0" lvl="0" indent="0" rtl="0">
                        <a:lnSpc>
                          <a:spcPct val="115000"/>
                        </a:lnSpc>
                        <a:spcBef>
                          <a:spcPts val="0"/>
                        </a:spcBef>
                        <a:spcAft>
                          <a:spcPts val="0"/>
                        </a:spcAft>
                        <a:buNone/>
                      </a:pPr>
                      <a:r>
                        <a:rPr lang="en-US" sz="1600">
                          <a:solidFill>
                            <a:srgbClr val="0000FF"/>
                          </a:solidFill>
                        </a:rPr>
                        <a:t>Proponents should demonstrate that the peak spectral efficiency requirement can be met for, at least, one of the carrier frequencies assumed in the test environments under the eMBB usage scenario</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dirty="0">
                          <a:solidFill>
                            <a:schemeClr val="dk1"/>
                          </a:solidFill>
                        </a:rPr>
                        <a:t>The carrier frequencies are 4 GHz, 30 GHz and 70 GHz and the peak spectral efficiency has to be met for at least one. So, it suffices for 802.11 to meet the target for 4 GHz.</a:t>
                      </a:r>
                      <a:endParaRPr sz="1600" dirty="0">
                        <a:solidFill>
                          <a:schemeClr val="dk1"/>
                        </a:solidFill>
                      </a:endParaRPr>
                    </a:p>
                  </a:txBody>
                  <a:tcPr marL="91425" marR="91425" marT="91425" marB="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152400" y="3810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802.11ax estimate for </a:t>
            </a:r>
            <a:r>
              <a:rPr lang="en-US" sz="2400" b="1" i="0" u="none" strike="noStrike" cap="none">
                <a:solidFill>
                  <a:srgbClr val="000000"/>
                </a:solidFill>
                <a:latin typeface="Times New Roman"/>
                <a:ea typeface="Times New Roman"/>
                <a:cs typeface="Times New Roman"/>
                <a:sym typeface="Times New Roman"/>
              </a:rPr>
              <a:t>Peak </a:t>
            </a:r>
            <a:r>
              <a:rPr lang="en-US" sz="2400"/>
              <a:t>S</a:t>
            </a:r>
            <a:r>
              <a:rPr lang="en-US" sz="2400" b="1" i="0" u="none" strike="noStrike" cap="none">
                <a:solidFill>
                  <a:srgbClr val="000000"/>
                </a:solidFill>
                <a:latin typeface="Times New Roman"/>
                <a:ea typeface="Times New Roman"/>
                <a:cs typeface="Times New Roman"/>
                <a:sym typeface="Times New Roman"/>
              </a:rPr>
              <a:t>pectral </a:t>
            </a:r>
            <a:r>
              <a:rPr lang="en-US" sz="2400"/>
              <a:t>E</a:t>
            </a:r>
            <a:r>
              <a:rPr lang="en-US" sz="2400" b="1" i="0" u="none" strike="noStrike" cap="none">
                <a:solidFill>
                  <a:srgbClr val="000000"/>
                </a:solidFill>
                <a:latin typeface="Times New Roman"/>
                <a:ea typeface="Times New Roman"/>
                <a:cs typeface="Times New Roman"/>
                <a:sym typeface="Times New Roman"/>
              </a:rPr>
              <a:t>fficiency</a:t>
            </a:r>
            <a:endParaRPr sz="2400" b="1" i="0" u="none" strike="noStrike" cap="none">
              <a:solidFill>
                <a:srgbClr val="000000"/>
              </a:solidFill>
              <a:latin typeface="Times New Roman"/>
              <a:ea typeface="Times New Roman"/>
              <a:cs typeface="Times New Roman"/>
              <a:sym typeface="Times New Roman"/>
            </a:endParaRPr>
          </a:p>
        </p:txBody>
      </p:sp>
      <p:sp>
        <p:nvSpPr>
          <p:cNvPr id="159" name="Shape 159"/>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60" name="Shape 160"/>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61" name="Shape 161"/>
          <p:cNvSpPr txBox="1">
            <a:spLocks noGrp="1"/>
          </p:cNvSpPr>
          <p:nvPr>
            <p:ph type="body" idx="1"/>
          </p:nvPr>
        </p:nvSpPr>
        <p:spPr>
          <a:xfrm>
            <a:off x="304800" y="992100"/>
            <a:ext cx="11736000" cy="46980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Char char="●"/>
            </a:pPr>
            <a:r>
              <a:rPr lang="en-US" sz="1600" b="0">
                <a:solidFill>
                  <a:schemeClr val="dk1"/>
                </a:solidFill>
                <a:latin typeface="Arial"/>
                <a:ea typeface="Arial"/>
                <a:cs typeface="Arial"/>
                <a:sym typeface="Arial"/>
              </a:rPr>
              <a:t>Peak Spectral efficiency estimate for 802.11ax:</a:t>
            </a:r>
            <a:endParaRPr sz="1600" b="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Max instantaneous PHY rate = 60 bits/s/Hz in an 8x8 configuration</a:t>
            </a:r>
            <a:endParaRPr sz="1600" b="0">
              <a:solidFill>
                <a:schemeClr val="dk1"/>
              </a:solidFill>
              <a:latin typeface="Arial"/>
              <a:ea typeface="Arial"/>
              <a:cs typeface="Arial"/>
              <a:sym typeface="Arial"/>
            </a:endParaRPr>
          </a:p>
          <a:p>
            <a:pPr marL="914400" marR="0" lvl="0" indent="-330200" algn="l" rtl="0">
              <a:lnSpc>
                <a:spcPct val="115000"/>
              </a:lnSpc>
              <a:spcBef>
                <a:spcPts val="0"/>
              </a:spcBef>
              <a:spcAft>
                <a:spcPts val="0"/>
              </a:spcAft>
              <a:buSzPts val="1600"/>
              <a:buAutoNum type="arabicPeriod"/>
            </a:pPr>
            <a:r>
              <a:rPr lang="en-US" sz="1600" b="0">
                <a:solidFill>
                  <a:schemeClr val="dk1"/>
                </a:solidFill>
                <a:latin typeface="Arial"/>
                <a:ea typeface="Arial"/>
                <a:cs typeface="Arial"/>
                <a:sym typeface="Arial"/>
              </a:rPr>
              <a:t>L1/L2 overhead (max 11ax  packet size, control packet excluded):</a:t>
            </a:r>
            <a:endParaRPr sz="1600" b="0">
              <a:solidFill>
                <a:schemeClr val="dk1"/>
              </a:solidFill>
              <a:latin typeface="Arial"/>
              <a:ea typeface="Arial"/>
              <a:cs typeface="Arial"/>
              <a:sym typeface="Arial"/>
            </a:endParaRPr>
          </a:p>
          <a:p>
            <a:pPr marL="1371600" marR="0" lvl="1" indent="-330200" algn="l" rtl="0">
              <a:lnSpc>
                <a:spcPct val="115000"/>
              </a:lnSpc>
              <a:spcBef>
                <a:spcPts val="0"/>
              </a:spcBef>
              <a:spcAft>
                <a:spcPts val="0"/>
              </a:spcAft>
              <a:buSzPts val="1600"/>
              <a:buAutoNum type="alphaLcPeriod"/>
            </a:pPr>
            <a:r>
              <a:rPr lang="en-US" sz="1600">
                <a:solidFill>
                  <a:schemeClr val="dk1"/>
                </a:solidFill>
                <a:latin typeface="Arial"/>
                <a:ea typeface="Arial"/>
                <a:cs typeface="Arial"/>
                <a:sym typeface="Arial"/>
              </a:rPr>
              <a:t>L1 overhead =  2.06 %</a:t>
            </a:r>
            <a:endParaRPr sz="1600">
              <a:solidFill>
                <a:schemeClr val="dk1"/>
              </a:solidFill>
              <a:latin typeface="Arial"/>
              <a:ea typeface="Arial"/>
              <a:cs typeface="Arial"/>
              <a:sym typeface="Arial"/>
            </a:endParaRPr>
          </a:p>
          <a:p>
            <a:pPr marL="1371600" marR="0" lvl="1" indent="-330200" algn="l" rtl="0">
              <a:lnSpc>
                <a:spcPct val="115000"/>
              </a:lnSpc>
              <a:spcBef>
                <a:spcPts val="0"/>
              </a:spcBef>
              <a:spcAft>
                <a:spcPts val="0"/>
              </a:spcAft>
              <a:buSzPts val="1600"/>
              <a:buAutoNum type="alphaLcPeriod"/>
            </a:pPr>
            <a:r>
              <a:rPr lang="en-US" sz="1600">
                <a:solidFill>
                  <a:schemeClr val="dk1"/>
                </a:solidFill>
                <a:latin typeface="Arial"/>
                <a:ea typeface="Arial"/>
                <a:cs typeface="Arial"/>
                <a:sym typeface="Arial"/>
              </a:rPr>
              <a:t>L2 overhead = 1.27%</a:t>
            </a:r>
            <a:endParaRPr sz="1600" i="1">
              <a:solidFill>
                <a:srgbClr val="FF0000"/>
              </a:solidFill>
              <a:latin typeface="Arial"/>
              <a:ea typeface="Arial"/>
              <a:cs typeface="Arial"/>
              <a:sym typeface="Arial"/>
            </a:endParaRPr>
          </a:p>
          <a:p>
            <a:pPr marL="914400" lvl="0" indent="-330200" rtl="0">
              <a:lnSpc>
                <a:spcPct val="115000"/>
              </a:lnSpc>
              <a:spcBef>
                <a:spcPts val="0"/>
              </a:spcBef>
              <a:spcAft>
                <a:spcPts val="0"/>
              </a:spcAft>
              <a:buSzPts val="1600"/>
              <a:buAutoNum type="arabicPeriod"/>
            </a:pPr>
            <a:r>
              <a:rPr lang="en-US" sz="1600" b="0">
                <a:latin typeface="Arial"/>
                <a:ea typeface="Arial"/>
                <a:cs typeface="Arial"/>
                <a:sym typeface="Arial"/>
              </a:rPr>
              <a:t>Peak Spectral efficiency = </a:t>
            </a:r>
            <a:r>
              <a:rPr lang="en-US" sz="1600" b="0" i="1">
                <a:latin typeface="Arial"/>
                <a:ea typeface="Arial"/>
                <a:cs typeface="Arial"/>
                <a:sym typeface="Arial"/>
              </a:rPr>
              <a:t>max instantaneous data rate * max L1 efficiency * max L2 efficiency</a:t>
            </a:r>
            <a:r>
              <a:rPr lang="en-US" sz="1600" b="0">
                <a:latin typeface="Arial"/>
                <a:ea typeface="Arial"/>
                <a:cs typeface="Arial"/>
                <a:sym typeface="Arial"/>
              </a:rPr>
              <a:t> = 60*(1-0.0206)*(1-0.0127) = 58.01 bits/s/Hz. </a:t>
            </a:r>
            <a:endParaRPr sz="1600" b="0">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b="0">
                <a:highlight>
                  <a:srgbClr val="00FF00"/>
                </a:highlight>
                <a:latin typeface="Arial"/>
                <a:ea typeface="Arial"/>
                <a:cs typeface="Arial"/>
                <a:sym typeface="Arial"/>
              </a:rPr>
              <a:t>802.11ax meets the IMT-2020 EMBB peak spectral efficiency  requirement with currently supported configuration</a:t>
            </a:r>
            <a:endParaRPr sz="1600" b="0">
              <a:highlight>
                <a:srgbClr val="00FF00"/>
              </a:highlight>
              <a:latin typeface="Arial"/>
              <a:ea typeface="Arial"/>
              <a:cs typeface="Arial"/>
              <a:sym typeface="Arial"/>
            </a:endParaRPr>
          </a:p>
          <a:p>
            <a:pPr marL="342900" marR="0" lvl="0" indent="-342900" algn="l" rtl="0">
              <a:spcBef>
                <a:spcPts val="600"/>
              </a:spcBef>
              <a:spcAft>
                <a:spcPts val="0"/>
              </a:spcAft>
              <a:buNone/>
            </a:pPr>
            <a:r>
              <a:rPr lang="en-US" sz="2000" b="1" i="0" u="none" strike="noStrike" cap="none">
                <a:solidFill>
                  <a:srgbClr val="000000"/>
                </a:solidFill>
                <a:latin typeface="Times New Roman"/>
                <a:ea typeface="Times New Roman"/>
                <a:cs typeface="Times New Roman"/>
                <a:sym typeface="Times New Roman"/>
              </a:rPr>
              <a:t> </a:t>
            </a:r>
            <a:endParaRPr/>
          </a:p>
          <a:p>
            <a:pPr marL="342900" marR="0" lvl="0" indent="-342900" algn="l" rtl="0">
              <a:spcBef>
                <a:spcPts val="600"/>
              </a:spcBef>
              <a:spcAft>
                <a:spcPts val="0"/>
              </a:spcAft>
              <a:buNone/>
            </a:pPr>
            <a:endParaRPr/>
          </a:p>
        </p:txBody>
      </p:sp>
      <p:graphicFrame>
        <p:nvGraphicFramePr>
          <p:cNvPr id="162" name="Shape 162"/>
          <p:cNvGraphicFramePr/>
          <p:nvPr/>
        </p:nvGraphicFramePr>
        <p:xfrm>
          <a:off x="689500" y="1067475"/>
          <a:ext cx="10287000" cy="2816292"/>
        </p:xfrm>
        <a:graphic>
          <a:graphicData uri="http://schemas.openxmlformats.org/drawingml/2006/table">
            <a:tbl>
              <a:tblPr>
                <a:noFill/>
                <a:tableStyleId>{113D76AF-2DB7-4605-8C40-959F13C108E4}</a:tableStyleId>
              </a:tblPr>
              <a:tblGrid>
                <a:gridCol w="382850"/>
                <a:gridCol w="3106825"/>
                <a:gridCol w="1653825"/>
                <a:gridCol w="1572900"/>
                <a:gridCol w="1572875"/>
                <a:gridCol w="1997725"/>
              </a:tblGrid>
              <a:tr h="350100">
                <a:tc>
                  <a:txBody>
                    <a:bodyPr/>
                    <a:lstStyle/>
                    <a:p>
                      <a:pPr marL="0" lvl="0" indent="0">
                        <a:spcBef>
                          <a:spcPts val="0"/>
                        </a:spcBef>
                        <a:spcAft>
                          <a:spcPts val="0"/>
                        </a:spcAft>
                        <a:buNone/>
                      </a:pPr>
                      <a:endParaRPr/>
                    </a:p>
                  </a:txBody>
                  <a:tcPr marL="91425" marR="91425" marT="91425" marB="91425"/>
                </a:tc>
                <a:tc gridSpan="4">
                  <a:txBody>
                    <a:bodyPr/>
                    <a:lstStyle/>
                    <a:p>
                      <a:pPr marL="0" lvl="0" indent="0" rtl="0">
                        <a:spcBef>
                          <a:spcPts val="0"/>
                        </a:spcBef>
                        <a:spcAft>
                          <a:spcPts val="0"/>
                        </a:spcAft>
                        <a:buNone/>
                      </a:pPr>
                      <a:r>
                        <a:rPr lang="en-US" sz="1600" b="1"/>
                        <a:t>Relevant Requirement Details</a:t>
                      </a:r>
                      <a:endParaRPr sz="1600" b="1"/>
                    </a:p>
                  </a:txBody>
                  <a:tcPr marL="91425" marR="91425" marT="91425" marB="91425"/>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lvl="0" indent="0">
                        <a:spcBef>
                          <a:spcPts val="0"/>
                        </a:spcBef>
                        <a:spcAft>
                          <a:spcPts val="0"/>
                        </a:spcAft>
                        <a:buNone/>
                      </a:pPr>
                      <a:r>
                        <a:rPr lang="en-US" sz="1600" b="1"/>
                        <a:t>Notes</a:t>
                      </a:r>
                      <a:endParaRPr sz="1600" b="1"/>
                    </a:p>
                  </a:txBody>
                  <a:tcPr marL="91425" marR="91425" marT="91425" marB="91425"/>
                </a:tc>
              </a:tr>
              <a:tr h="350100">
                <a:tc rowSpan="3">
                  <a:txBody>
                    <a:bodyPr/>
                    <a:lstStyle/>
                    <a:p>
                      <a:pPr marL="0" lvl="0" indent="0">
                        <a:spcBef>
                          <a:spcPts val="0"/>
                        </a:spcBef>
                        <a:spcAft>
                          <a:spcPts val="0"/>
                        </a:spcAft>
                        <a:buNone/>
                      </a:pPr>
                      <a:r>
                        <a:rPr lang="en-US"/>
                        <a:t>5</a:t>
                      </a:r>
                      <a:endParaRPr/>
                    </a:p>
                  </a:txBody>
                  <a:tcPr marL="91425" marR="91425" marT="91425" marB="91425"/>
                </a:tc>
                <a:tc>
                  <a:txBody>
                    <a:bodyPr/>
                    <a:lstStyle/>
                    <a:p>
                      <a:pPr marL="0" lvl="0" indent="0">
                        <a:spcBef>
                          <a:spcPts val="0"/>
                        </a:spcBef>
                        <a:spcAft>
                          <a:spcPts val="0"/>
                        </a:spcAft>
                        <a:buNone/>
                      </a:pPr>
                      <a:r>
                        <a:rPr lang="en-US" sz="1600">
                          <a:solidFill>
                            <a:srgbClr val="0000FF"/>
                          </a:solidFill>
                        </a:rPr>
                        <a:t>Carrier Frequency</a:t>
                      </a:r>
                      <a:endParaRPr sz="1600">
                        <a:solidFill>
                          <a:srgbClr val="0000FF"/>
                        </a:solidFill>
                      </a:endParaRPr>
                    </a:p>
                  </a:txBody>
                  <a:tcPr marL="91425" marR="91425" marT="91425" marB="91425"/>
                </a:tc>
                <a:tc>
                  <a:txBody>
                    <a:bodyPr/>
                    <a:lstStyle/>
                    <a:p>
                      <a:pPr marL="0" lvl="0" indent="0">
                        <a:spcBef>
                          <a:spcPts val="0"/>
                        </a:spcBef>
                        <a:spcAft>
                          <a:spcPts val="0"/>
                        </a:spcAft>
                        <a:buNone/>
                      </a:pPr>
                      <a:r>
                        <a:rPr lang="en-US" sz="1600"/>
                        <a:t>4GHz</a:t>
                      </a:r>
                      <a:endParaRPr sz="1600"/>
                    </a:p>
                  </a:txBody>
                  <a:tcPr marL="91425" marR="91425" marT="91425" marB="91425"/>
                </a:tc>
                <a:tc>
                  <a:txBody>
                    <a:bodyPr/>
                    <a:lstStyle/>
                    <a:p>
                      <a:pPr marL="0" lvl="0" indent="0">
                        <a:spcBef>
                          <a:spcPts val="0"/>
                        </a:spcBef>
                        <a:spcAft>
                          <a:spcPts val="0"/>
                        </a:spcAft>
                        <a:buNone/>
                      </a:pPr>
                      <a:r>
                        <a:rPr lang="en-US" sz="1600"/>
                        <a:t>30 GHz</a:t>
                      </a:r>
                      <a:endParaRPr sz="1600"/>
                    </a:p>
                  </a:txBody>
                  <a:tcPr marL="91425" marR="91425" marT="91425" marB="91425"/>
                </a:tc>
                <a:tc>
                  <a:txBody>
                    <a:bodyPr/>
                    <a:lstStyle/>
                    <a:p>
                      <a:pPr marL="0" lvl="0" indent="0">
                        <a:spcBef>
                          <a:spcPts val="0"/>
                        </a:spcBef>
                        <a:spcAft>
                          <a:spcPts val="0"/>
                        </a:spcAft>
                        <a:buNone/>
                      </a:pPr>
                      <a:r>
                        <a:rPr lang="en-US" sz="1600"/>
                        <a:t>70 GHz</a:t>
                      </a:r>
                      <a:endParaRPr sz="1600"/>
                    </a:p>
                  </a:txBody>
                  <a:tcPr marL="91425" marR="91425" marT="91425" marB="91425"/>
                </a:tc>
                <a:tc rowSpan="3">
                  <a:txBody>
                    <a:bodyPr/>
                    <a:lstStyle/>
                    <a:p>
                      <a:pPr marL="0" lvl="0" indent="0" rtl="0">
                        <a:lnSpc>
                          <a:spcPct val="115000"/>
                        </a:lnSpc>
                        <a:spcBef>
                          <a:spcPts val="0"/>
                        </a:spcBef>
                        <a:spcAft>
                          <a:spcPts val="0"/>
                        </a:spcAft>
                        <a:buNone/>
                      </a:pPr>
                      <a:r>
                        <a:rPr lang="en-US" sz="1600">
                          <a:solidFill>
                            <a:schemeClr val="dk1"/>
                          </a:solidFill>
                        </a:rPr>
                        <a:t>The number of allowable spatial layers  is the maximum realizable under the given antenna configuration. </a:t>
                      </a:r>
                      <a:endParaRPr sz="1600">
                        <a:solidFill>
                          <a:schemeClr val="dk1"/>
                        </a:solidFill>
                      </a:endParaRPr>
                    </a:p>
                    <a:p>
                      <a:pPr marL="0" lvl="0" indent="0" rtl="0">
                        <a:spcBef>
                          <a:spcPts val="0"/>
                        </a:spcBef>
                        <a:spcAft>
                          <a:spcPts val="0"/>
                        </a:spcAft>
                        <a:buNone/>
                      </a:pPr>
                      <a:endParaRPr sz="1600"/>
                    </a:p>
                  </a:txBody>
                  <a:tcPr marL="91425" marR="91425" marT="91425" marB="91425"/>
                </a:tc>
              </a:tr>
              <a:tr h="605050">
                <a:tc vMerge="1">
                  <a:txBody>
                    <a:bodyPr/>
                    <a:lstStyle/>
                    <a:p>
                      <a:endParaRPr lang="en-US"/>
                    </a:p>
                  </a:txBody>
                  <a:tcPr/>
                </a:tc>
                <a:tc>
                  <a:txBody>
                    <a:bodyPr/>
                    <a:lstStyle/>
                    <a:p>
                      <a:pPr marL="0" lvl="0" indent="0" rtl="0">
                        <a:lnSpc>
                          <a:spcPct val="115000"/>
                        </a:lnSpc>
                        <a:spcBef>
                          <a:spcPts val="0"/>
                        </a:spcBef>
                        <a:spcAft>
                          <a:spcPts val="0"/>
                        </a:spcAft>
                        <a:buNone/>
                      </a:pPr>
                      <a:r>
                        <a:rPr lang="en-US" sz="1600">
                          <a:solidFill>
                            <a:srgbClr val="0000FF"/>
                          </a:solidFill>
                        </a:rPr>
                        <a:t>Number of antenna elements per TRxP</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256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256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1024 Tx/Rx</a:t>
                      </a:r>
                      <a:endParaRPr sz="1600"/>
                    </a:p>
                  </a:txBody>
                  <a:tcPr marL="91425" marR="91425" marT="91425" marB="91425"/>
                </a:tc>
                <a:tc vMerge="1">
                  <a:txBody>
                    <a:bodyPr/>
                    <a:lstStyle/>
                    <a:p>
                      <a:endParaRPr lang="en-US"/>
                    </a:p>
                  </a:txBody>
                  <a:tcPr/>
                </a:tc>
              </a:tr>
              <a:tr h="809575">
                <a:tc vMerge="1">
                  <a:txBody>
                    <a:bodyPr/>
                    <a:lstStyle/>
                    <a:p>
                      <a:endParaRPr lang="en-US"/>
                    </a:p>
                  </a:txBody>
                  <a:tcPr/>
                </a:tc>
                <a:tc>
                  <a:txBody>
                    <a:bodyPr/>
                    <a:lstStyle/>
                    <a:p>
                      <a:pPr marL="0" lvl="0" indent="0" rtl="0">
                        <a:lnSpc>
                          <a:spcPct val="115000"/>
                        </a:lnSpc>
                        <a:spcBef>
                          <a:spcPts val="0"/>
                        </a:spcBef>
                        <a:spcAft>
                          <a:spcPts val="0"/>
                        </a:spcAft>
                        <a:buNone/>
                      </a:pPr>
                      <a:r>
                        <a:rPr lang="en-US" sz="1600">
                          <a:solidFill>
                            <a:srgbClr val="0000FF"/>
                          </a:solidFill>
                        </a:rPr>
                        <a:t>Number of UE antenna elements</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8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32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64 Tx/Rx</a:t>
                      </a:r>
                      <a:endParaRPr sz="1600"/>
                    </a:p>
                  </a:txBody>
                  <a:tcPr marL="91425" marR="91425" marT="91425" marB="91425"/>
                </a:tc>
                <a:tc vMerge="1">
                  <a:txBody>
                    <a:bodyPr/>
                    <a:lstStyle/>
                    <a:p>
                      <a:endParaRPr lang="en-US"/>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7620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IMT 2020 requirement for </a:t>
            </a:r>
            <a:r>
              <a:rPr lang="en-US" sz="2400" b="1" i="0" u="none" strike="noStrike" cap="none">
                <a:solidFill>
                  <a:srgbClr val="000000"/>
                </a:solidFill>
                <a:latin typeface="Times New Roman"/>
                <a:ea typeface="Times New Roman"/>
                <a:cs typeface="Times New Roman"/>
                <a:sym typeface="Times New Roman"/>
              </a:rPr>
              <a:t>Peak </a:t>
            </a:r>
            <a:r>
              <a:rPr lang="en-US" sz="2400"/>
              <a:t>Data Rate</a:t>
            </a:r>
            <a:endParaRPr sz="2400" b="1" i="0" u="none" strike="noStrike" cap="none">
              <a:solidFill>
                <a:srgbClr val="000000"/>
              </a:solidFill>
              <a:latin typeface="Times New Roman"/>
              <a:ea typeface="Times New Roman"/>
              <a:cs typeface="Times New Roman"/>
              <a:sym typeface="Times New Roman"/>
            </a:endParaRPr>
          </a:p>
        </p:txBody>
      </p:sp>
      <p:sp>
        <p:nvSpPr>
          <p:cNvPr id="168" name="Shape 16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69" name="Shape 16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70" name="Shape 170"/>
          <p:cNvSpPr txBox="1">
            <a:spLocks noGrp="1"/>
          </p:cNvSpPr>
          <p:nvPr>
            <p:ph type="body" idx="1"/>
          </p:nvPr>
        </p:nvSpPr>
        <p:spPr>
          <a:xfrm>
            <a:off x="381000" y="1220700"/>
            <a:ext cx="11277600" cy="51039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Definition [1]: </a:t>
            </a:r>
            <a:r>
              <a:rPr lang="en-US" sz="1600" b="0">
                <a:solidFill>
                  <a:srgbClr val="0000FF"/>
                </a:solidFill>
                <a:latin typeface="Arial"/>
                <a:ea typeface="Arial"/>
                <a:cs typeface="Arial"/>
                <a:sym typeface="Arial"/>
              </a:rPr>
              <a:t>Let W denote the channel bandwidth and SEp denote the peak spectral efficiency in that band. Then the user peak data rate Rp is given by: Rp = W × Sep. In case bandwidth is aggregated across multiple bands, the peak data rate will be summed over the bands. Therefore, if bandwidth is aggregated across Q bands then the total peak data rate is  R=∑i,QWi </a:t>
            </a:r>
            <a:r>
              <a:rPr lang="en-US" sz="1600" b="0">
                <a:solidFill>
                  <a:srgbClr val="0000FF"/>
                </a:solidFill>
                <a:latin typeface="MS Gothic"/>
                <a:ea typeface="MS Gothic"/>
                <a:cs typeface="MS Gothic"/>
                <a:sym typeface="MS Gothic"/>
              </a:rPr>
              <a:t>×</a:t>
            </a:r>
            <a:r>
              <a:rPr lang="en-US" sz="1600" b="0">
                <a:solidFill>
                  <a:srgbClr val="0000FF"/>
                </a:solidFill>
                <a:latin typeface="Arial"/>
                <a:ea typeface="Arial"/>
                <a:cs typeface="Arial"/>
                <a:sym typeface="Arial"/>
              </a:rPr>
              <a:t> SEpi , where Wi and SEpi (i = 1,…Q) are the component bandwidths and spectral efficiencies respectively.</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The requirement is applicable to EMBB. Peak Data rate requirement: DL/UL: 20/10 Gbps.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Analytical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Please note the following in addition to the notes for Peak Spectral Efficiency</a:t>
            </a:r>
            <a:endParaRPr/>
          </a:p>
        </p:txBody>
      </p:sp>
      <p:graphicFrame>
        <p:nvGraphicFramePr>
          <p:cNvPr id="171" name="Shape 171"/>
          <p:cNvGraphicFramePr/>
          <p:nvPr/>
        </p:nvGraphicFramePr>
        <p:xfrm>
          <a:off x="571500" y="4038600"/>
          <a:ext cx="11161200" cy="2048196"/>
        </p:xfrm>
        <a:graphic>
          <a:graphicData uri="http://schemas.openxmlformats.org/drawingml/2006/table">
            <a:tbl>
              <a:tblPr>
                <a:noFill/>
                <a:tableStyleId>{113D76AF-2DB7-4605-8C40-959F13C108E4}</a:tableStyleId>
              </a:tblPr>
              <a:tblGrid>
                <a:gridCol w="946600"/>
                <a:gridCol w="3368150"/>
                <a:gridCol w="6846450"/>
              </a:tblGrid>
              <a:tr h="381000">
                <a:tc>
                  <a:txBody>
                    <a:bodyPr/>
                    <a:lstStyle/>
                    <a:p>
                      <a:pPr marL="0" lvl="0" indent="0">
                        <a:spcBef>
                          <a:spcPts val="0"/>
                        </a:spcBef>
                        <a:spcAft>
                          <a:spcPts val="0"/>
                        </a:spcAft>
                        <a:buNone/>
                      </a:pPr>
                      <a:endParaRPr sz="1600"/>
                    </a:p>
                  </a:txBody>
                  <a:tcPr marL="91425" marR="91425" marT="91425" marB="91425"/>
                </a:tc>
                <a:tc>
                  <a:txBody>
                    <a:bodyPr/>
                    <a:lstStyle/>
                    <a:p>
                      <a:pPr marL="0" lvl="0" indent="0" rtl="0">
                        <a:lnSpc>
                          <a:spcPct val="115000"/>
                        </a:lnSpc>
                        <a:spcBef>
                          <a:spcPts val="0"/>
                        </a:spcBef>
                        <a:spcAft>
                          <a:spcPts val="0"/>
                        </a:spcAft>
                        <a:buClr>
                          <a:schemeClr val="dk1"/>
                        </a:buClr>
                        <a:buSzPts val="1100"/>
                        <a:buFont typeface="Arial"/>
                        <a:buNone/>
                      </a:pPr>
                      <a:r>
                        <a:rPr lang="en-US" sz="1600" b="1">
                          <a:solidFill>
                            <a:schemeClr val="dk1"/>
                          </a:solidFill>
                        </a:rPr>
                        <a:t>Relevant Requirement Details</a:t>
                      </a:r>
                      <a:endParaRPr sz="1600"/>
                    </a:p>
                  </a:txBody>
                  <a:tcPr marL="91425" marR="91425" marT="91425" marB="91425"/>
                </a:tc>
                <a:tc>
                  <a:txBody>
                    <a:bodyPr/>
                    <a:lstStyle/>
                    <a:p>
                      <a:pPr marL="0" lvl="0" indent="0" rtl="0">
                        <a:spcBef>
                          <a:spcPts val="0"/>
                        </a:spcBef>
                        <a:spcAft>
                          <a:spcPts val="0"/>
                        </a:spcAft>
                        <a:buClr>
                          <a:schemeClr val="dk1"/>
                        </a:buClr>
                        <a:buSzPts val="1100"/>
                        <a:buFont typeface="Arial"/>
                        <a:buNone/>
                      </a:pPr>
                      <a:r>
                        <a:rPr lang="en-US" sz="1600" b="1">
                          <a:solidFill>
                            <a:schemeClr val="dk1"/>
                          </a:solidFill>
                        </a:rPr>
                        <a:t>Notes</a:t>
                      </a:r>
                      <a:endParaRPr sz="1600" b="1"/>
                    </a:p>
                  </a:txBody>
                  <a:tcPr marL="91425" marR="91425" marT="91425" marB="91425"/>
                </a:tc>
              </a:tr>
              <a:tr h="381000">
                <a:tc>
                  <a:txBody>
                    <a:bodyPr/>
                    <a:lstStyle/>
                    <a:p>
                      <a:pPr marL="0" lvl="0" indent="0">
                        <a:spcBef>
                          <a:spcPts val="0"/>
                        </a:spcBef>
                        <a:spcAft>
                          <a:spcPts val="0"/>
                        </a:spcAft>
                        <a:buNone/>
                      </a:pPr>
                      <a:r>
                        <a:rPr lang="en-US" sz="1600"/>
                        <a:t>1</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rgbClr val="0000FF"/>
                          </a:solidFill>
                        </a:rPr>
                        <a:t>Peak data rate is aggregated over all operating bands</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Clr>
                          <a:schemeClr val="dk1"/>
                        </a:buClr>
                        <a:buSzPts val="1100"/>
                        <a:buFont typeface="Arial"/>
                        <a:buNone/>
                      </a:pPr>
                      <a:r>
                        <a:rPr lang="en-US" sz="1600">
                          <a:solidFill>
                            <a:schemeClr val="dk1"/>
                          </a:solidFill>
                        </a:rPr>
                        <a:t>This means that if an 802.11 device is able to operate simultaneously over multiple bands, the peak data rate is the sum of the data rates over each such band. Commercially available 802.11 devices already support this. So, utilizing this feature will help in meeting the requirements for this metric. </a:t>
                      </a:r>
                      <a:endParaRPr sz="1600"/>
                    </a:p>
                  </a:txBody>
                  <a:tcPr marL="91425" marR="91425" marT="91425" marB="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152400" y="6096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802.11ax estimate for </a:t>
            </a:r>
            <a:r>
              <a:rPr lang="en-US" sz="2400" b="1" i="0" u="none" strike="noStrike" cap="none">
                <a:solidFill>
                  <a:srgbClr val="000000"/>
                </a:solidFill>
                <a:latin typeface="Times New Roman"/>
                <a:ea typeface="Times New Roman"/>
                <a:cs typeface="Times New Roman"/>
                <a:sym typeface="Times New Roman"/>
              </a:rPr>
              <a:t>Peak </a:t>
            </a:r>
            <a:r>
              <a:rPr lang="en-US" sz="2400"/>
              <a:t>Data Rate</a:t>
            </a:r>
            <a:endParaRPr sz="2400" b="1" i="0" u="none" strike="noStrike" cap="none">
              <a:solidFill>
                <a:srgbClr val="000000"/>
              </a:solidFill>
              <a:latin typeface="Times New Roman"/>
              <a:ea typeface="Times New Roman"/>
              <a:cs typeface="Times New Roman"/>
              <a:sym typeface="Times New Roman"/>
            </a:endParaRPr>
          </a:p>
        </p:txBody>
      </p:sp>
      <p:sp>
        <p:nvSpPr>
          <p:cNvPr id="177" name="Shape 17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78" name="Shape 17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79" name="Shape 179"/>
          <p:cNvSpPr txBox="1">
            <a:spLocks noGrp="1"/>
          </p:cNvSpPr>
          <p:nvPr>
            <p:ph type="body" idx="1"/>
          </p:nvPr>
        </p:nvSpPr>
        <p:spPr>
          <a:xfrm>
            <a:off x="381000" y="1449300"/>
            <a:ext cx="11277600" cy="5088000"/>
          </a:xfrm>
          <a:prstGeom prst="rect">
            <a:avLst/>
          </a:prstGeom>
          <a:noFill/>
          <a:ln>
            <a:noFill/>
          </a:ln>
        </p:spPr>
        <p:txBody>
          <a:bodyPr spcFirstLastPara="1" wrap="square" lIns="92150" tIns="46075" rIns="92150" bIns="46075" anchor="t" anchorCtr="0">
            <a:noAutofit/>
          </a:bodyPr>
          <a:lstStyle/>
          <a:p>
            <a:pPr marL="457200" lvl="0" indent="-330200" rtl="0">
              <a:lnSpc>
                <a:spcPct val="115000"/>
              </a:lnSpc>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Peak Data rate estimate for 802.11ax:</a:t>
            </a:r>
            <a:endParaRPr sz="1600" b="0" dirty="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Max instantaneous PHY data rate = </a:t>
            </a:r>
            <a:r>
              <a:rPr lang="en-US" sz="1600" b="0" dirty="0" smtClean="0">
                <a:solidFill>
                  <a:schemeClr val="dk1"/>
                </a:solidFill>
                <a:latin typeface="Arial"/>
                <a:ea typeface="Arial"/>
                <a:cs typeface="Arial"/>
                <a:sym typeface="Arial"/>
              </a:rPr>
              <a:t>(9.6 + 9.6 + 2.294) </a:t>
            </a:r>
            <a:r>
              <a:rPr lang="en-US" sz="1600" b="0" dirty="0" err="1" smtClean="0">
                <a:solidFill>
                  <a:schemeClr val="dk1"/>
                </a:solidFill>
                <a:latin typeface="Arial"/>
                <a:ea typeface="Arial"/>
                <a:cs typeface="Arial"/>
                <a:sym typeface="Arial"/>
              </a:rPr>
              <a:t>Gbps</a:t>
            </a:r>
            <a:r>
              <a:rPr lang="en-US" sz="1600" b="0" dirty="0" smtClean="0">
                <a:solidFill>
                  <a:schemeClr val="dk1"/>
                </a:solidFill>
                <a:latin typeface="Arial"/>
                <a:ea typeface="Arial"/>
                <a:cs typeface="Arial"/>
                <a:sym typeface="Arial"/>
              </a:rPr>
              <a:t> = 21.494 </a:t>
            </a:r>
            <a:r>
              <a:rPr lang="en-US" sz="1600" b="0" dirty="0" err="1" smtClean="0">
                <a:solidFill>
                  <a:schemeClr val="dk1"/>
                </a:solidFill>
                <a:latin typeface="Arial"/>
                <a:ea typeface="Arial"/>
                <a:cs typeface="Arial"/>
                <a:sym typeface="Arial"/>
              </a:rPr>
              <a:t>Gbps</a:t>
            </a:r>
            <a:r>
              <a:rPr lang="en-US" sz="1600" b="0" dirty="0" smtClean="0">
                <a:solidFill>
                  <a:schemeClr val="dk1"/>
                </a:solidFill>
                <a:latin typeface="Arial"/>
                <a:ea typeface="Arial"/>
                <a:cs typeface="Arial"/>
                <a:sym typeface="Arial"/>
              </a:rPr>
              <a:t> (8x8 </a:t>
            </a:r>
            <a:r>
              <a:rPr lang="en-US" sz="1600" b="0" dirty="0">
                <a:solidFill>
                  <a:schemeClr val="dk1"/>
                </a:solidFill>
                <a:latin typeface="Arial"/>
                <a:ea typeface="Arial"/>
                <a:cs typeface="Arial"/>
                <a:sym typeface="Arial"/>
              </a:rPr>
              <a:t>HE </a:t>
            </a:r>
            <a:r>
              <a:rPr lang="en-US" sz="1600" b="0" dirty="0" smtClean="0">
                <a:solidFill>
                  <a:schemeClr val="dk1"/>
                </a:solidFill>
                <a:latin typeface="Arial"/>
                <a:ea typeface="Arial"/>
                <a:cs typeface="Arial"/>
                <a:sym typeface="Arial"/>
              </a:rPr>
              <a:t>160 + HE160 + HE40)</a:t>
            </a:r>
            <a:endParaRPr sz="1600" b="0" dirty="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L1/L2 overhead (max 11ax  packet size, control packet excluded):</a:t>
            </a:r>
            <a:endParaRPr sz="1600" b="0" dirty="0">
              <a:solidFill>
                <a:schemeClr val="dk1"/>
              </a:solidFill>
              <a:latin typeface="Arial"/>
              <a:ea typeface="Arial"/>
              <a:cs typeface="Arial"/>
              <a:sym typeface="Arial"/>
            </a:endParaRPr>
          </a:p>
          <a:p>
            <a:pPr marL="1371600" lvl="1" indent="-330200" rtl="0">
              <a:lnSpc>
                <a:spcPct val="115000"/>
              </a:lnSpc>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L1 overhead =  2.06 %</a:t>
            </a:r>
            <a:endParaRPr sz="1600" dirty="0">
              <a:solidFill>
                <a:schemeClr val="dk1"/>
              </a:solidFill>
              <a:latin typeface="Arial"/>
              <a:ea typeface="Arial"/>
              <a:cs typeface="Arial"/>
              <a:sym typeface="Arial"/>
            </a:endParaRPr>
          </a:p>
          <a:p>
            <a:pPr marL="1371600" lvl="1" indent="-330200" rtl="0">
              <a:lnSpc>
                <a:spcPct val="115000"/>
              </a:lnSpc>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L2 overhead = 1.27</a:t>
            </a:r>
            <a:r>
              <a:rPr lang="en-US" sz="1600" dirty="0" smtClean="0">
                <a:solidFill>
                  <a:schemeClr val="dk1"/>
                </a:solidFill>
                <a:latin typeface="Arial"/>
                <a:ea typeface="Arial"/>
                <a:cs typeface="Arial"/>
                <a:sym typeface="Arial"/>
              </a:rPr>
              <a:t>%</a:t>
            </a:r>
            <a:endParaRPr sz="1600" b="0" dirty="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Peak Data rate (after adding overheads) = </a:t>
            </a:r>
            <a:r>
              <a:rPr lang="en-US" sz="1600" b="0" i="1" dirty="0" err="1">
                <a:solidFill>
                  <a:schemeClr val="dk1"/>
                </a:solidFill>
                <a:latin typeface="Arial"/>
                <a:ea typeface="Arial"/>
                <a:cs typeface="Arial"/>
                <a:sym typeface="Arial"/>
              </a:rPr>
              <a:t>data_rate</a:t>
            </a:r>
            <a:r>
              <a:rPr lang="en-US" sz="1600" b="0" i="1" dirty="0">
                <a:solidFill>
                  <a:schemeClr val="dk1"/>
                </a:solidFill>
                <a:latin typeface="Arial"/>
                <a:ea typeface="Arial"/>
                <a:cs typeface="Arial"/>
                <a:sym typeface="Arial"/>
              </a:rPr>
              <a:t> * simultaneous operating bands * max L1 efficiency * max L2 efficiency</a:t>
            </a:r>
            <a:r>
              <a:rPr lang="en-US" sz="1600" b="0" dirty="0">
                <a:solidFill>
                  <a:schemeClr val="dk1"/>
                </a:solidFill>
                <a:latin typeface="Arial"/>
                <a:ea typeface="Arial"/>
                <a:cs typeface="Arial"/>
                <a:sym typeface="Arial"/>
              </a:rPr>
              <a:t> = </a:t>
            </a:r>
            <a:r>
              <a:rPr lang="en-US" sz="1600" b="0" dirty="0" smtClean="0">
                <a:solidFill>
                  <a:schemeClr val="dk1"/>
                </a:solidFill>
                <a:latin typeface="Arial"/>
                <a:ea typeface="Arial"/>
                <a:cs typeface="Arial"/>
                <a:sym typeface="Arial"/>
              </a:rPr>
              <a:t>21.494 </a:t>
            </a:r>
            <a:r>
              <a:rPr lang="en-US" sz="1600" b="0" dirty="0" smtClean="0">
                <a:solidFill>
                  <a:schemeClr val="dk1"/>
                </a:solidFill>
                <a:latin typeface="Arial"/>
                <a:ea typeface="Arial"/>
                <a:cs typeface="Arial"/>
                <a:sym typeface="Arial"/>
              </a:rPr>
              <a:t>*(</a:t>
            </a:r>
            <a:r>
              <a:rPr lang="en-US" sz="1600" b="0" dirty="0">
                <a:solidFill>
                  <a:schemeClr val="dk1"/>
                </a:solidFill>
                <a:latin typeface="Arial"/>
                <a:ea typeface="Arial"/>
                <a:cs typeface="Arial"/>
                <a:sym typeface="Arial"/>
              </a:rPr>
              <a:t>1-0.0206)*(1-0.0127) = </a:t>
            </a:r>
            <a:r>
              <a:rPr lang="en-US" sz="1600" b="0" dirty="0" smtClean="0">
                <a:solidFill>
                  <a:schemeClr val="dk1"/>
                </a:solidFill>
                <a:latin typeface="Arial"/>
                <a:ea typeface="Arial"/>
                <a:cs typeface="Arial"/>
                <a:sym typeface="Arial"/>
              </a:rPr>
              <a:t> 20.78387 </a:t>
            </a:r>
            <a:r>
              <a:rPr lang="en-US" sz="1600" b="0" dirty="0" err="1" smtClean="0">
                <a:solidFill>
                  <a:schemeClr val="dk1"/>
                </a:solidFill>
                <a:latin typeface="Arial"/>
                <a:ea typeface="Arial"/>
                <a:cs typeface="Arial"/>
                <a:sym typeface="Arial"/>
              </a:rPr>
              <a:t>Gbps</a:t>
            </a:r>
            <a:endParaRPr sz="1600" b="0" dirty="0">
              <a:solidFill>
                <a:schemeClr val="dk1"/>
              </a:solidFill>
              <a:latin typeface="Arial"/>
              <a:ea typeface="Arial"/>
              <a:cs typeface="Arial"/>
              <a:sym typeface="Arial"/>
            </a:endParaRPr>
          </a:p>
          <a:p>
            <a:pPr marL="0" lvl="0" indent="0" rtl="0">
              <a:lnSpc>
                <a:spcPct val="115000"/>
              </a:lnSpc>
              <a:spcBef>
                <a:spcPts val="0"/>
              </a:spcBef>
              <a:spcAft>
                <a:spcPts val="0"/>
              </a:spcAft>
              <a:buNone/>
            </a:pPr>
            <a:endParaRPr sz="1600" dirty="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Font typeface="Arial"/>
              <a:buChar char="●"/>
            </a:pPr>
            <a:r>
              <a:rPr lang="en-US" sz="1600" b="0" dirty="0">
                <a:solidFill>
                  <a:schemeClr val="dk1"/>
                </a:solidFill>
                <a:highlight>
                  <a:srgbClr val="00FF00"/>
                </a:highlight>
                <a:latin typeface="Arial"/>
                <a:ea typeface="Arial"/>
                <a:cs typeface="Arial"/>
                <a:sym typeface="Arial"/>
              </a:rPr>
              <a:t>802.11ax meets the IMT-2020 EMBB peak data rate  requirement in </a:t>
            </a:r>
            <a:r>
              <a:rPr lang="en-US" sz="1600" b="0" dirty="0" smtClean="0">
                <a:solidFill>
                  <a:schemeClr val="dk1"/>
                </a:solidFill>
                <a:highlight>
                  <a:srgbClr val="00FF00"/>
                </a:highlight>
                <a:latin typeface="Arial"/>
                <a:ea typeface="Arial"/>
                <a:cs typeface="Arial"/>
                <a:sym typeface="Arial"/>
              </a:rPr>
              <a:t>DL and</a:t>
            </a:r>
            <a:r>
              <a:rPr lang="en-US" sz="1600" b="0" dirty="0" smtClean="0">
                <a:solidFill>
                  <a:schemeClr val="dk1"/>
                </a:solidFill>
                <a:highlight>
                  <a:srgbClr val="00FF00"/>
                </a:highlight>
                <a:latin typeface="Arial"/>
                <a:ea typeface="Arial"/>
                <a:cs typeface="Arial"/>
                <a:sym typeface="Arial"/>
              </a:rPr>
              <a:t> </a:t>
            </a:r>
            <a:r>
              <a:rPr lang="en-US" sz="1600" b="0" dirty="0">
                <a:solidFill>
                  <a:schemeClr val="dk1"/>
                </a:solidFill>
                <a:highlight>
                  <a:srgbClr val="00FF00"/>
                </a:highlight>
                <a:latin typeface="Arial"/>
                <a:ea typeface="Arial"/>
                <a:cs typeface="Arial"/>
                <a:sym typeface="Arial"/>
              </a:rPr>
              <a:t>UL</a:t>
            </a:r>
            <a:r>
              <a:rPr lang="en-US" sz="1600" b="0" dirty="0" smtClean="0">
                <a:solidFill>
                  <a:schemeClr val="dk1"/>
                </a:solidFill>
                <a:highlight>
                  <a:srgbClr val="00FF00"/>
                </a:highlight>
                <a:latin typeface="Arial"/>
                <a:ea typeface="Arial"/>
                <a:cs typeface="Arial"/>
                <a:sym typeface="Arial"/>
              </a:rPr>
              <a:t>.</a:t>
            </a:r>
            <a:endParaRPr sz="1600" b="0" dirty="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Note: </a:t>
            </a:r>
            <a:r>
              <a:rPr lang="en-US" sz="1600" b="0" dirty="0">
                <a:solidFill>
                  <a:schemeClr val="dk1"/>
                </a:solidFill>
                <a:latin typeface="Arial"/>
                <a:ea typeface="Arial"/>
                <a:cs typeface="Arial"/>
                <a:sym typeface="Arial"/>
              </a:rPr>
              <a:t>F</a:t>
            </a:r>
            <a:r>
              <a:rPr lang="en-US" sz="1600" b="0" dirty="0" smtClean="0">
                <a:solidFill>
                  <a:schemeClr val="dk1"/>
                </a:solidFill>
                <a:latin typeface="Arial"/>
                <a:ea typeface="Arial"/>
                <a:cs typeface="Arial"/>
                <a:sym typeface="Arial"/>
              </a:rPr>
              <a:t>uture enhancements to 802.11ax </a:t>
            </a:r>
            <a:r>
              <a:rPr lang="en-US" sz="1600" b="0" dirty="0" smtClean="0">
                <a:solidFill>
                  <a:schemeClr val="dk1"/>
                </a:solidFill>
                <a:latin typeface="Arial"/>
                <a:ea typeface="Arial"/>
                <a:cs typeface="Arial"/>
                <a:sym typeface="Arial"/>
              </a:rPr>
              <a:t>to increase </a:t>
            </a:r>
            <a:r>
              <a:rPr lang="en-US" sz="1600" b="0" dirty="0">
                <a:solidFill>
                  <a:schemeClr val="dk1"/>
                </a:solidFill>
                <a:latin typeface="Arial"/>
                <a:ea typeface="Arial"/>
                <a:cs typeface="Arial"/>
                <a:sym typeface="Arial"/>
              </a:rPr>
              <a:t>t</a:t>
            </a:r>
            <a:r>
              <a:rPr lang="en-US" sz="1600" b="0" dirty="0" smtClean="0">
                <a:solidFill>
                  <a:schemeClr val="dk1"/>
                </a:solidFill>
                <a:latin typeface="Arial"/>
                <a:ea typeface="Arial"/>
                <a:cs typeface="Arial"/>
                <a:sym typeface="Arial"/>
              </a:rPr>
              <a:t>he </a:t>
            </a:r>
            <a:r>
              <a:rPr lang="en-US" sz="1600" b="0" dirty="0" smtClean="0">
                <a:solidFill>
                  <a:schemeClr val="dk1"/>
                </a:solidFill>
                <a:latin typeface="Arial"/>
                <a:ea typeface="Arial"/>
                <a:cs typeface="Arial"/>
                <a:sym typeface="Arial"/>
              </a:rPr>
              <a:t>peak data rate can be</a:t>
            </a:r>
            <a:r>
              <a:rPr lang="en-US" sz="1600" b="0" dirty="0" smtClean="0">
                <a:solidFill>
                  <a:schemeClr val="dk1"/>
                </a:solidFill>
                <a:latin typeface="Arial"/>
                <a:ea typeface="Arial"/>
                <a:cs typeface="Arial"/>
                <a:sym typeface="Arial"/>
              </a:rPr>
              <a:t> as follows:</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smtClean="0">
                <a:solidFill>
                  <a:schemeClr val="dk1"/>
                </a:solidFill>
                <a:latin typeface="Arial"/>
                <a:ea typeface="Arial"/>
                <a:cs typeface="Arial"/>
                <a:sym typeface="Arial"/>
              </a:rPr>
              <a:t>Increasing </a:t>
            </a:r>
            <a:r>
              <a:rPr lang="en-US" sz="1600" b="0" dirty="0">
                <a:solidFill>
                  <a:schemeClr val="dk1"/>
                </a:solidFill>
                <a:latin typeface="Arial"/>
                <a:ea typeface="Arial"/>
                <a:cs typeface="Arial"/>
                <a:sym typeface="Arial"/>
              </a:rPr>
              <a:t>the maximum supported </a:t>
            </a:r>
            <a:r>
              <a:rPr lang="en-US" sz="1600" b="0" dirty="0" smtClean="0">
                <a:solidFill>
                  <a:schemeClr val="dk1"/>
                </a:solidFill>
                <a:latin typeface="Arial"/>
                <a:ea typeface="Arial"/>
                <a:cs typeface="Arial"/>
                <a:sym typeface="Arial"/>
              </a:rPr>
              <a:t>bandwidth</a:t>
            </a:r>
          </a:p>
          <a:p>
            <a:pPr marL="914400" lvl="1" indent="-330200" rtl="0">
              <a:lnSpc>
                <a:spcPct val="115000"/>
              </a:lnSpc>
              <a:spcBef>
                <a:spcPts val="0"/>
              </a:spcBef>
              <a:spcAft>
                <a:spcPts val="0"/>
              </a:spcAft>
              <a:buClr>
                <a:schemeClr val="dk1"/>
              </a:buClr>
              <a:buSzPts val="1600"/>
              <a:buFont typeface="Arial"/>
              <a:buAutoNum type="alphaLcPeriod"/>
            </a:pPr>
            <a:r>
              <a:rPr lang="en-US" sz="1600" dirty="0" smtClean="0">
                <a:solidFill>
                  <a:schemeClr val="dk1"/>
                </a:solidFill>
                <a:latin typeface="Arial"/>
                <a:ea typeface="Arial"/>
                <a:cs typeface="Arial"/>
                <a:sym typeface="Arial"/>
              </a:rPr>
              <a:t>Increasing the maximum supported spatial layers</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smtClean="0">
                <a:solidFill>
                  <a:schemeClr val="dk1"/>
                </a:solidFill>
                <a:latin typeface="Arial"/>
                <a:ea typeface="Arial"/>
                <a:cs typeface="Arial"/>
                <a:sym typeface="Arial"/>
              </a:rPr>
              <a:t>Increasing </a:t>
            </a:r>
            <a:r>
              <a:rPr lang="en-US" sz="1600" b="0" dirty="0">
                <a:solidFill>
                  <a:schemeClr val="dk1"/>
                </a:solidFill>
                <a:latin typeface="Arial"/>
                <a:ea typeface="Arial"/>
                <a:cs typeface="Arial"/>
                <a:sym typeface="Arial"/>
              </a:rPr>
              <a:t>the maximum code rate for 1024 QAM from 0.83 to 0.9 and higher. 3GPP NR envisages a maximum code rate of 0.98</a:t>
            </a:r>
            <a:r>
              <a:rPr lang="en-US" sz="1600" b="0" dirty="0" smtClean="0">
                <a:solidFill>
                  <a:schemeClr val="dk1"/>
                </a:solidFill>
                <a:latin typeface="Arial"/>
                <a:ea typeface="Arial"/>
                <a:cs typeface="Arial"/>
                <a:sym typeface="Arial"/>
              </a:rPr>
              <a:t>.</a:t>
            </a:r>
            <a:endParaRPr lang="en-US" sz="160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smtClean="0">
                <a:solidFill>
                  <a:schemeClr val="dk1"/>
                </a:solidFill>
                <a:latin typeface="Arial"/>
                <a:ea typeface="Arial"/>
                <a:cs typeface="Arial"/>
                <a:sym typeface="Arial"/>
              </a:rPr>
              <a:t>Supporting 4096 QAM</a:t>
            </a:r>
            <a:endParaRPr sz="1600" b="0" dirty="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1349</TotalTime>
  <Words>6404</Words>
  <Application>Microsoft Office PowerPoint</Application>
  <PresentationFormat>Custom</PresentationFormat>
  <Paragraphs>741</Paragraphs>
  <Slides>44</Slides>
  <Notes>44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Office Theme</vt:lpstr>
      <vt:lpstr>Microsoft Word 97 - 2003 Document</vt:lpstr>
      <vt:lpstr>802.11ax for IMT-2020 EMBB Indoor Hotspot and Dense Urban</vt:lpstr>
      <vt:lpstr>Abstract</vt:lpstr>
      <vt:lpstr>Outline (1) </vt:lpstr>
      <vt:lpstr>Outline (2) </vt:lpstr>
      <vt:lpstr>Notes (1) </vt:lpstr>
      <vt:lpstr>IMT-2020 requirement for Peak Spectral Efficiency </vt:lpstr>
      <vt:lpstr>802.11ax estimate for Peak Spectral Efficiency</vt:lpstr>
      <vt:lpstr>IMT 2020 requirement for Peak Data Rate</vt:lpstr>
      <vt:lpstr>802.11ax estimate for Peak Data Rate</vt:lpstr>
      <vt:lpstr>IMT 2020 requirement for 5%ile User Spectral Efficiency</vt:lpstr>
      <vt:lpstr>802.11ax estimate for 5%ile DL User Spectral Efficiency in EMBB Indoor Hotspot</vt:lpstr>
      <vt:lpstr>802.11ax estimate for 5%ile DL User Spectral Efficiency in EMBB Indoor Hotspot</vt:lpstr>
      <vt:lpstr>802.11ax estimate for 5%ile DL User Spectral Efficiency in EMBB Indoor Hotspot</vt:lpstr>
      <vt:lpstr>802.11ax estimate for 5%ile UL User Spectral Efficiency in EMBB Indoor Hotspot</vt:lpstr>
      <vt:lpstr>802.11ax estimate for 5%ile UL User Spectral Efficiency in EMBB Indoor Hotspot </vt:lpstr>
      <vt:lpstr>802.11ax estimate for 5%ile UL User Spectral Efficiency in EMBB Indoor Hotspot </vt:lpstr>
      <vt:lpstr>802.11ax estimate for 5%ile DL User Spectral Efficiency in EMBB Dense Urban</vt:lpstr>
      <vt:lpstr>802.11ax estimate for 5%ile DL User Spectral Efficiency in EMBB Dense Urban</vt:lpstr>
      <vt:lpstr>802.11ax estimate for 5%ile DL User Spectral Efficiency in EMBB Dense Urban</vt:lpstr>
      <vt:lpstr>802.11ax estimate for 5%ile UL User Spectral Efficiency in EMBB Dense Urban</vt:lpstr>
      <vt:lpstr>PowerPoint Presentation</vt:lpstr>
      <vt:lpstr>PowerPoint Presentation</vt:lpstr>
      <vt:lpstr>IMT 2020 requirement for 5%ile User Experienced Data Rate</vt:lpstr>
      <vt:lpstr>802.11ax estimate for 5%ile User Experienced Data Rate in EMBB Dense Urban</vt:lpstr>
      <vt:lpstr>IMT 2020 requirement for Average spectral efficiency </vt:lpstr>
      <vt:lpstr>IMT 2020 configuration for Average spectral efficiency: EMBB Indoor Hotspot </vt:lpstr>
      <vt:lpstr>802.11ax estimate for DL Average spectral efficiency - EMBB Indoor Hotspot</vt:lpstr>
      <vt:lpstr>802.11ax estimate for DL Average spectral efficiency - EMBB Indoor Hotspot</vt:lpstr>
      <vt:lpstr>802.11ax estimate for DL Average spectral efficiency - EMBB Indoor Hotspot</vt:lpstr>
      <vt:lpstr>802.11ax estimate for UL Average spectral efficiency - EMBB Indoor Hotspot </vt:lpstr>
      <vt:lpstr>802.11ax estimate for UL Average spectral efficiency - EMBB Indoor Hotspot </vt:lpstr>
      <vt:lpstr>IMT 2020 configuration for Average spectral efficiency:  EMBB Dense Urban</vt:lpstr>
      <vt:lpstr>802.11ax estimate for DL Average spectral efficiency - EMBB Dense Urban</vt:lpstr>
      <vt:lpstr>802.11ax estimate for DL Average spectral efficiency - EMBB Dense Urban</vt:lpstr>
      <vt:lpstr>802.11ax estimate for UL Average spectral efficiency - EMBB Dense Urban</vt:lpstr>
      <vt:lpstr>802.11ax estimate for UL Average spectral efficiency - EMBB Dense Urban</vt:lpstr>
      <vt:lpstr>IMT 2020 requirement for Area traffic capacity</vt:lpstr>
      <vt:lpstr>802.11ax estimate for Area Traffic Capacity in EMBB Indoor Hotspot</vt:lpstr>
      <vt:lpstr>References</vt:lpstr>
      <vt:lpstr>Appendix</vt:lpstr>
      <vt:lpstr>802.11ax: L1/L2 Overheads (1)</vt:lpstr>
      <vt:lpstr>802.11ax: L1/L2 Overheads (2)</vt:lpstr>
      <vt:lpstr>802.11ax: L1/L2 Overheads (3)</vt:lpstr>
      <vt:lpstr>802.11ax: L1/L2 Overheads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BLR</cp:lastModifiedBy>
  <cp:revision>11</cp:revision>
  <dcterms:modified xsi:type="dcterms:W3CDTF">2018-09-10T08:51:19Z</dcterms:modified>
</cp:coreProperties>
</file>