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7" r:id="rId1"/>
  </p:sldMasterIdLst>
  <p:notesMasterIdLst>
    <p:notesMasterId r:id="rId4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Lst>
  <p:sldSz cx="12192000" cy="6858000"/>
  <p:notesSz cx="6934200" cy="92805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113D76AF-2DB7-4605-8C40-959F13C108E4}">
  <a:tblStyle styleId="{113D76AF-2DB7-4605-8C40-959F13C108E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360" y="-1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Shape 3"/>
          <p:cNvSpPr/>
          <p:nvPr/>
        </p:nvSpPr>
        <p:spPr>
          <a:xfrm>
            <a:off x="0" y="0"/>
            <a:ext cx="6934200" cy="9280525"/>
          </a:xfrm>
          <a:prstGeom prst="roundRect">
            <a:avLst>
              <a:gd name="adj" fmla="val 19"/>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4" name="Shape 4"/>
          <p:cNvSpPr txBox="1">
            <a:spLocks noGrp="1"/>
          </p:cNvSpPr>
          <p:nvPr>
            <p:ph type="hdr" idx="2"/>
          </p:nvPr>
        </p:nvSpPr>
        <p:spPr>
          <a:xfrm>
            <a:off x="5640388" y="96838"/>
            <a:ext cx="639762" cy="211137"/>
          </a:xfrm>
          <a:prstGeom prst="rect">
            <a:avLst/>
          </a:prstGeom>
          <a:noFill/>
          <a:ln>
            <a:noFill/>
          </a:ln>
        </p:spPr>
        <p:txBody>
          <a:bodyPr spcFirstLastPara="1" wrap="square" lIns="91425" tIns="91425" rIns="91425" bIns="91425" anchor="b" anchorCtr="0"/>
          <a:lstStyle>
            <a:lvl1pPr marR="0" lvl="0" algn="r"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 name="Shape 5"/>
          <p:cNvSpPr txBox="1">
            <a:spLocks noGrp="1"/>
          </p:cNvSpPr>
          <p:nvPr>
            <p:ph type="dt" idx="10"/>
          </p:nvPr>
        </p:nvSpPr>
        <p:spPr>
          <a:xfrm>
            <a:off x="654050" y="96838"/>
            <a:ext cx="825500" cy="211137"/>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 name="Shape 6"/>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
        <p:nvSpPr>
          <p:cNvPr id="7" name="Shape 7"/>
          <p:cNvSpPr txBox="1">
            <a:spLocks noGrp="1"/>
          </p:cNvSpPr>
          <p:nvPr>
            <p:ph type="body" idx="1"/>
          </p:nvPr>
        </p:nvSpPr>
        <p:spPr>
          <a:xfrm>
            <a:off x="923925" y="4408488"/>
            <a:ext cx="5084763" cy="4175125"/>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ftr" idx="11"/>
          </p:nvPr>
        </p:nvSpPr>
        <p:spPr>
          <a:xfrm>
            <a:off x="5357813" y="8985250"/>
            <a:ext cx="92233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9" name="Shape 9"/>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u="none">
                <a:solidFill>
                  <a:srgbClr val="000000"/>
                </a:solidFill>
                <a:latin typeface="Times New Roman"/>
                <a:ea typeface="Times New Roman"/>
                <a:cs typeface="Times New Roman"/>
                <a:sym typeface="Times New Roman"/>
              </a:rPr>
              <a:t>Page </a:t>
            </a:r>
            <a:fld id="{00000000-1234-1234-1234-123412341234}" type="slidenum">
              <a:rPr lang="en-US" sz="1200" b="0" u="none">
                <a:solidFill>
                  <a:srgbClr val="000000"/>
                </a:solidFill>
                <a:latin typeface="Times New Roman"/>
                <a:ea typeface="Times New Roman"/>
                <a:cs typeface="Times New Roman"/>
                <a:sym typeface="Times New Roman"/>
              </a:rPr>
              <a:t>‹#›</a:t>
            </a:fld>
            <a:endParaRPr sz="1200" b="0" u="none">
              <a:solidFill>
                <a:srgbClr val="000000"/>
              </a:solidFill>
              <a:latin typeface="Times New Roman"/>
              <a:ea typeface="Times New Roman"/>
              <a:cs typeface="Times New Roman"/>
              <a:sym typeface="Times New Roman"/>
            </a:endParaRPr>
          </a:p>
        </p:txBody>
      </p:sp>
      <p:sp>
        <p:nvSpPr>
          <p:cNvPr id="10" name="Shape 10"/>
          <p:cNvSpPr/>
          <p:nvPr/>
        </p:nvSpPr>
        <p:spPr>
          <a:xfrm>
            <a:off x="722313" y="8985250"/>
            <a:ext cx="714375" cy="18256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11" name="Shape 11"/>
          <p:cNvCxnSpPr/>
          <p:nvPr/>
        </p:nvCxnSpPr>
        <p:spPr>
          <a:xfrm>
            <a:off x="723900" y="8983663"/>
            <a:ext cx="5486400" cy="1587"/>
          </a:xfrm>
          <a:prstGeom prst="straightConnector1">
            <a:avLst/>
          </a:prstGeom>
          <a:noFill/>
          <a:ln w="12600" cap="flat" cmpd="sng">
            <a:solidFill>
              <a:srgbClr val="000000"/>
            </a:solidFill>
            <a:prstDash val="solid"/>
            <a:miter lim="800000"/>
            <a:headEnd type="none" w="med" len="med"/>
            <a:tailEnd type="none" w="med" len="med"/>
          </a:ln>
        </p:spPr>
      </p:cxnSp>
      <p:cxnSp>
        <p:nvCxnSpPr>
          <p:cNvPr id="12" name="Shape 12"/>
          <p:cNvCxnSpPr/>
          <p:nvPr/>
        </p:nvCxnSpPr>
        <p:spPr>
          <a:xfrm>
            <a:off x="647700" y="296863"/>
            <a:ext cx="5638800" cy="1587"/>
          </a:xfrm>
          <a:prstGeom prst="straightConnector1">
            <a:avLst/>
          </a:prstGeom>
          <a:noFill/>
          <a:ln w="12600" cap="flat" cmpd="sng">
            <a:solidFill>
              <a:srgbClr val="000000"/>
            </a:solidFill>
            <a:prstDash val="solid"/>
            <a:miter lim="800000"/>
            <a:headEnd type="none" w="med" len="med"/>
            <a:tailEnd type="none" w="med" len="med"/>
          </a:ln>
        </p:spPr>
      </p:cxnSp>
    </p:spTree>
    <p:extLst>
      <p:ext uri="{BB962C8B-B14F-4D97-AF65-F5344CB8AC3E}">
        <p14:creationId xmlns:p14="http://schemas.microsoft.com/office/powerpoint/2010/main" val="355800663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80" name="Shape 80"/>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81" name="Shape 81"/>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82" name="Shape 82"/>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83" name="Shape 83"/>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84" name="Shape 84"/>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85" name="Shape 85"/>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82" name="Shape 182"/>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Shape 189"/>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90" name="Shape 190"/>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Shape 199"/>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00" name="Shape 200"/>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Shape 207"/>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08" name="Shape 208"/>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Shape 215"/>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16" name="Shape 216"/>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Shape 224"/>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25" name="Shape 225"/>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Shape 232"/>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33" name="Shape 233"/>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Shape 240"/>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41" name="Shape 24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Shape 250"/>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51" name="Shape 25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Shape 258"/>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59" name="Shape 259"/>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95" name="Shape 95"/>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96" name="Shape 96"/>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97" name="Shape 97"/>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98" name="Shape 98"/>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99" name="Shape 99"/>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00" name="Shape 100"/>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Shape 266"/>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67" name="Shape 267"/>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Shape 275"/>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76" name="Shape 276"/>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Shape 282"/>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83" name="Shape 283"/>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Shape 289"/>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290" name="Shape 290"/>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Shape 297"/>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98" name="Shape 298"/>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Shape 305"/>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306" name="Shape 306"/>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Shape 316"/>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317" name="Shape 317"/>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Shape 324"/>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325" name="Shape 325"/>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3"/>
        <p:cNvGrpSpPr/>
        <p:nvPr/>
      </p:nvGrpSpPr>
      <p:grpSpPr>
        <a:xfrm>
          <a:off x="0" y="0"/>
          <a:ext cx="0" cy="0"/>
          <a:chOff x="0" y="0"/>
          <a:chExt cx="0" cy="0"/>
        </a:xfrm>
      </p:grpSpPr>
      <p:sp>
        <p:nvSpPr>
          <p:cNvPr id="334" name="Shape 334"/>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335" name="Shape 335"/>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1"/>
        <p:cNvGrpSpPr/>
        <p:nvPr/>
      </p:nvGrpSpPr>
      <p:grpSpPr>
        <a:xfrm>
          <a:off x="0" y="0"/>
          <a:ext cx="0" cy="0"/>
          <a:chOff x="0" y="0"/>
          <a:chExt cx="0" cy="0"/>
        </a:xfrm>
      </p:grpSpPr>
      <p:sp>
        <p:nvSpPr>
          <p:cNvPr id="342" name="Shape 342"/>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343" name="Shape 343"/>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9"/>
        <p:cNvGrpSpPr/>
        <p:nvPr/>
      </p:nvGrpSpPr>
      <p:grpSpPr>
        <a:xfrm>
          <a:off x="0" y="0"/>
          <a:ext cx="0" cy="0"/>
          <a:chOff x="0" y="0"/>
          <a:chExt cx="0" cy="0"/>
        </a:xfrm>
      </p:grpSpPr>
      <p:sp>
        <p:nvSpPr>
          <p:cNvPr id="350" name="Shape 350"/>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351" name="Shape 35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7"/>
        <p:cNvGrpSpPr/>
        <p:nvPr/>
      </p:nvGrpSpPr>
      <p:grpSpPr>
        <a:xfrm>
          <a:off x="0" y="0"/>
          <a:ext cx="0" cy="0"/>
          <a:chOff x="0" y="0"/>
          <a:chExt cx="0" cy="0"/>
        </a:xfrm>
      </p:grpSpPr>
      <p:sp>
        <p:nvSpPr>
          <p:cNvPr id="358" name="Shape 358"/>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359" name="Shape 359"/>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5"/>
        <p:cNvGrpSpPr/>
        <p:nvPr/>
      </p:nvGrpSpPr>
      <p:grpSpPr>
        <a:xfrm>
          <a:off x="0" y="0"/>
          <a:ext cx="0" cy="0"/>
          <a:chOff x="0" y="0"/>
          <a:chExt cx="0" cy="0"/>
        </a:xfrm>
      </p:grpSpPr>
      <p:sp>
        <p:nvSpPr>
          <p:cNvPr id="366" name="Shape 366"/>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367" name="Shape 367"/>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3"/>
        <p:cNvGrpSpPr/>
        <p:nvPr/>
      </p:nvGrpSpPr>
      <p:grpSpPr>
        <a:xfrm>
          <a:off x="0" y="0"/>
          <a:ext cx="0" cy="0"/>
          <a:chOff x="0" y="0"/>
          <a:chExt cx="0" cy="0"/>
        </a:xfrm>
      </p:grpSpPr>
      <p:sp>
        <p:nvSpPr>
          <p:cNvPr id="374" name="Shape 374"/>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375" name="Shape 375"/>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
        <p:cNvGrpSpPr/>
        <p:nvPr/>
      </p:nvGrpSpPr>
      <p:grpSpPr>
        <a:xfrm>
          <a:off x="0" y="0"/>
          <a:ext cx="0" cy="0"/>
          <a:chOff x="0" y="0"/>
          <a:chExt cx="0" cy="0"/>
        </a:xfrm>
      </p:grpSpPr>
      <p:sp>
        <p:nvSpPr>
          <p:cNvPr id="384" name="Shape 384"/>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385" name="Shape 385"/>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1"/>
        <p:cNvGrpSpPr/>
        <p:nvPr/>
      </p:nvGrpSpPr>
      <p:grpSpPr>
        <a:xfrm>
          <a:off x="0" y="0"/>
          <a:ext cx="0" cy="0"/>
          <a:chOff x="0" y="0"/>
          <a:chExt cx="0" cy="0"/>
        </a:xfrm>
      </p:grpSpPr>
      <p:sp>
        <p:nvSpPr>
          <p:cNvPr id="392" name="Shape 392"/>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393" name="Shape 393"/>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9"/>
        <p:cNvGrpSpPr/>
        <p:nvPr/>
      </p:nvGrpSpPr>
      <p:grpSpPr>
        <a:xfrm>
          <a:off x="0" y="0"/>
          <a:ext cx="0" cy="0"/>
          <a:chOff x="0" y="0"/>
          <a:chExt cx="0" cy="0"/>
        </a:xfrm>
      </p:grpSpPr>
      <p:sp>
        <p:nvSpPr>
          <p:cNvPr id="400" name="Shape 400"/>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401" name="Shape 40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7"/>
        <p:cNvGrpSpPr/>
        <p:nvPr/>
      </p:nvGrpSpPr>
      <p:grpSpPr>
        <a:xfrm>
          <a:off x="0" y="0"/>
          <a:ext cx="0" cy="0"/>
          <a:chOff x="0" y="0"/>
          <a:chExt cx="0" cy="0"/>
        </a:xfrm>
      </p:grpSpPr>
      <p:sp>
        <p:nvSpPr>
          <p:cNvPr id="408" name="Shape 408"/>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409" name="Shape 409"/>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6"/>
        <p:cNvGrpSpPr/>
        <p:nvPr/>
      </p:nvGrpSpPr>
      <p:grpSpPr>
        <a:xfrm>
          <a:off x="0" y="0"/>
          <a:ext cx="0" cy="0"/>
          <a:chOff x="0" y="0"/>
          <a:chExt cx="0" cy="0"/>
        </a:xfrm>
      </p:grpSpPr>
      <p:sp>
        <p:nvSpPr>
          <p:cNvPr id="417" name="Shape 417"/>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418" name="Shape 418"/>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4"/>
        <p:cNvGrpSpPr/>
        <p:nvPr/>
      </p:nvGrpSpPr>
      <p:grpSpPr>
        <a:xfrm>
          <a:off x="0" y="0"/>
          <a:ext cx="0" cy="0"/>
          <a:chOff x="0" y="0"/>
          <a:chExt cx="0" cy="0"/>
        </a:xfrm>
      </p:grpSpPr>
      <p:sp>
        <p:nvSpPr>
          <p:cNvPr id="425" name="Shape 425"/>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426" name="Shape 426"/>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21" name="Shape 121"/>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22" name="Shape 122"/>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23" name="Shape 123"/>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124" name="Shape 124"/>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25" name="Shape 125"/>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26" name="Shape 126"/>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2"/>
        <p:cNvGrpSpPr/>
        <p:nvPr/>
      </p:nvGrpSpPr>
      <p:grpSpPr>
        <a:xfrm>
          <a:off x="0" y="0"/>
          <a:ext cx="0" cy="0"/>
          <a:chOff x="0" y="0"/>
          <a:chExt cx="0" cy="0"/>
        </a:xfrm>
      </p:grpSpPr>
      <p:sp>
        <p:nvSpPr>
          <p:cNvPr id="433" name="Shape 433"/>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434" name="Shape 434"/>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435" name="Shape 435"/>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436" name="Shape 436"/>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40</a:t>
            </a:fld>
            <a:endParaRPr sz="1200">
              <a:solidFill>
                <a:srgbClr val="000000"/>
              </a:solidFill>
              <a:latin typeface="Times New Roman"/>
              <a:ea typeface="Times New Roman"/>
              <a:cs typeface="Times New Roman"/>
              <a:sym typeface="Times New Roman"/>
            </a:endParaRPr>
          </a:p>
        </p:txBody>
      </p:sp>
      <p:sp>
        <p:nvSpPr>
          <p:cNvPr id="437" name="Shape 437"/>
          <p:cNvSpPr>
            <a:spLocks noGrp="1" noRot="1" noChangeAspect="1"/>
          </p:cNvSpPr>
          <p:nvPr>
            <p:ph type="sldImg" idx="3"/>
          </p:nvPr>
        </p:nvSpPr>
        <p:spPr>
          <a:xfrm>
            <a:off x="384175" y="701675"/>
            <a:ext cx="6165850" cy="3468688"/>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438" name="Shape 438"/>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4"/>
        <p:cNvGrpSpPr/>
        <p:nvPr/>
      </p:nvGrpSpPr>
      <p:grpSpPr>
        <a:xfrm>
          <a:off x="0" y="0"/>
          <a:ext cx="0" cy="0"/>
          <a:chOff x="0" y="0"/>
          <a:chExt cx="0" cy="0"/>
        </a:xfrm>
      </p:grpSpPr>
      <p:sp>
        <p:nvSpPr>
          <p:cNvPr id="445" name="Shape 445"/>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446" name="Shape 446"/>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447" name="Shape 447"/>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448" name="Shape 448"/>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41</a:t>
            </a:fld>
            <a:endParaRPr sz="1200">
              <a:solidFill>
                <a:srgbClr val="000000"/>
              </a:solidFill>
              <a:latin typeface="Times New Roman"/>
              <a:ea typeface="Times New Roman"/>
              <a:cs typeface="Times New Roman"/>
              <a:sym typeface="Times New Roman"/>
            </a:endParaRPr>
          </a:p>
        </p:txBody>
      </p:sp>
      <p:sp>
        <p:nvSpPr>
          <p:cNvPr id="449" name="Shape 449"/>
          <p:cNvSpPr>
            <a:spLocks noGrp="1" noRot="1" noChangeAspect="1"/>
          </p:cNvSpPr>
          <p:nvPr>
            <p:ph type="sldImg" idx="3"/>
          </p:nvPr>
        </p:nvSpPr>
        <p:spPr>
          <a:xfrm>
            <a:off x="384175" y="701675"/>
            <a:ext cx="6165850" cy="3468688"/>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450" name="Shape 450"/>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5"/>
        <p:cNvGrpSpPr/>
        <p:nvPr/>
      </p:nvGrpSpPr>
      <p:grpSpPr>
        <a:xfrm>
          <a:off x="0" y="0"/>
          <a:ext cx="0" cy="0"/>
          <a:chOff x="0" y="0"/>
          <a:chExt cx="0" cy="0"/>
        </a:xfrm>
      </p:grpSpPr>
      <p:sp>
        <p:nvSpPr>
          <p:cNvPr id="456" name="Shape 456"/>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457" name="Shape 457"/>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3"/>
        <p:cNvGrpSpPr/>
        <p:nvPr/>
      </p:nvGrpSpPr>
      <p:grpSpPr>
        <a:xfrm>
          <a:off x="0" y="0"/>
          <a:ext cx="0" cy="0"/>
          <a:chOff x="0" y="0"/>
          <a:chExt cx="0" cy="0"/>
        </a:xfrm>
      </p:grpSpPr>
      <p:sp>
        <p:nvSpPr>
          <p:cNvPr id="464" name="Shape 464"/>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465" name="Shape 465"/>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2"/>
        <p:cNvGrpSpPr/>
        <p:nvPr/>
      </p:nvGrpSpPr>
      <p:grpSpPr>
        <a:xfrm>
          <a:off x="0" y="0"/>
          <a:ext cx="0" cy="0"/>
          <a:chOff x="0" y="0"/>
          <a:chExt cx="0" cy="0"/>
        </a:xfrm>
      </p:grpSpPr>
      <p:sp>
        <p:nvSpPr>
          <p:cNvPr id="473" name="Shape 473"/>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474" name="Shape 474"/>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1"/>
        <p:cNvGrpSpPr/>
        <p:nvPr/>
      </p:nvGrpSpPr>
      <p:grpSpPr>
        <a:xfrm>
          <a:off x="0" y="0"/>
          <a:ext cx="0" cy="0"/>
          <a:chOff x="0" y="0"/>
          <a:chExt cx="0" cy="0"/>
        </a:xfrm>
      </p:grpSpPr>
      <p:sp>
        <p:nvSpPr>
          <p:cNvPr id="482" name="Shape 482"/>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483" name="Shape 483"/>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34" name="Shape 134"/>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35" name="Shape 135"/>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36" name="Shape 136"/>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137" name="Shape 137"/>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38" name="Shape 138"/>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39" name="Shape 139"/>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Shape 146"/>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47" name="Shape 147"/>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156" name="Shape 156"/>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Shape 164"/>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165" name="Shape 165"/>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Shape 173"/>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174" name="Shape 174"/>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3"/>
        <p:cNvGrpSpPr/>
        <p:nvPr/>
      </p:nvGrpSpPr>
      <p:grpSpPr>
        <a:xfrm>
          <a:off x="0" y="0"/>
          <a:ext cx="0" cy="0"/>
          <a:chOff x="0" y="0"/>
          <a:chExt cx="0" cy="0"/>
        </a:xfrm>
      </p:grpSpPr>
      <p:sp>
        <p:nvSpPr>
          <p:cNvPr id="24" name="Shape 24"/>
          <p:cNvSpPr txBox="1">
            <a:spLocks noGrp="1"/>
          </p:cNvSpPr>
          <p:nvPr>
            <p:ph type="ctrTitle"/>
          </p:nvPr>
        </p:nvSpPr>
        <p:spPr>
          <a:xfrm>
            <a:off x="914400" y="2130426"/>
            <a:ext cx="10363200" cy="14700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25" name="Shape 25"/>
          <p:cNvSpPr txBox="1">
            <a:spLocks noGrp="1"/>
          </p:cNvSpPr>
          <p:nvPr>
            <p:ph type="subTitle" idx="1"/>
          </p:nvPr>
        </p:nvSpPr>
        <p:spPr>
          <a:xfrm>
            <a:off x="1828800" y="3886200"/>
            <a:ext cx="8534400" cy="1752600"/>
          </a:xfrm>
          <a:prstGeom prst="rect">
            <a:avLst/>
          </a:prstGeom>
          <a:noFill/>
          <a:ln>
            <a:noFill/>
          </a:ln>
        </p:spPr>
        <p:txBody>
          <a:bodyPr spcFirstLastPara="1" wrap="square" lIns="91425" tIns="91425" rIns="91425" bIns="91425" anchor="t" anchorCtr="0"/>
          <a:lstStyle>
            <a:lvl1pPr marR="0" lvl="0" algn="ctr"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R="0" lvl="1" algn="ctr" rtl="0">
              <a:spcBef>
                <a:spcPts val="500"/>
              </a:spcBef>
              <a:spcAft>
                <a:spcPts val="0"/>
              </a:spcAft>
              <a:buClr>
                <a:srgbClr val="000000"/>
              </a:buClr>
              <a:buSzPts val="2000"/>
              <a:buFont typeface="Times New Roman"/>
              <a:buNone/>
              <a:defRPr sz="2000" b="0" i="0" u="none" strike="noStrike" cap="none">
                <a:solidFill>
                  <a:srgbClr val="000000"/>
                </a:solidFill>
                <a:latin typeface="Times New Roman"/>
                <a:ea typeface="Times New Roman"/>
                <a:cs typeface="Times New Roman"/>
                <a:sym typeface="Times New Roman"/>
              </a:defRPr>
            </a:lvl2pPr>
            <a:lvl3pPr marR="0" lvl="2" algn="ctr" rtl="0">
              <a:spcBef>
                <a:spcPts val="45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3pPr>
            <a:lvl4pPr marR="0" lvl="3"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4pPr>
            <a:lvl5pPr marR="0" lvl="4"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5pPr>
            <a:lvl6pPr marR="0" lvl="5"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6pPr>
            <a:lvl7pPr marR="0" lvl="6"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7pPr>
            <a:lvl8pPr marR="0" lvl="7"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8pPr>
            <a:lvl9pPr marR="0" lvl="8"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26" name="Shape 2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27" name="Shape 2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28" name="Shape 2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1" name="Shape 31"/>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32" name="Shape 3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
        <p:nvSpPr>
          <p:cNvPr id="33" name="Shape 33"/>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34" name="Shape 3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963084" y="4406901"/>
            <a:ext cx="10363200" cy="136207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40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7" name="Shape 37"/>
          <p:cNvSpPr txBox="1">
            <a:spLocks noGrp="1"/>
          </p:cNvSpPr>
          <p:nvPr>
            <p:ph type="body" idx="1"/>
          </p:nvPr>
        </p:nvSpPr>
        <p:spPr>
          <a:xfrm>
            <a:off x="963084" y="2906713"/>
            <a:ext cx="10363200" cy="1500187"/>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9pPr>
          </a:lstStyle>
          <a:p>
            <a:endParaRPr/>
          </a:p>
        </p:txBody>
      </p:sp>
      <p:sp>
        <p:nvSpPr>
          <p:cNvPr id="38" name="Shape 38"/>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39" name="Shape 39"/>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0" name="Shape 4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43" name="Shape 43"/>
          <p:cNvSpPr txBox="1">
            <a:spLocks noGrp="1"/>
          </p:cNvSpPr>
          <p:nvPr>
            <p:ph type="body" idx="1"/>
          </p:nvPr>
        </p:nvSpPr>
        <p:spPr>
          <a:xfrm>
            <a:off x="914401" y="1981201"/>
            <a:ext cx="50778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4" name="Shape 44"/>
          <p:cNvSpPr txBox="1">
            <a:spLocks noGrp="1"/>
          </p:cNvSpPr>
          <p:nvPr>
            <p:ph type="body" idx="2"/>
          </p:nvPr>
        </p:nvSpPr>
        <p:spPr>
          <a:xfrm>
            <a:off x="6195484" y="1981201"/>
            <a:ext cx="5080000"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5" name="Shape 4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6" name="Shape 4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7" name="Shape 4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0" name="Shape 50"/>
          <p:cNvSpPr txBox="1">
            <a:spLocks noGrp="1"/>
          </p:cNvSpPr>
          <p:nvPr>
            <p:ph type="body" idx="1"/>
          </p:nvPr>
        </p:nvSpPr>
        <p:spPr>
          <a:xfrm>
            <a:off x="609600" y="1535113"/>
            <a:ext cx="5386917"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1" name="Shape 51"/>
          <p:cNvSpPr txBox="1">
            <a:spLocks noGrp="1"/>
          </p:cNvSpPr>
          <p:nvPr>
            <p:ph type="body" idx="2"/>
          </p:nvPr>
        </p:nvSpPr>
        <p:spPr>
          <a:xfrm>
            <a:off x="609600" y="2174875"/>
            <a:ext cx="5386917"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2" name="Shape 52"/>
          <p:cNvSpPr txBox="1">
            <a:spLocks noGrp="1"/>
          </p:cNvSpPr>
          <p:nvPr>
            <p:ph type="body" idx="3"/>
          </p:nvPr>
        </p:nvSpPr>
        <p:spPr>
          <a:xfrm>
            <a:off x="6193368" y="1535113"/>
            <a:ext cx="5389033"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3" name="Shape 53"/>
          <p:cNvSpPr txBox="1">
            <a:spLocks noGrp="1"/>
          </p:cNvSpPr>
          <p:nvPr>
            <p:ph type="body" idx="4"/>
          </p:nvPr>
        </p:nvSpPr>
        <p:spPr>
          <a:xfrm>
            <a:off x="6193368" y="2174875"/>
            <a:ext cx="5389033"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4" name="Shape 5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5" name="Shape 55"/>
          <p:cNvSpPr txBox="1">
            <a:spLocks noGrp="1"/>
          </p:cNvSpPr>
          <p:nvPr>
            <p:ph type="ftr" idx="11"/>
          </p:nvPr>
        </p:nvSpPr>
        <p:spPr>
          <a:xfrm>
            <a:off x="7524760" y="6475414"/>
            <a:ext cx="3865024"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6" name="Shape 56"/>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9" name="Shape 5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0" name="Shape 6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1" name="Shape 6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2"/>
        <p:cNvGrpSpPr/>
        <p:nvPr/>
      </p:nvGrpSpPr>
      <p:grpSpPr>
        <a:xfrm>
          <a:off x="0" y="0"/>
          <a:ext cx="0" cy="0"/>
          <a:chOff x="0" y="0"/>
          <a:chExt cx="0" cy="0"/>
        </a:xfrm>
      </p:grpSpPr>
      <p:sp>
        <p:nvSpPr>
          <p:cNvPr id="63" name="Shape 63"/>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4" name="Shape 64"/>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5" name="Shape 6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68" name="Shape 68"/>
          <p:cNvSpPr txBox="1">
            <a:spLocks noGrp="1"/>
          </p:cNvSpPr>
          <p:nvPr>
            <p:ph type="body" idx="1"/>
          </p:nvPr>
        </p:nvSpPr>
        <p:spPr>
          <a:xfrm rot="5400000">
            <a:off x="4038337" y="-1142734"/>
            <a:ext cx="4113213" cy="10361084"/>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69" name="Shape 6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0" name="Shape 7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1" name="Shape 7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rot="5400000">
            <a:off x="7276837" y="2095765"/>
            <a:ext cx="5408613" cy="2588684"/>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74" name="Shape 74"/>
          <p:cNvSpPr txBox="1">
            <a:spLocks noGrp="1"/>
          </p:cNvSpPr>
          <p:nvPr>
            <p:ph type="body" idx="1"/>
          </p:nvPr>
        </p:nvSpPr>
        <p:spPr>
          <a:xfrm rot="5400000">
            <a:off x="1994693" y="-394493"/>
            <a:ext cx="5408613" cy="7569200"/>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75" name="Shape 7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6" name="Shape 7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7" name="Shape 7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15" name="Shape 15"/>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16" name="Shape 1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17" name="Shape 1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18" name="Shape 1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cxnSp>
        <p:nvCxnSpPr>
          <p:cNvPr id="19" name="Shape 19"/>
          <p:cNvCxnSpPr/>
          <p:nvPr/>
        </p:nvCxnSpPr>
        <p:spPr>
          <a:xfrm>
            <a:off x="914400" y="609600"/>
            <a:ext cx="10363200" cy="1588"/>
          </a:xfrm>
          <a:prstGeom prst="straightConnector1">
            <a:avLst/>
          </a:prstGeom>
          <a:noFill/>
          <a:ln w="12600" cap="flat" cmpd="sng">
            <a:solidFill>
              <a:srgbClr val="000000"/>
            </a:solidFill>
            <a:prstDash val="solid"/>
            <a:miter lim="800000"/>
            <a:headEnd type="none" w="med" len="med"/>
            <a:tailEnd type="none" w="med" len="med"/>
          </a:ln>
        </p:spPr>
      </p:cxnSp>
      <p:sp>
        <p:nvSpPr>
          <p:cNvPr id="20" name="Shape 20"/>
          <p:cNvSpPr/>
          <p:nvPr/>
        </p:nvSpPr>
        <p:spPr>
          <a:xfrm>
            <a:off x="912285" y="6475413"/>
            <a:ext cx="718145" cy="184666"/>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21" name="Shape 21"/>
          <p:cNvCxnSpPr/>
          <p:nvPr/>
        </p:nvCxnSpPr>
        <p:spPr>
          <a:xfrm>
            <a:off x="914400" y="6477000"/>
            <a:ext cx="10464800" cy="1588"/>
          </a:xfrm>
          <a:prstGeom prst="straightConnector1">
            <a:avLst/>
          </a:prstGeom>
          <a:noFill/>
          <a:ln w="12600" cap="flat" cmpd="sng">
            <a:solidFill>
              <a:srgbClr val="000000"/>
            </a:solidFill>
            <a:prstDash val="solid"/>
            <a:miter lim="800000"/>
            <a:headEnd type="none" w="med" len="med"/>
            <a:tailEnd type="none" w="med" len="med"/>
          </a:ln>
        </p:spPr>
      </p:cxnSp>
      <p:sp>
        <p:nvSpPr>
          <p:cNvPr id="22" name="Shape 22"/>
          <p:cNvSpPr txBox="1"/>
          <p:nvPr/>
        </p:nvSpPr>
        <p:spPr>
          <a:xfrm>
            <a:off x="6667504" y="357166"/>
            <a:ext cx="4667283" cy="27305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800"/>
              <a:buFont typeface="Times New Roman"/>
              <a:buNone/>
            </a:pPr>
            <a:r>
              <a:rPr lang="en-US" sz="1800" b="1" i="0" u="none" strike="noStrike" cap="none">
                <a:solidFill>
                  <a:srgbClr val="000000"/>
                </a:solidFill>
                <a:latin typeface="Times New Roman"/>
                <a:ea typeface="Times New Roman"/>
                <a:cs typeface="Times New Roman"/>
                <a:sym typeface="Times New Roman"/>
              </a:rPr>
              <a:t>doc.: IEEE 802.11-</a:t>
            </a:r>
            <a:r>
              <a:rPr lang="en-US" sz="1800" b="1">
                <a:latin typeface="Times New Roman"/>
                <a:ea typeface="Times New Roman"/>
                <a:cs typeface="Times New Roman"/>
                <a:sym typeface="Times New Roman"/>
              </a:rPr>
              <a:t>18/0517r</a:t>
            </a:r>
            <a:r>
              <a:rPr lang="en-US" sz="1800" b="1" i="0" u="none" strike="noStrike" cap="none">
                <a:solidFill>
                  <a:srgbClr val="000000"/>
                </a:solidFill>
                <a:latin typeface="Times New Roman"/>
                <a:ea typeface="Times New Roman"/>
                <a:cs typeface="Times New Roman"/>
                <a:sym typeface="Times New Roman"/>
              </a:rPr>
              <a:t>0</a:t>
            </a:r>
            <a:endParaRPr sz="1800" b="1" i="0" u="none" strike="noStrike" cap="none">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image" Target="../media/image6.jpg"/><Relationship Id="rId4" Type="http://schemas.openxmlformats.org/officeDocument/2006/relationships/image" Target="../media/image5.jp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ctrTitle"/>
          </p:nvPr>
        </p:nvSpPr>
        <p:spPr>
          <a:xfrm>
            <a:off x="914400" y="663575"/>
            <a:ext cx="10363200" cy="8721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800" b="1" i="0" u="none" strike="noStrike" cap="none">
                <a:solidFill>
                  <a:srgbClr val="000000"/>
                </a:solidFill>
                <a:latin typeface="Times New Roman"/>
                <a:ea typeface="Times New Roman"/>
                <a:cs typeface="Times New Roman"/>
                <a:sym typeface="Times New Roman"/>
              </a:rPr>
              <a:t>802.11ax for IMT-2020 EMBB Indoor Hotspot and Dense Urban</a:t>
            </a:r>
            <a:endParaRPr sz="2800" b="1" i="0" u="none" strike="noStrike" cap="none">
              <a:solidFill>
                <a:srgbClr val="000000"/>
              </a:solidFill>
              <a:latin typeface="Times New Roman"/>
              <a:ea typeface="Times New Roman"/>
              <a:cs typeface="Times New Roman"/>
              <a:sym typeface="Times New Roman"/>
            </a:endParaRPr>
          </a:p>
        </p:txBody>
      </p:sp>
      <p:sp>
        <p:nvSpPr>
          <p:cNvPr id="88" name="Shape 88"/>
          <p:cNvSpPr txBox="1">
            <a:spLocks noGrp="1"/>
          </p:cNvSpPr>
          <p:nvPr>
            <p:ph type="subTitle" idx="1"/>
          </p:nvPr>
        </p:nvSpPr>
        <p:spPr>
          <a:xfrm>
            <a:off x="1828800" y="1463675"/>
            <a:ext cx="8534400" cy="476100"/>
          </a:xfrm>
          <a:prstGeom prst="rect">
            <a:avLst/>
          </a:prstGeom>
          <a:noFill/>
          <a:ln>
            <a:noFill/>
          </a:ln>
        </p:spPr>
        <p:txBody>
          <a:bodyPr spcFirstLastPara="1" wrap="square" lIns="92150" tIns="46075" rIns="92150" bIns="46075" anchor="t" anchorCtr="0">
            <a:noAutofit/>
          </a:bodyPr>
          <a:lstStyle/>
          <a:p>
            <a:pPr marL="0" marR="0" lvl="0" indent="0" algn="ctr" rtl="0">
              <a:spcBef>
                <a:spcPts val="0"/>
              </a:spcBef>
              <a:spcAft>
                <a:spcPts val="0"/>
              </a:spcAft>
              <a:buClr>
                <a:srgbClr val="000000"/>
              </a:buClr>
              <a:buSzPts val="2000"/>
              <a:buFont typeface="Times New Roman"/>
              <a:buNone/>
            </a:pPr>
            <a:r>
              <a:rPr lang="en-US" sz="2000" b="1" i="0" u="none" strike="noStrike" cap="none">
                <a:solidFill>
                  <a:srgbClr val="000000"/>
                </a:solidFill>
                <a:latin typeface="Times New Roman"/>
                <a:ea typeface="Times New Roman"/>
                <a:cs typeface="Times New Roman"/>
                <a:sym typeface="Times New Roman"/>
              </a:rPr>
              <a:t>Date:</a:t>
            </a:r>
            <a:r>
              <a:rPr lang="en-US" sz="2000" b="0" i="0" u="none" strike="noStrike" cap="none">
                <a:solidFill>
                  <a:srgbClr val="000000"/>
                </a:solidFill>
                <a:latin typeface="Times New Roman"/>
                <a:ea typeface="Times New Roman"/>
                <a:cs typeface="Times New Roman"/>
                <a:sym typeface="Times New Roman"/>
              </a:rPr>
              <a:t> 2018-03-</a:t>
            </a:r>
            <a:r>
              <a:rPr lang="en-US" sz="2000" b="0"/>
              <a:t>05</a:t>
            </a:r>
            <a:endParaRPr sz="2000" b="0" i="0" u="none" strike="noStrike" cap="none">
              <a:solidFill>
                <a:srgbClr val="000000"/>
              </a:solidFill>
              <a:latin typeface="Times New Roman"/>
              <a:ea typeface="Times New Roman"/>
              <a:cs typeface="Times New Roman"/>
              <a:sym typeface="Times New Roman"/>
            </a:endParaRPr>
          </a:p>
        </p:txBody>
      </p:sp>
      <p:sp>
        <p:nvSpPr>
          <p:cNvPr id="89" name="Shape 89"/>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a:solidFill>
                  <a:srgbClr val="000000"/>
                </a:solidFill>
                <a:latin typeface="Times New Roman"/>
                <a:ea typeface="Times New Roman"/>
                <a:cs typeface="Times New Roman"/>
                <a:sym typeface="Times New Roman"/>
              </a:rPr>
              <a:t>March  2018</a:t>
            </a:r>
            <a:endParaRPr sz="1800" b="1">
              <a:solidFill>
                <a:srgbClr val="000000"/>
              </a:solidFill>
              <a:latin typeface="Times New Roman"/>
              <a:ea typeface="Times New Roman"/>
              <a:cs typeface="Times New Roman"/>
              <a:sym typeface="Times New Roman"/>
            </a:endParaRPr>
          </a:p>
        </p:txBody>
      </p:sp>
      <p:sp>
        <p:nvSpPr>
          <p:cNvPr id="90" name="Shape 9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pic>
        <p:nvPicPr>
          <p:cNvPr id="91" name="Shape 91"/>
          <p:cNvPicPr preferRelativeResize="0"/>
          <p:nvPr/>
        </p:nvPicPr>
        <p:blipFill rotWithShape="1">
          <a:blip r:embed="rId3">
            <a:alphaModFix/>
          </a:blip>
          <a:srcRect/>
          <a:stretch/>
        </p:blipFill>
        <p:spPr>
          <a:xfrm>
            <a:off x="914400" y="2427288"/>
            <a:ext cx="10036177" cy="2438400"/>
          </a:xfrm>
          <a:prstGeom prst="rect">
            <a:avLst/>
          </a:prstGeom>
          <a:noFill/>
          <a:ln>
            <a:noFill/>
          </a:ln>
        </p:spPr>
      </p:pic>
      <p:sp>
        <p:nvSpPr>
          <p:cNvPr id="92" name="Shape 92"/>
          <p:cNvSpPr/>
          <p:nvPr/>
        </p:nvSpPr>
        <p:spPr>
          <a:xfrm>
            <a:off x="993775" y="1972991"/>
            <a:ext cx="1447800" cy="381000"/>
          </a:xfrm>
          <a:prstGeom prst="rect">
            <a:avLst/>
          </a:prstGeom>
          <a:noFill/>
          <a:ln>
            <a:noFill/>
          </a:ln>
        </p:spPr>
        <p:txBody>
          <a:bodyPr spcFirstLastPara="1" wrap="square" lIns="92150" tIns="46075" rIns="92150" bIns="46075" anchor="t" anchorCtr="0">
            <a:noAutofit/>
          </a:bodyPr>
          <a:lstStyle/>
          <a:p>
            <a:pPr marL="0" marR="0" lvl="0" indent="0" algn="l" rtl="0">
              <a:spcBef>
                <a:spcPts val="0"/>
              </a:spcBef>
              <a:spcAft>
                <a:spcPts val="0"/>
              </a:spcAft>
              <a:buNone/>
            </a:pPr>
            <a:r>
              <a:rPr lang="en-US" sz="2000">
                <a:solidFill>
                  <a:srgbClr val="000000"/>
                </a:solidFill>
                <a:latin typeface="Times New Roman"/>
                <a:ea typeface="Times New Roman"/>
                <a:cs typeface="Times New Roman"/>
                <a:sym typeface="Times New Roman"/>
              </a:rPr>
              <a:t>Authors: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Shape 184"/>
          <p:cNvSpPr txBox="1">
            <a:spLocks noGrp="1"/>
          </p:cNvSpPr>
          <p:nvPr>
            <p:ph type="title"/>
          </p:nvPr>
        </p:nvSpPr>
        <p:spPr>
          <a:xfrm>
            <a:off x="152400" y="381000"/>
            <a:ext cx="11275500" cy="10653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IMT 2020 requirement for </a:t>
            </a:r>
            <a:r>
              <a:rPr lang="en-US" sz="2400" b="1" i="0" u="none" strike="noStrike" cap="none">
                <a:solidFill>
                  <a:srgbClr val="000000"/>
                </a:solidFill>
                <a:latin typeface="Times New Roman"/>
                <a:ea typeface="Times New Roman"/>
                <a:cs typeface="Times New Roman"/>
                <a:sym typeface="Times New Roman"/>
              </a:rPr>
              <a:t>5%ile </a:t>
            </a:r>
            <a:r>
              <a:rPr lang="en-US" sz="2400"/>
              <a:t>U</a:t>
            </a:r>
            <a:r>
              <a:rPr lang="en-US" sz="2400" b="1" i="0" u="none" strike="noStrike" cap="none">
                <a:solidFill>
                  <a:srgbClr val="000000"/>
                </a:solidFill>
                <a:latin typeface="Times New Roman"/>
                <a:ea typeface="Times New Roman"/>
                <a:cs typeface="Times New Roman"/>
                <a:sym typeface="Times New Roman"/>
              </a:rPr>
              <a:t>ser </a:t>
            </a:r>
            <a:r>
              <a:rPr lang="en-US" sz="2400"/>
              <a:t>S</a:t>
            </a:r>
            <a:r>
              <a:rPr lang="en-US" sz="2400" b="1" i="0" u="none" strike="noStrike" cap="none">
                <a:solidFill>
                  <a:srgbClr val="000000"/>
                </a:solidFill>
                <a:latin typeface="Times New Roman"/>
                <a:ea typeface="Times New Roman"/>
                <a:cs typeface="Times New Roman"/>
                <a:sym typeface="Times New Roman"/>
              </a:rPr>
              <a:t>pectral </a:t>
            </a:r>
            <a:r>
              <a:rPr lang="en-US" sz="2400"/>
              <a:t>E</a:t>
            </a:r>
            <a:r>
              <a:rPr lang="en-US" sz="2400" b="1" i="0" u="none" strike="noStrike" cap="none">
                <a:solidFill>
                  <a:srgbClr val="000000"/>
                </a:solidFill>
                <a:latin typeface="Times New Roman"/>
                <a:ea typeface="Times New Roman"/>
                <a:cs typeface="Times New Roman"/>
                <a:sym typeface="Times New Roman"/>
              </a:rPr>
              <a:t>fficiency</a:t>
            </a:r>
            <a:endParaRPr sz="2400" b="1" i="0" u="none" strike="noStrike" cap="none">
              <a:solidFill>
                <a:srgbClr val="000000"/>
              </a:solidFill>
              <a:latin typeface="Times New Roman"/>
              <a:ea typeface="Times New Roman"/>
              <a:cs typeface="Times New Roman"/>
              <a:sym typeface="Times New Roman"/>
            </a:endParaRPr>
          </a:p>
        </p:txBody>
      </p:sp>
      <p:sp>
        <p:nvSpPr>
          <p:cNvPr id="185" name="Shape 18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10</a:t>
            </a:fld>
            <a:endParaRPr sz="1200">
              <a:solidFill>
                <a:srgbClr val="000000"/>
              </a:solidFill>
              <a:latin typeface="Times New Roman"/>
              <a:ea typeface="Times New Roman"/>
              <a:cs typeface="Times New Roman"/>
              <a:sym typeface="Times New Roman"/>
            </a:endParaRPr>
          </a:p>
        </p:txBody>
      </p:sp>
      <p:sp>
        <p:nvSpPr>
          <p:cNvPr id="186" name="Shape 186"/>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 </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187" name="Shape 187"/>
          <p:cNvSpPr txBox="1">
            <a:spLocks noGrp="1"/>
          </p:cNvSpPr>
          <p:nvPr>
            <p:ph type="body" idx="1"/>
          </p:nvPr>
        </p:nvSpPr>
        <p:spPr>
          <a:xfrm>
            <a:off x="922800" y="1270825"/>
            <a:ext cx="10346400" cy="4747500"/>
          </a:xfrm>
          <a:prstGeom prst="rect">
            <a:avLst/>
          </a:prstGeom>
          <a:noFill/>
          <a:ln>
            <a:noFill/>
          </a:ln>
        </p:spPr>
        <p:txBody>
          <a:bodyPr spcFirstLastPara="1" wrap="square" lIns="92150" tIns="46075" rIns="92150" bIns="46075" anchor="t" anchorCtr="0">
            <a:noAutofit/>
          </a:bodyPr>
          <a:lstStyle/>
          <a:p>
            <a:pPr marL="0" lvl="0" indent="0" rtl="0">
              <a:lnSpc>
                <a:spcPct val="115000"/>
              </a:lnSpc>
              <a:spcBef>
                <a:spcPts val="600"/>
              </a:spcBef>
              <a:spcAft>
                <a:spcPts val="0"/>
              </a:spcAft>
              <a:buSzPts val="1100"/>
              <a:buNone/>
            </a:pPr>
            <a:r>
              <a:rPr lang="en-US" sz="1600" b="0">
                <a:solidFill>
                  <a:schemeClr val="dk1"/>
                </a:solidFill>
                <a:latin typeface="Arial"/>
                <a:ea typeface="Arial"/>
                <a:cs typeface="Arial"/>
                <a:sym typeface="Arial"/>
              </a:rPr>
              <a:t>Definition: </a:t>
            </a:r>
            <a:r>
              <a:rPr lang="en-US" sz="1600" b="0">
                <a:solidFill>
                  <a:srgbClr val="0000FF"/>
                </a:solidFill>
                <a:latin typeface="Arial"/>
                <a:ea typeface="Arial"/>
                <a:cs typeface="Arial"/>
                <a:sym typeface="Arial"/>
              </a:rPr>
              <a:t>5th percentile user spectral efficiency is the 5th percentile point of the cumulative distribution function (CDF) of the normalized user throughput, estimated from all possible user locations.</a:t>
            </a:r>
            <a:endParaRPr sz="1600" b="0">
              <a:solidFill>
                <a:srgbClr val="0000FF"/>
              </a:solidFill>
              <a:latin typeface="Arial"/>
              <a:ea typeface="Arial"/>
              <a:cs typeface="Arial"/>
              <a:sym typeface="Arial"/>
            </a:endParaRPr>
          </a:p>
          <a:p>
            <a:pPr marL="0" lvl="0" indent="0" rtl="0">
              <a:lnSpc>
                <a:spcPct val="115000"/>
              </a:lnSpc>
              <a:spcBef>
                <a:spcPts val="600"/>
              </a:spcBef>
              <a:spcAft>
                <a:spcPts val="0"/>
              </a:spcAft>
              <a:buSzPts val="1100"/>
              <a:buNone/>
            </a:pPr>
            <a:r>
              <a:rPr lang="en-US" sz="1600" b="0">
                <a:solidFill>
                  <a:schemeClr val="dk1"/>
                </a:solidFill>
                <a:latin typeface="Arial"/>
                <a:ea typeface="Arial"/>
                <a:cs typeface="Arial"/>
                <a:sym typeface="Arial"/>
              </a:rPr>
              <a:t>The requirement is applicable to EMBB. The requirement is as follows:</a:t>
            </a:r>
            <a:endParaRPr sz="1600" b="0">
              <a:solidFill>
                <a:schemeClr val="dk1"/>
              </a:solidFill>
              <a:latin typeface="Arial"/>
              <a:ea typeface="Arial"/>
              <a:cs typeface="Arial"/>
              <a:sym typeface="Arial"/>
            </a:endParaRPr>
          </a:p>
          <a:p>
            <a:pPr marL="457200" lvl="0" indent="-330200" rtl="0">
              <a:lnSpc>
                <a:spcPct val="115000"/>
              </a:lnSpc>
              <a:spcBef>
                <a:spcPts val="600"/>
              </a:spcBef>
              <a:spcAft>
                <a:spcPts val="0"/>
              </a:spcAft>
              <a:buClr>
                <a:schemeClr val="dk1"/>
              </a:buClr>
              <a:buSzPts val="1600"/>
              <a:buAutoNum type="arabicPeriod"/>
            </a:pPr>
            <a:r>
              <a:rPr lang="en-US" sz="1600" b="0">
                <a:solidFill>
                  <a:schemeClr val="dk1"/>
                </a:solidFill>
                <a:latin typeface="Arial"/>
                <a:ea typeface="Arial"/>
                <a:cs typeface="Arial"/>
                <a:sym typeface="Arial"/>
              </a:rPr>
              <a:t>EMBB Indoor Hotspot: DL/UL: 0.3/0.21 bits/s/Hz</a:t>
            </a:r>
            <a:endParaRPr sz="1600" b="0">
              <a:solidFill>
                <a:schemeClr val="dk1"/>
              </a:solidFill>
              <a:latin typeface="Arial"/>
              <a:ea typeface="Arial"/>
              <a:cs typeface="Arial"/>
              <a:sym typeface="Arial"/>
            </a:endParaRPr>
          </a:p>
          <a:p>
            <a:pPr marL="914400" lvl="1" indent="-330200" rtl="0">
              <a:lnSpc>
                <a:spcPct val="115000"/>
              </a:lnSpc>
              <a:spcBef>
                <a:spcPts val="0"/>
              </a:spcBef>
              <a:spcAft>
                <a:spcPts val="0"/>
              </a:spcAft>
              <a:buClr>
                <a:schemeClr val="dk1"/>
              </a:buClr>
              <a:buSzPts val="1600"/>
              <a:buFont typeface="Arial"/>
              <a:buAutoNum type="alphaLcPeriod"/>
            </a:pPr>
            <a:r>
              <a:rPr lang="en-US" sz="1600" i="1">
                <a:solidFill>
                  <a:schemeClr val="dk1"/>
                </a:solidFill>
                <a:latin typeface="Arial"/>
                <a:ea typeface="Arial"/>
                <a:cs typeface="Arial"/>
                <a:sym typeface="Arial"/>
              </a:rPr>
              <a:t>For 20 MHz bandwidth this translates to: DL: 6 Mbps, UL = 4.2 Mbps. </a:t>
            </a:r>
            <a:endParaRPr sz="1600" i="1">
              <a:solidFill>
                <a:schemeClr val="dk1"/>
              </a:solidFill>
              <a:latin typeface="Arial"/>
              <a:ea typeface="Arial"/>
              <a:cs typeface="Arial"/>
              <a:sym typeface="Arial"/>
            </a:endParaRPr>
          </a:p>
          <a:p>
            <a:pPr marL="457200" lvl="0" indent="-330200" rtl="0">
              <a:lnSpc>
                <a:spcPct val="115000"/>
              </a:lnSpc>
              <a:spcBef>
                <a:spcPts val="0"/>
              </a:spcBef>
              <a:spcAft>
                <a:spcPts val="0"/>
              </a:spcAft>
              <a:buClr>
                <a:schemeClr val="dk1"/>
              </a:buClr>
              <a:buSzPts val="1600"/>
              <a:buAutoNum type="arabicPeriod"/>
            </a:pPr>
            <a:r>
              <a:rPr lang="en-US" sz="1600" b="0">
                <a:solidFill>
                  <a:schemeClr val="dk1"/>
                </a:solidFill>
                <a:latin typeface="Arial"/>
                <a:ea typeface="Arial"/>
                <a:cs typeface="Arial"/>
                <a:sym typeface="Arial"/>
              </a:rPr>
              <a:t>EMBB Dense Urban: DL/UL: 0.225/0.15 bits/s/Hz</a:t>
            </a:r>
            <a:endParaRPr sz="1600" b="0">
              <a:solidFill>
                <a:schemeClr val="dk1"/>
              </a:solidFill>
              <a:latin typeface="Arial"/>
              <a:ea typeface="Arial"/>
              <a:cs typeface="Arial"/>
              <a:sym typeface="Arial"/>
            </a:endParaRPr>
          </a:p>
          <a:p>
            <a:pPr marL="914400" lvl="1" indent="-330200" rtl="0">
              <a:lnSpc>
                <a:spcPct val="115000"/>
              </a:lnSpc>
              <a:spcBef>
                <a:spcPts val="0"/>
              </a:spcBef>
              <a:spcAft>
                <a:spcPts val="0"/>
              </a:spcAft>
              <a:buClr>
                <a:schemeClr val="dk1"/>
              </a:buClr>
              <a:buSzPts val="1600"/>
              <a:buAutoNum type="alphaLcPeriod"/>
            </a:pPr>
            <a:r>
              <a:rPr lang="en-US" sz="1600" i="1">
                <a:solidFill>
                  <a:schemeClr val="dk1"/>
                </a:solidFill>
                <a:latin typeface="Arial"/>
                <a:ea typeface="Arial"/>
                <a:cs typeface="Arial"/>
                <a:sym typeface="Arial"/>
              </a:rPr>
              <a:t>For 20 MHz bandwidth this translates to: DL: 4.5 Mbps, UL = 3 Mbps</a:t>
            </a:r>
            <a:endParaRPr sz="1600" i="1">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a:solidFill>
                  <a:schemeClr val="dk1"/>
                </a:solidFill>
                <a:latin typeface="Arial"/>
                <a:ea typeface="Arial"/>
                <a:cs typeface="Arial"/>
                <a:sym typeface="Arial"/>
              </a:rPr>
              <a:t>Evaluation Method: Simulations based on the methodology specified in [2]</a:t>
            </a: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r>
              <a:rPr lang="en-US" sz="1600" b="0">
                <a:solidFill>
                  <a:schemeClr val="dk1"/>
                </a:solidFill>
                <a:latin typeface="Arial"/>
                <a:ea typeface="Arial"/>
                <a:cs typeface="Arial"/>
                <a:sym typeface="Arial"/>
              </a:rPr>
              <a:t>The final technical evaluation of this metric requires simulations based on the configurations and methodology specified in [2]. For the time being, we provide estimates for 802.11ax by  reusing the SINR CDF data presented in 3GPP by different companies as part of NR self evaluation towards meeting IMT 2020 requirements [3].</a:t>
            </a:r>
            <a:endParaRPr sz="1600" b="0">
              <a:solidFill>
                <a:schemeClr val="dk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Shape 19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11</a:t>
            </a:fld>
            <a:endParaRPr sz="1200">
              <a:solidFill>
                <a:srgbClr val="000000"/>
              </a:solidFill>
              <a:latin typeface="Times New Roman"/>
              <a:ea typeface="Times New Roman"/>
              <a:cs typeface="Times New Roman"/>
              <a:sym typeface="Times New Roman"/>
            </a:endParaRPr>
          </a:p>
        </p:txBody>
      </p:sp>
      <p:sp>
        <p:nvSpPr>
          <p:cNvPr id="193" name="Shape 193"/>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pic>
        <p:nvPicPr>
          <p:cNvPr id="194" name="Shape 194"/>
          <p:cNvPicPr preferRelativeResize="0"/>
          <p:nvPr/>
        </p:nvPicPr>
        <p:blipFill>
          <a:blip r:embed="rId3">
            <a:alphaModFix/>
          </a:blip>
          <a:stretch>
            <a:fillRect/>
          </a:stretch>
        </p:blipFill>
        <p:spPr>
          <a:xfrm>
            <a:off x="578725" y="3380650"/>
            <a:ext cx="5919299" cy="2980306"/>
          </a:xfrm>
          <a:prstGeom prst="rect">
            <a:avLst/>
          </a:prstGeom>
          <a:noFill/>
          <a:ln>
            <a:noFill/>
          </a:ln>
        </p:spPr>
      </p:pic>
      <p:sp>
        <p:nvSpPr>
          <p:cNvPr id="195" name="Shape 195"/>
          <p:cNvSpPr txBox="1">
            <a:spLocks noGrp="1"/>
          </p:cNvSpPr>
          <p:nvPr>
            <p:ph type="title"/>
          </p:nvPr>
        </p:nvSpPr>
        <p:spPr>
          <a:xfrm>
            <a:off x="279400" y="583225"/>
            <a:ext cx="11275500" cy="5892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000"/>
              <a:t>802.11ax estimate for </a:t>
            </a:r>
            <a:r>
              <a:rPr lang="en-US" sz="2000" b="1" i="0" u="none" strike="noStrike" cap="none">
                <a:solidFill>
                  <a:srgbClr val="000000"/>
                </a:solidFill>
                <a:latin typeface="Times New Roman"/>
                <a:ea typeface="Times New Roman"/>
                <a:cs typeface="Times New Roman"/>
                <a:sym typeface="Times New Roman"/>
              </a:rPr>
              <a:t>5%ile DL </a:t>
            </a:r>
            <a:r>
              <a:rPr lang="en-US" sz="2000"/>
              <a:t>U</a:t>
            </a:r>
            <a:r>
              <a:rPr lang="en-US" sz="2000" b="1" i="0" u="none" strike="noStrike" cap="none">
                <a:solidFill>
                  <a:srgbClr val="000000"/>
                </a:solidFill>
                <a:latin typeface="Times New Roman"/>
                <a:ea typeface="Times New Roman"/>
                <a:cs typeface="Times New Roman"/>
                <a:sym typeface="Times New Roman"/>
              </a:rPr>
              <a:t>ser </a:t>
            </a:r>
            <a:r>
              <a:rPr lang="en-US" sz="2000"/>
              <a:t>S</a:t>
            </a:r>
            <a:r>
              <a:rPr lang="en-US" sz="2000" b="1" i="0" u="none" strike="noStrike" cap="none">
                <a:solidFill>
                  <a:srgbClr val="000000"/>
                </a:solidFill>
                <a:latin typeface="Times New Roman"/>
                <a:ea typeface="Times New Roman"/>
                <a:cs typeface="Times New Roman"/>
                <a:sym typeface="Times New Roman"/>
              </a:rPr>
              <a:t>pectral </a:t>
            </a:r>
            <a:r>
              <a:rPr lang="en-US" sz="2000"/>
              <a:t>E</a:t>
            </a:r>
            <a:r>
              <a:rPr lang="en-US" sz="2000" b="1" i="0" u="none" strike="noStrike" cap="none">
                <a:solidFill>
                  <a:srgbClr val="000000"/>
                </a:solidFill>
                <a:latin typeface="Times New Roman"/>
                <a:ea typeface="Times New Roman"/>
                <a:cs typeface="Times New Roman"/>
                <a:sym typeface="Times New Roman"/>
              </a:rPr>
              <a:t>fficiency in EMBB I</a:t>
            </a:r>
            <a:r>
              <a:rPr lang="en-US" sz="2000"/>
              <a:t>ndoor Hotspot</a:t>
            </a:r>
            <a:endParaRPr sz="2000" b="1" i="0" u="none" strike="noStrike" cap="none">
              <a:solidFill>
                <a:srgbClr val="000000"/>
              </a:solidFill>
              <a:latin typeface="Times New Roman"/>
              <a:ea typeface="Times New Roman"/>
              <a:cs typeface="Times New Roman"/>
              <a:sym typeface="Times New Roman"/>
            </a:endParaRPr>
          </a:p>
        </p:txBody>
      </p:sp>
      <p:sp>
        <p:nvSpPr>
          <p:cNvPr id="196" name="Shape 196"/>
          <p:cNvSpPr txBox="1">
            <a:spLocks noGrp="1"/>
          </p:cNvSpPr>
          <p:nvPr>
            <p:ph type="body" idx="1"/>
          </p:nvPr>
        </p:nvSpPr>
        <p:spPr>
          <a:xfrm>
            <a:off x="6863900" y="3378225"/>
            <a:ext cx="5023500" cy="3097200"/>
          </a:xfrm>
          <a:prstGeom prst="rect">
            <a:avLst/>
          </a:prstGeom>
          <a:noFill/>
          <a:ln>
            <a:noFill/>
          </a:ln>
        </p:spPr>
        <p:txBody>
          <a:bodyPr spcFirstLastPara="1" wrap="square" lIns="92150" tIns="46075" rIns="92150" bIns="46075" anchor="t" anchorCtr="0">
            <a:noAutofit/>
          </a:bodyPr>
          <a:lstStyle/>
          <a:p>
            <a:pPr marL="457200" marR="0" lvl="0" indent="-330200" algn="l" rtl="0">
              <a:spcBef>
                <a:spcPts val="0"/>
              </a:spcBef>
              <a:spcAft>
                <a:spcPts val="0"/>
              </a:spcAft>
              <a:buSzPts val="1600"/>
              <a:buChar char="●"/>
            </a:pPr>
            <a:r>
              <a:rPr lang="en-US" sz="1600" b="0">
                <a:latin typeface="Arial"/>
                <a:ea typeface="Arial"/>
                <a:cs typeface="Arial"/>
                <a:sym typeface="Arial"/>
              </a:rPr>
              <a:t>The geometry SINR CDF is the mean of evaluations submitted in 3GPP by various companies  [3]</a:t>
            </a:r>
            <a:endParaRPr sz="1600" b="0">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5%ile DL geometry SINR = -3.3 dB</a:t>
            </a:r>
            <a:endParaRPr sz="1600" b="0">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UE density: 10 UEs per TRxP</a:t>
            </a:r>
            <a:endParaRPr sz="1600" b="0">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Antenna configuration: </a:t>
            </a:r>
            <a:endParaRPr sz="1600" b="0">
              <a:latin typeface="Arial"/>
              <a:ea typeface="Arial"/>
              <a:cs typeface="Arial"/>
              <a:sym typeface="Arial"/>
            </a:endParaRPr>
          </a:p>
          <a:p>
            <a:pPr marL="914400" marR="0" lvl="1" indent="-330200" algn="l" rtl="0">
              <a:spcBef>
                <a:spcPts val="0"/>
              </a:spcBef>
              <a:spcAft>
                <a:spcPts val="0"/>
              </a:spcAft>
              <a:buSzPts val="1600"/>
              <a:buChar char="○"/>
            </a:pPr>
            <a:r>
              <a:rPr lang="en-US" sz="1600" b="0">
                <a:latin typeface="Arial"/>
                <a:ea typeface="Arial"/>
                <a:cs typeface="Arial"/>
                <a:sym typeface="Arial"/>
              </a:rPr>
              <a:t>ENB: 32Tx/Rx, </a:t>
            </a:r>
            <a:endParaRPr sz="1600" b="0">
              <a:latin typeface="Arial"/>
              <a:ea typeface="Arial"/>
              <a:cs typeface="Arial"/>
              <a:sym typeface="Arial"/>
            </a:endParaRPr>
          </a:p>
          <a:p>
            <a:pPr marL="914400" marR="0" lvl="1" indent="-330200" algn="l" rtl="0">
              <a:spcBef>
                <a:spcPts val="0"/>
              </a:spcBef>
              <a:spcAft>
                <a:spcPts val="0"/>
              </a:spcAft>
              <a:buSzPts val="1600"/>
              <a:buChar char="○"/>
            </a:pPr>
            <a:r>
              <a:rPr lang="en-US" sz="1600" b="0">
                <a:latin typeface="Arial"/>
                <a:ea typeface="Arial"/>
                <a:cs typeface="Arial"/>
                <a:sym typeface="Arial"/>
              </a:rPr>
              <a:t>UE: 4T</a:t>
            </a:r>
            <a:r>
              <a:rPr lang="en-US" sz="1600">
                <a:latin typeface="Arial"/>
                <a:ea typeface="Arial"/>
                <a:cs typeface="Arial"/>
                <a:sym typeface="Arial"/>
              </a:rPr>
              <a:t>x</a:t>
            </a:r>
            <a:r>
              <a:rPr lang="en-US" sz="1600" b="0">
                <a:latin typeface="Arial"/>
                <a:ea typeface="Arial"/>
                <a:cs typeface="Arial"/>
                <a:sym typeface="Arial"/>
              </a:rPr>
              <a:t>/R</a:t>
            </a:r>
            <a:r>
              <a:rPr lang="en-US" sz="1600">
                <a:latin typeface="Arial"/>
                <a:ea typeface="Arial"/>
                <a:cs typeface="Arial"/>
                <a:sym typeface="Arial"/>
              </a:rPr>
              <a:t>x</a:t>
            </a:r>
            <a:endParaRPr sz="1600" b="0">
              <a:latin typeface="Arial"/>
              <a:ea typeface="Arial"/>
              <a:cs typeface="Arial"/>
              <a:sym typeface="Arial"/>
            </a:endParaRPr>
          </a:p>
          <a:p>
            <a:pPr marL="457200" lvl="0" indent="-330200" rtl="0">
              <a:spcBef>
                <a:spcPts val="0"/>
              </a:spcBef>
              <a:spcAft>
                <a:spcPts val="0"/>
              </a:spcAft>
              <a:buSzPts val="1600"/>
              <a:buChar char="●"/>
            </a:pPr>
            <a:r>
              <a:rPr lang="en-US" sz="1600" b="0">
                <a:solidFill>
                  <a:schemeClr val="dk1"/>
                </a:solidFill>
                <a:latin typeface="Arial"/>
                <a:ea typeface="Arial"/>
                <a:cs typeface="Arial"/>
                <a:sym typeface="Arial"/>
              </a:rPr>
              <a:t>It can be expected that with similar transmit power and transmission schemes, 11ax geometry SINR CDF will be similar.</a:t>
            </a:r>
            <a:endParaRPr sz="1600" b="0">
              <a:latin typeface="Arial"/>
              <a:ea typeface="Arial"/>
              <a:cs typeface="Arial"/>
              <a:sym typeface="Arial"/>
            </a:endParaRPr>
          </a:p>
        </p:txBody>
      </p:sp>
      <p:sp>
        <p:nvSpPr>
          <p:cNvPr id="197" name="Shape 197"/>
          <p:cNvSpPr txBox="1">
            <a:spLocks noGrp="1"/>
          </p:cNvSpPr>
          <p:nvPr>
            <p:ph type="title"/>
          </p:nvPr>
        </p:nvSpPr>
        <p:spPr>
          <a:xfrm>
            <a:off x="304025" y="1324775"/>
            <a:ext cx="11758200" cy="1748700"/>
          </a:xfrm>
          <a:prstGeom prst="rect">
            <a:avLst/>
          </a:prstGeom>
          <a:noFill/>
          <a:ln>
            <a:noFill/>
          </a:ln>
        </p:spPr>
        <p:txBody>
          <a:bodyPr spcFirstLastPara="1" wrap="square" lIns="92150" tIns="46075" rIns="92150" bIns="46075" anchor="ctr" anchorCtr="0">
            <a:noAutofit/>
          </a:bodyPr>
          <a:lstStyle/>
          <a:p>
            <a:pPr marL="0" lvl="0" indent="0" algn="l" rtl="0">
              <a:lnSpc>
                <a:spcPct val="115000"/>
              </a:lnSpc>
              <a:spcBef>
                <a:spcPts val="600"/>
              </a:spcBef>
              <a:spcAft>
                <a:spcPts val="0"/>
              </a:spcAft>
              <a:buClr>
                <a:schemeClr val="dk1"/>
              </a:buClr>
              <a:buSzPts val="1100"/>
              <a:buFont typeface="Arial"/>
              <a:buNone/>
            </a:pPr>
            <a:r>
              <a:rPr lang="en-US" sz="1600" b="0">
                <a:solidFill>
                  <a:schemeClr val="dk1"/>
                </a:solidFill>
                <a:latin typeface="Arial"/>
                <a:ea typeface="Arial"/>
                <a:cs typeface="Arial"/>
                <a:sym typeface="Arial"/>
              </a:rPr>
              <a:t>The CDF of the normalized user throughput depends on the following:</a:t>
            </a:r>
            <a:endParaRPr sz="1600" b="0">
              <a:solidFill>
                <a:schemeClr val="dk1"/>
              </a:solidFill>
              <a:latin typeface="Arial"/>
              <a:ea typeface="Arial"/>
              <a:cs typeface="Arial"/>
              <a:sym typeface="Arial"/>
            </a:endParaRPr>
          </a:p>
          <a:p>
            <a:pPr marL="457200" lvl="0" indent="-330200" algn="l" rtl="0">
              <a:lnSpc>
                <a:spcPct val="115000"/>
              </a:lnSpc>
              <a:spcBef>
                <a:spcPts val="600"/>
              </a:spcBef>
              <a:spcAft>
                <a:spcPts val="0"/>
              </a:spcAft>
              <a:buClr>
                <a:schemeClr val="dk1"/>
              </a:buClr>
              <a:buSzPts val="1600"/>
              <a:buAutoNum type="arabicPeriod"/>
            </a:pPr>
            <a:r>
              <a:rPr lang="en-US" sz="1600" b="0">
                <a:solidFill>
                  <a:schemeClr val="dk1"/>
                </a:solidFill>
                <a:latin typeface="Arial"/>
                <a:ea typeface="Arial"/>
                <a:cs typeface="Arial"/>
                <a:sym typeface="Arial"/>
              </a:rPr>
              <a:t>CDF of the geometry SINR</a:t>
            </a:r>
            <a:endParaRPr sz="1600" b="0">
              <a:solidFill>
                <a:schemeClr val="dk1"/>
              </a:solidFill>
              <a:latin typeface="Arial"/>
              <a:ea typeface="Arial"/>
              <a:cs typeface="Arial"/>
              <a:sym typeface="Arial"/>
            </a:endParaRPr>
          </a:p>
          <a:p>
            <a:pPr marL="457200" lvl="0" indent="-330200" algn="l" rtl="0">
              <a:lnSpc>
                <a:spcPct val="115000"/>
              </a:lnSpc>
              <a:spcBef>
                <a:spcPts val="0"/>
              </a:spcBef>
              <a:spcAft>
                <a:spcPts val="0"/>
              </a:spcAft>
              <a:buClr>
                <a:schemeClr val="dk1"/>
              </a:buClr>
              <a:buSzPts val="1600"/>
              <a:buAutoNum type="arabicPeriod"/>
            </a:pPr>
            <a:r>
              <a:rPr lang="en-US" sz="1600" b="0">
                <a:solidFill>
                  <a:schemeClr val="dk1"/>
                </a:solidFill>
                <a:latin typeface="Arial"/>
                <a:ea typeface="Arial"/>
                <a:cs typeface="Arial"/>
                <a:sym typeface="Arial"/>
              </a:rPr>
              <a:t>Number of users per TRxP</a:t>
            </a:r>
            <a:endParaRPr sz="1600" b="0">
              <a:solidFill>
                <a:schemeClr val="dk1"/>
              </a:solidFill>
              <a:latin typeface="Arial"/>
              <a:ea typeface="Arial"/>
              <a:cs typeface="Arial"/>
              <a:sym typeface="Arial"/>
            </a:endParaRPr>
          </a:p>
          <a:p>
            <a:pPr marL="457200" lvl="0" indent="-330200" algn="l" rtl="0">
              <a:lnSpc>
                <a:spcPct val="115000"/>
              </a:lnSpc>
              <a:spcBef>
                <a:spcPts val="0"/>
              </a:spcBef>
              <a:spcAft>
                <a:spcPts val="0"/>
              </a:spcAft>
              <a:buClr>
                <a:schemeClr val="dk1"/>
              </a:buClr>
              <a:buSzPts val="1600"/>
              <a:buAutoNum type="arabicPeriod"/>
            </a:pPr>
            <a:r>
              <a:rPr lang="en-US" sz="1600" b="0">
                <a:solidFill>
                  <a:schemeClr val="dk1"/>
                </a:solidFill>
                <a:latin typeface="Arial"/>
                <a:ea typeface="Arial"/>
                <a:cs typeface="Arial"/>
                <a:sym typeface="Arial"/>
              </a:rPr>
              <a:t>Mapping between the geometry SINR and the realized SINR. So, techniques that can increase the realized SINR and/or the average spectral efficiency for the given geometry SINR will also increase the 5%ile spectral efficiency.</a:t>
            </a:r>
            <a:endParaRPr sz="1600" b="0">
              <a:solidFill>
                <a:schemeClr val="dk1"/>
              </a:solidFill>
              <a:latin typeface="Arial"/>
              <a:ea typeface="Arial"/>
              <a:cs typeface="Arial"/>
              <a:sym typeface="Arial"/>
            </a:endParaRPr>
          </a:p>
          <a:p>
            <a:pPr marL="0" marR="0" lvl="0" indent="0" algn="l" rtl="0">
              <a:lnSpc>
                <a:spcPct val="115000"/>
              </a:lnSpc>
              <a:spcBef>
                <a:spcPts val="600"/>
              </a:spcBef>
              <a:spcAft>
                <a:spcPts val="0"/>
              </a:spcAft>
              <a:buClr>
                <a:srgbClr val="000000"/>
              </a:buClr>
              <a:buSzPts val="1100"/>
              <a:buFont typeface="Arial"/>
              <a:buNone/>
            </a:pPr>
            <a:endParaRPr sz="1600" b="0">
              <a:solidFill>
                <a:schemeClr val="dk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Shape 202"/>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12</a:t>
            </a:fld>
            <a:endParaRPr sz="1200">
              <a:solidFill>
                <a:srgbClr val="000000"/>
              </a:solidFill>
              <a:latin typeface="Times New Roman"/>
              <a:ea typeface="Times New Roman"/>
              <a:cs typeface="Times New Roman"/>
              <a:sym typeface="Times New Roman"/>
            </a:endParaRPr>
          </a:p>
        </p:txBody>
      </p:sp>
      <p:sp>
        <p:nvSpPr>
          <p:cNvPr id="203" name="Shape 203"/>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204" name="Shape 204"/>
          <p:cNvSpPr txBox="1">
            <a:spLocks noGrp="1"/>
          </p:cNvSpPr>
          <p:nvPr>
            <p:ph type="body" idx="1"/>
          </p:nvPr>
        </p:nvSpPr>
        <p:spPr>
          <a:xfrm>
            <a:off x="464325" y="1248800"/>
            <a:ext cx="11540700" cy="5226600"/>
          </a:xfrm>
          <a:prstGeom prst="rect">
            <a:avLst/>
          </a:prstGeom>
          <a:noFill/>
          <a:ln>
            <a:noFill/>
          </a:ln>
        </p:spPr>
        <p:txBody>
          <a:bodyPr spcFirstLastPara="1" wrap="square" lIns="92150" tIns="46075" rIns="92150" bIns="46075" anchor="t" anchorCtr="0">
            <a:noAutofit/>
          </a:bodyPr>
          <a:lstStyle/>
          <a:p>
            <a:pPr marL="0" marR="0" lvl="0" indent="0" algn="l" rtl="0">
              <a:spcBef>
                <a:spcPts val="0"/>
              </a:spcBef>
              <a:spcAft>
                <a:spcPts val="0"/>
              </a:spcAft>
              <a:buNone/>
            </a:pPr>
            <a:r>
              <a:rPr lang="en-US" sz="1600" b="0">
                <a:latin typeface="Arial"/>
                <a:ea typeface="Arial"/>
                <a:cs typeface="Arial"/>
                <a:sym typeface="Arial"/>
              </a:rPr>
              <a:t>We provide 802.11ax estimates by assuming the following:</a:t>
            </a:r>
            <a:endParaRPr sz="1600" b="0">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Average MU-MIMO factor = 4 (feasible given the 32 Tx/Rx antenna configuration at the ENB/AP), </a:t>
            </a:r>
            <a:endParaRPr sz="1600" b="0">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Average transmission rank per UE = 2</a:t>
            </a:r>
            <a:endParaRPr sz="1600" b="0">
              <a:solidFill>
                <a:srgbClr val="FF0000"/>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a:solidFill>
                  <a:schemeClr val="dk1"/>
                </a:solidFill>
                <a:latin typeface="Arial"/>
                <a:ea typeface="Arial"/>
                <a:cs typeface="Arial"/>
                <a:sym typeface="Arial"/>
              </a:rPr>
              <a:t>Frequency Selective Multi-User scheduling gain = 3 dB</a:t>
            </a:r>
            <a:endParaRPr sz="1600" b="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a:solidFill>
                  <a:schemeClr val="dk1"/>
                </a:solidFill>
                <a:latin typeface="Arial"/>
                <a:ea typeface="Arial"/>
                <a:cs typeface="Arial"/>
                <a:sym typeface="Arial"/>
              </a:rPr>
              <a:t>Transmit array gain = 6 dB (8 Tx antennas per DL MU-MIMO user with rank 2)</a:t>
            </a:r>
            <a:endParaRPr sz="1600" b="0">
              <a:solidFill>
                <a:srgbClr val="FF0000"/>
              </a:solidFill>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Receive array gain = 3 dB (4 Rx antennas per rank 2 user)</a:t>
            </a:r>
            <a:endParaRPr sz="1600" b="0">
              <a:latin typeface="Arial"/>
              <a:ea typeface="Arial"/>
              <a:cs typeface="Arial"/>
              <a:sym typeface="Arial"/>
            </a:endParaRPr>
          </a:p>
          <a:p>
            <a:pPr marL="457200" marR="0" lvl="0" indent="-330200" algn="l" rtl="0">
              <a:spcBef>
                <a:spcPts val="0"/>
              </a:spcBef>
              <a:spcAft>
                <a:spcPts val="0"/>
              </a:spcAft>
              <a:buSzPts val="1600"/>
              <a:buFont typeface="Arial"/>
              <a:buChar char="●"/>
            </a:pPr>
            <a:r>
              <a:rPr lang="en-US" sz="1600" b="0">
                <a:latin typeface="Arial"/>
                <a:ea typeface="Arial"/>
                <a:cs typeface="Arial"/>
                <a:sym typeface="Arial"/>
              </a:rPr>
              <a:t>10% PER</a:t>
            </a:r>
            <a:endParaRPr sz="1600" b="0">
              <a:latin typeface="Arial"/>
              <a:ea typeface="Arial"/>
              <a:cs typeface="Arial"/>
              <a:sym typeface="Arial"/>
            </a:endParaRPr>
          </a:p>
          <a:p>
            <a:pPr marL="0" marR="0" lvl="0" indent="0" algn="l" rtl="0">
              <a:spcBef>
                <a:spcPts val="0"/>
              </a:spcBef>
              <a:spcAft>
                <a:spcPts val="0"/>
              </a:spcAft>
              <a:buNone/>
            </a:pPr>
            <a:endParaRPr sz="1600" b="0">
              <a:latin typeface="Arial"/>
              <a:ea typeface="Arial"/>
              <a:cs typeface="Arial"/>
              <a:sym typeface="Arial"/>
            </a:endParaRPr>
          </a:p>
          <a:p>
            <a:pPr marL="0" marR="0" lvl="0" indent="0" algn="l" rtl="0">
              <a:spcBef>
                <a:spcPts val="0"/>
              </a:spcBef>
              <a:spcAft>
                <a:spcPts val="0"/>
              </a:spcAft>
              <a:buNone/>
            </a:pPr>
            <a:r>
              <a:rPr lang="en-US" sz="1600" b="0">
                <a:latin typeface="Arial"/>
                <a:ea typeface="Arial"/>
                <a:cs typeface="Arial"/>
                <a:sym typeface="Arial"/>
              </a:rPr>
              <a:t>Given the above:</a:t>
            </a:r>
            <a:endParaRPr sz="1600" b="0">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Effective 5%ile DL SINR = 8.7 dB (geometry SINR + 12 dB)</a:t>
            </a:r>
            <a:endParaRPr sz="1600" b="0">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5%ile DL SINR per stream over each of the 8 spatial streams (2 spatial streams for 4 MU-MIMO users) = -0.3 dB</a:t>
            </a:r>
            <a:endParaRPr sz="1600" b="0">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5%ile DL MCS supported over each spatial stream = 0 (Data rate of 8.6 Mbps for 20 MHz)</a:t>
            </a:r>
            <a:br>
              <a:rPr lang="en-US" sz="1600" b="0">
                <a:latin typeface="Arial"/>
                <a:ea typeface="Arial"/>
                <a:cs typeface="Arial"/>
                <a:sym typeface="Arial"/>
              </a:rPr>
            </a:br>
            <a:endParaRPr sz="1600" b="0">
              <a:latin typeface="Arial"/>
              <a:ea typeface="Arial"/>
              <a:cs typeface="Arial"/>
              <a:sym typeface="Arial"/>
            </a:endParaRPr>
          </a:p>
          <a:p>
            <a:pPr marL="0" marR="0" lvl="0" indent="0" algn="l" rtl="0">
              <a:spcBef>
                <a:spcPts val="0"/>
              </a:spcBef>
              <a:spcAft>
                <a:spcPts val="0"/>
              </a:spcAft>
              <a:buNone/>
            </a:pPr>
            <a:r>
              <a:rPr lang="en-US" sz="1600" b="0">
                <a:latin typeface="Arial"/>
                <a:ea typeface="Arial"/>
                <a:cs typeface="Arial"/>
                <a:sym typeface="Arial"/>
              </a:rPr>
              <a:t>Configuration 1: Assuming max 11ax packet size, control packet excluded:</a:t>
            </a:r>
            <a:endParaRPr sz="1600" b="0">
              <a:latin typeface="Arial"/>
              <a:ea typeface="Arial"/>
              <a:cs typeface="Arial"/>
              <a:sym typeface="Arial"/>
            </a:endParaRPr>
          </a:p>
          <a:p>
            <a:pPr marL="914400" marR="0" lvl="1" indent="-330200" algn="l" rtl="0">
              <a:spcBef>
                <a:spcPts val="0"/>
              </a:spcBef>
              <a:spcAft>
                <a:spcPts val="0"/>
              </a:spcAft>
              <a:buSzPts val="1600"/>
              <a:buChar char="○"/>
            </a:pPr>
            <a:r>
              <a:rPr lang="en-US" sz="1600">
                <a:latin typeface="Arial"/>
                <a:ea typeface="Arial"/>
                <a:cs typeface="Arial"/>
                <a:sym typeface="Arial"/>
              </a:rPr>
              <a:t>L1 overhead ~  0 % (The packet duration is very high compared to the L1 overhead)</a:t>
            </a:r>
            <a:endParaRPr sz="1600">
              <a:latin typeface="Arial"/>
              <a:ea typeface="Arial"/>
              <a:cs typeface="Arial"/>
              <a:sym typeface="Arial"/>
            </a:endParaRPr>
          </a:p>
          <a:p>
            <a:pPr marL="914400" marR="0" lvl="1" indent="-330200" algn="l" rtl="0">
              <a:spcBef>
                <a:spcPts val="0"/>
              </a:spcBef>
              <a:spcAft>
                <a:spcPts val="0"/>
              </a:spcAft>
              <a:buSzPts val="1600"/>
              <a:buChar char="○"/>
            </a:pPr>
            <a:r>
              <a:rPr lang="en-US" sz="1600">
                <a:latin typeface="Arial"/>
                <a:ea typeface="Arial"/>
                <a:cs typeface="Arial"/>
                <a:sym typeface="Arial"/>
              </a:rPr>
              <a:t>L2 overhead = 1.27%</a:t>
            </a:r>
            <a:endParaRPr sz="1600">
              <a:latin typeface="Arial"/>
              <a:ea typeface="Arial"/>
              <a:cs typeface="Arial"/>
              <a:sym typeface="Arial"/>
            </a:endParaRPr>
          </a:p>
          <a:p>
            <a:pPr marL="0" marR="0" lvl="0" indent="0" algn="l" rtl="0">
              <a:spcBef>
                <a:spcPts val="0"/>
              </a:spcBef>
              <a:spcAft>
                <a:spcPts val="0"/>
              </a:spcAft>
              <a:buNone/>
            </a:pPr>
            <a:endParaRPr sz="1600" b="0">
              <a:latin typeface="Arial"/>
              <a:ea typeface="Arial"/>
              <a:cs typeface="Arial"/>
              <a:sym typeface="Arial"/>
            </a:endParaRPr>
          </a:p>
          <a:p>
            <a:pPr marL="457200" marR="0" lvl="0" indent="-330200" algn="l" rtl="0">
              <a:spcBef>
                <a:spcPts val="0"/>
              </a:spcBef>
              <a:spcAft>
                <a:spcPts val="0"/>
              </a:spcAft>
              <a:buSzPts val="1600"/>
              <a:buFont typeface="Arial"/>
              <a:buChar char="●"/>
            </a:pPr>
            <a:r>
              <a:rPr lang="en-US" sz="1600" b="0">
                <a:latin typeface="Arial"/>
                <a:ea typeface="Arial"/>
                <a:cs typeface="Arial"/>
                <a:sym typeface="Arial"/>
              </a:rPr>
              <a:t>802.11ax 5%ile Downlink user spectral efficiency = </a:t>
            </a:r>
            <a:r>
              <a:rPr lang="en-US" sz="1600" b="0" i="1">
                <a:latin typeface="Arial"/>
                <a:ea typeface="Arial"/>
                <a:cs typeface="Arial"/>
                <a:sym typeface="Arial"/>
              </a:rPr>
              <a:t>data rate * transmission rank * MU-MIMO factor </a:t>
            </a:r>
            <a:r>
              <a:rPr lang="en-US" sz="1600" b="0" i="1">
                <a:solidFill>
                  <a:schemeClr val="dk1"/>
                </a:solidFill>
                <a:latin typeface="Arial"/>
                <a:ea typeface="Arial"/>
                <a:cs typeface="Arial"/>
                <a:sym typeface="Arial"/>
              </a:rPr>
              <a:t>*  (1/bandwidth)</a:t>
            </a:r>
            <a:r>
              <a:rPr lang="en-US" sz="1600" b="0" i="1">
                <a:latin typeface="Arial"/>
                <a:ea typeface="Arial"/>
                <a:cs typeface="Arial"/>
                <a:sym typeface="Arial"/>
              </a:rPr>
              <a:t>* L1 efficiency * L2 efficiency * (1-PER) </a:t>
            </a:r>
            <a:r>
              <a:rPr lang="en-US" sz="1600" b="0">
                <a:latin typeface="Arial"/>
                <a:ea typeface="Arial"/>
                <a:cs typeface="Arial"/>
                <a:sym typeface="Arial"/>
              </a:rPr>
              <a:t>= (8.6 )*(2)*(4 /10)*(1/20) *(1-0.0127)*1*0.9 bits/s/Hz = 0.31 bits/s/Hz</a:t>
            </a:r>
            <a:endParaRPr sz="1600" b="0">
              <a:latin typeface="Arial"/>
              <a:ea typeface="Arial"/>
              <a:cs typeface="Arial"/>
              <a:sym typeface="Arial"/>
            </a:endParaRPr>
          </a:p>
          <a:p>
            <a:pPr marL="457200" lvl="0" indent="0" rtl="0">
              <a:spcBef>
                <a:spcPts val="0"/>
              </a:spcBef>
              <a:spcAft>
                <a:spcPts val="0"/>
              </a:spcAft>
              <a:buNone/>
            </a:pPr>
            <a:endParaRPr sz="1600">
              <a:solidFill>
                <a:schemeClr val="dk1"/>
              </a:solidFill>
              <a:highlight>
                <a:srgbClr val="00FF00"/>
              </a:highlight>
              <a:latin typeface="Arial"/>
              <a:ea typeface="Arial"/>
              <a:cs typeface="Arial"/>
              <a:sym typeface="Arial"/>
            </a:endParaRPr>
          </a:p>
          <a:p>
            <a:pPr marL="0" marR="0" lvl="0" indent="0" algn="l" rtl="0">
              <a:spcBef>
                <a:spcPts val="0"/>
              </a:spcBef>
              <a:spcAft>
                <a:spcPts val="0"/>
              </a:spcAft>
              <a:buNone/>
            </a:pPr>
            <a:endParaRPr sz="1400">
              <a:latin typeface="Arial"/>
              <a:ea typeface="Arial"/>
              <a:cs typeface="Arial"/>
              <a:sym typeface="Arial"/>
            </a:endParaRPr>
          </a:p>
        </p:txBody>
      </p:sp>
      <p:sp>
        <p:nvSpPr>
          <p:cNvPr id="205" name="Shape 205"/>
          <p:cNvSpPr txBox="1">
            <a:spLocks noGrp="1"/>
          </p:cNvSpPr>
          <p:nvPr>
            <p:ph type="title"/>
          </p:nvPr>
        </p:nvSpPr>
        <p:spPr>
          <a:xfrm>
            <a:off x="-101600" y="709100"/>
            <a:ext cx="11275500" cy="5892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000"/>
              <a:t>802.11ax estimate for </a:t>
            </a:r>
            <a:r>
              <a:rPr lang="en-US" sz="2000" b="1" i="0" u="none" strike="noStrike" cap="none">
                <a:solidFill>
                  <a:srgbClr val="000000"/>
                </a:solidFill>
                <a:latin typeface="Times New Roman"/>
                <a:ea typeface="Times New Roman"/>
                <a:cs typeface="Times New Roman"/>
                <a:sym typeface="Times New Roman"/>
              </a:rPr>
              <a:t>5%ile DL </a:t>
            </a:r>
            <a:r>
              <a:rPr lang="en-US" sz="2000"/>
              <a:t>U</a:t>
            </a:r>
            <a:r>
              <a:rPr lang="en-US" sz="2000" b="1" i="0" u="none" strike="noStrike" cap="none">
                <a:solidFill>
                  <a:srgbClr val="000000"/>
                </a:solidFill>
                <a:latin typeface="Times New Roman"/>
                <a:ea typeface="Times New Roman"/>
                <a:cs typeface="Times New Roman"/>
                <a:sym typeface="Times New Roman"/>
              </a:rPr>
              <a:t>ser </a:t>
            </a:r>
            <a:r>
              <a:rPr lang="en-US" sz="2000"/>
              <a:t>S</a:t>
            </a:r>
            <a:r>
              <a:rPr lang="en-US" sz="2000" b="1" i="0" u="none" strike="noStrike" cap="none">
                <a:solidFill>
                  <a:srgbClr val="000000"/>
                </a:solidFill>
                <a:latin typeface="Times New Roman"/>
                <a:ea typeface="Times New Roman"/>
                <a:cs typeface="Times New Roman"/>
                <a:sym typeface="Times New Roman"/>
              </a:rPr>
              <a:t>pectral </a:t>
            </a:r>
            <a:r>
              <a:rPr lang="en-US" sz="2000"/>
              <a:t>E</a:t>
            </a:r>
            <a:r>
              <a:rPr lang="en-US" sz="2000" b="1" i="0" u="none" strike="noStrike" cap="none">
                <a:solidFill>
                  <a:srgbClr val="000000"/>
                </a:solidFill>
                <a:latin typeface="Times New Roman"/>
                <a:ea typeface="Times New Roman"/>
                <a:cs typeface="Times New Roman"/>
                <a:sym typeface="Times New Roman"/>
              </a:rPr>
              <a:t>fficiency in EMBB I</a:t>
            </a:r>
            <a:r>
              <a:rPr lang="en-US" sz="2000"/>
              <a:t>ndoor Hotspot</a:t>
            </a:r>
            <a:endParaRPr sz="2000" b="1" i="0" u="none" strike="noStrike" cap="none">
              <a:solidFill>
                <a:srgbClr val="000000"/>
              </a:solidFill>
              <a:latin typeface="Times New Roman"/>
              <a:ea typeface="Times New Roman"/>
              <a:cs typeface="Times New Roman"/>
              <a:sym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Shape 210"/>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13</a:t>
            </a:fld>
            <a:endParaRPr sz="1200">
              <a:solidFill>
                <a:srgbClr val="000000"/>
              </a:solidFill>
              <a:latin typeface="Times New Roman"/>
              <a:ea typeface="Times New Roman"/>
              <a:cs typeface="Times New Roman"/>
              <a:sym typeface="Times New Roman"/>
            </a:endParaRPr>
          </a:p>
        </p:txBody>
      </p:sp>
      <p:sp>
        <p:nvSpPr>
          <p:cNvPr id="211" name="Shape 211"/>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212" name="Shape 212"/>
          <p:cNvSpPr txBox="1">
            <a:spLocks noGrp="1"/>
          </p:cNvSpPr>
          <p:nvPr>
            <p:ph type="body" idx="1"/>
          </p:nvPr>
        </p:nvSpPr>
        <p:spPr>
          <a:xfrm>
            <a:off x="464325" y="1298300"/>
            <a:ext cx="11540700" cy="4982400"/>
          </a:xfrm>
          <a:prstGeom prst="rect">
            <a:avLst/>
          </a:prstGeom>
          <a:noFill/>
          <a:ln>
            <a:noFill/>
          </a:ln>
        </p:spPr>
        <p:txBody>
          <a:bodyPr spcFirstLastPara="1" wrap="square" lIns="92150" tIns="46075" rIns="92150" bIns="46075" anchor="t" anchorCtr="0">
            <a:noAutofit/>
          </a:bodyPr>
          <a:lstStyle/>
          <a:p>
            <a:pPr marL="0" lvl="0" indent="0" rtl="0">
              <a:lnSpc>
                <a:spcPct val="115000"/>
              </a:lnSpc>
              <a:spcBef>
                <a:spcPts val="600"/>
              </a:spcBef>
              <a:spcAft>
                <a:spcPts val="0"/>
              </a:spcAft>
              <a:buNone/>
            </a:pPr>
            <a:endParaRPr sz="1600">
              <a:solidFill>
                <a:schemeClr val="dk1"/>
              </a:solidFill>
              <a:highlight>
                <a:srgbClr val="00FF00"/>
              </a:highlight>
              <a:latin typeface="Arial"/>
              <a:ea typeface="Arial"/>
              <a:cs typeface="Arial"/>
              <a:sym typeface="Arial"/>
            </a:endParaRPr>
          </a:p>
          <a:p>
            <a:pPr marL="0" lvl="0" indent="0" rtl="0">
              <a:spcBef>
                <a:spcPts val="0"/>
              </a:spcBef>
              <a:spcAft>
                <a:spcPts val="0"/>
              </a:spcAft>
              <a:buNone/>
            </a:pPr>
            <a:r>
              <a:rPr lang="en-US" sz="1600" b="0">
                <a:solidFill>
                  <a:schemeClr val="dk1"/>
                </a:solidFill>
                <a:latin typeface="Arial"/>
                <a:ea typeface="Arial"/>
                <a:cs typeface="Arial"/>
                <a:sym typeface="Arial"/>
              </a:rPr>
              <a:t>Configuration 2: Assuming max packet duration of 10 ms, control packet excluded:</a:t>
            </a:r>
            <a:endParaRPr sz="1600" b="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a:solidFill>
                  <a:schemeClr val="dk1"/>
                </a:solidFill>
                <a:latin typeface="Arial"/>
                <a:ea typeface="Arial"/>
                <a:cs typeface="Arial"/>
                <a:sym typeface="Arial"/>
              </a:rPr>
              <a:t>L1 overhead =  0.44 %</a:t>
            </a:r>
            <a:endParaRPr sz="160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a:solidFill>
                  <a:schemeClr val="dk1"/>
                </a:solidFill>
                <a:latin typeface="Arial"/>
                <a:ea typeface="Arial"/>
                <a:cs typeface="Arial"/>
                <a:sym typeface="Arial"/>
              </a:rPr>
              <a:t>L2 overhead = 1.43 %</a:t>
            </a:r>
            <a:endParaRPr sz="1600">
              <a:solidFill>
                <a:schemeClr val="dk1"/>
              </a:solidFill>
              <a:latin typeface="Arial"/>
              <a:ea typeface="Arial"/>
              <a:cs typeface="Arial"/>
              <a:sym typeface="Arial"/>
            </a:endParaRPr>
          </a:p>
          <a:p>
            <a:pPr marL="0" lvl="0" indent="0" rtl="0">
              <a:spcBef>
                <a:spcPts val="0"/>
              </a:spcBef>
              <a:spcAft>
                <a:spcPts val="0"/>
              </a:spcAft>
              <a:buNone/>
            </a:pPr>
            <a:endParaRPr sz="1600" b="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Font typeface="Arial"/>
              <a:buChar char="●"/>
            </a:pPr>
            <a:r>
              <a:rPr lang="en-US" sz="1600" b="0">
                <a:solidFill>
                  <a:schemeClr val="dk1"/>
                </a:solidFill>
                <a:latin typeface="Arial"/>
                <a:ea typeface="Arial"/>
                <a:cs typeface="Arial"/>
                <a:sym typeface="Arial"/>
              </a:rPr>
              <a:t>802.11ax 5%ile Downlink user spectral efficiency = </a:t>
            </a:r>
            <a:r>
              <a:rPr lang="en-US" sz="1600" b="0" i="1">
                <a:solidFill>
                  <a:schemeClr val="dk1"/>
                </a:solidFill>
                <a:latin typeface="Arial"/>
                <a:ea typeface="Arial"/>
                <a:cs typeface="Arial"/>
                <a:sym typeface="Arial"/>
              </a:rPr>
              <a:t>data rate * transmission rank * MU-MIMO factor * L1 efficiency * L2 efficiency * (1-PER) * (1/bandwidth) = </a:t>
            </a:r>
            <a:r>
              <a:rPr lang="en-US" sz="1600" b="0">
                <a:solidFill>
                  <a:schemeClr val="dk1"/>
                </a:solidFill>
                <a:latin typeface="Arial"/>
                <a:ea typeface="Arial"/>
                <a:cs typeface="Arial"/>
                <a:sym typeface="Arial"/>
              </a:rPr>
              <a:t>(8.6 )*(2)*(4 /10)*(1/20) *(1-0.0143)*(1-0.0044)*0.9 bits/s/Hz = 0.30 bits/s/Hz</a:t>
            </a: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None/>
            </a:pPr>
            <a:endParaRPr sz="1600">
              <a:solidFill>
                <a:schemeClr val="dk1"/>
              </a:solidFill>
              <a:highlight>
                <a:srgbClr val="00FF00"/>
              </a:highlight>
              <a:latin typeface="Arial"/>
              <a:ea typeface="Arial"/>
              <a:cs typeface="Arial"/>
              <a:sym typeface="Arial"/>
            </a:endParaRPr>
          </a:p>
          <a:p>
            <a:pPr marL="0" lvl="0" indent="0" rtl="0">
              <a:lnSpc>
                <a:spcPct val="115000"/>
              </a:lnSpc>
              <a:spcBef>
                <a:spcPts val="600"/>
              </a:spcBef>
              <a:spcAft>
                <a:spcPts val="0"/>
              </a:spcAft>
              <a:buNone/>
            </a:pPr>
            <a:r>
              <a:rPr lang="en-US" sz="1600" b="0">
                <a:solidFill>
                  <a:schemeClr val="dk1"/>
                </a:solidFill>
                <a:highlight>
                  <a:srgbClr val="00FF00"/>
                </a:highlight>
                <a:latin typeface="Arial"/>
                <a:ea typeface="Arial"/>
                <a:cs typeface="Arial"/>
                <a:sym typeface="Arial"/>
              </a:rPr>
              <a:t>802.11ax DL is expected to meet the requirement for IMT-2020 EMBB Indoor Hotspot 5%ile User Spectral Efficiency. </a:t>
            </a:r>
            <a:r>
              <a:rPr lang="en-US" sz="1600" b="0">
                <a:solidFill>
                  <a:schemeClr val="dk1"/>
                </a:solidFill>
                <a:latin typeface="Arial"/>
                <a:ea typeface="Arial"/>
                <a:cs typeface="Arial"/>
                <a:sym typeface="Arial"/>
              </a:rPr>
              <a:t>However, since the requirement is met with a thin margin, we should investigate means of increasing the spectral efficiency, along the lines of those described in the slide Notes (1).</a:t>
            </a:r>
            <a:endParaRPr sz="1400" b="0">
              <a:latin typeface="Arial"/>
              <a:ea typeface="Arial"/>
              <a:cs typeface="Arial"/>
              <a:sym typeface="Arial"/>
            </a:endParaRPr>
          </a:p>
        </p:txBody>
      </p:sp>
      <p:sp>
        <p:nvSpPr>
          <p:cNvPr id="213" name="Shape 213"/>
          <p:cNvSpPr txBox="1">
            <a:spLocks noGrp="1"/>
          </p:cNvSpPr>
          <p:nvPr>
            <p:ph type="title"/>
          </p:nvPr>
        </p:nvSpPr>
        <p:spPr>
          <a:xfrm>
            <a:off x="-101600" y="709100"/>
            <a:ext cx="11275500" cy="5892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000"/>
              <a:t>802.11ax estimate for </a:t>
            </a:r>
            <a:r>
              <a:rPr lang="en-US" sz="2000" b="1" i="0" u="none" strike="noStrike" cap="none">
                <a:solidFill>
                  <a:srgbClr val="000000"/>
                </a:solidFill>
                <a:latin typeface="Times New Roman"/>
                <a:ea typeface="Times New Roman"/>
                <a:cs typeface="Times New Roman"/>
                <a:sym typeface="Times New Roman"/>
              </a:rPr>
              <a:t>5%ile DL </a:t>
            </a:r>
            <a:r>
              <a:rPr lang="en-US" sz="2000"/>
              <a:t>U</a:t>
            </a:r>
            <a:r>
              <a:rPr lang="en-US" sz="2000" b="1" i="0" u="none" strike="noStrike" cap="none">
                <a:solidFill>
                  <a:srgbClr val="000000"/>
                </a:solidFill>
                <a:latin typeface="Times New Roman"/>
                <a:ea typeface="Times New Roman"/>
                <a:cs typeface="Times New Roman"/>
                <a:sym typeface="Times New Roman"/>
              </a:rPr>
              <a:t>ser </a:t>
            </a:r>
            <a:r>
              <a:rPr lang="en-US" sz="2000"/>
              <a:t>S</a:t>
            </a:r>
            <a:r>
              <a:rPr lang="en-US" sz="2000" b="1" i="0" u="none" strike="noStrike" cap="none">
                <a:solidFill>
                  <a:srgbClr val="000000"/>
                </a:solidFill>
                <a:latin typeface="Times New Roman"/>
                <a:ea typeface="Times New Roman"/>
                <a:cs typeface="Times New Roman"/>
                <a:sym typeface="Times New Roman"/>
              </a:rPr>
              <a:t>pectral </a:t>
            </a:r>
            <a:r>
              <a:rPr lang="en-US" sz="2000"/>
              <a:t>E</a:t>
            </a:r>
            <a:r>
              <a:rPr lang="en-US" sz="2000" b="1" i="0" u="none" strike="noStrike" cap="none">
                <a:solidFill>
                  <a:srgbClr val="000000"/>
                </a:solidFill>
                <a:latin typeface="Times New Roman"/>
                <a:ea typeface="Times New Roman"/>
                <a:cs typeface="Times New Roman"/>
                <a:sym typeface="Times New Roman"/>
              </a:rPr>
              <a:t>fficiency in EMBB I</a:t>
            </a:r>
            <a:r>
              <a:rPr lang="en-US" sz="2000"/>
              <a:t>ndoor Hotspot</a:t>
            </a:r>
            <a:endParaRPr sz="2000" b="1" i="0" u="none" strike="noStrike" cap="none">
              <a:solidFill>
                <a:srgbClr val="000000"/>
              </a:solidFill>
              <a:latin typeface="Times New Roman"/>
              <a:ea typeface="Times New Roman"/>
              <a:cs typeface="Times New Roman"/>
              <a:sym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Shape 218"/>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14</a:t>
            </a:fld>
            <a:endParaRPr sz="1200">
              <a:solidFill>
                <a:srgbClr val="000000"/>
              </a:solidFill>
              <a:latin typeface="Times New Roman"/>
              <a:ea typeface="Times New Roman"/>
              <a:cs typeface="Times New Roman"/>
              <a:sym typeface="Times New Roman"/>
            </a:endParaRPr>
          </a:p>
        </p:txBody>
      </p:sp>
      <p:sp>
        <p:nvSpPr>
          <p:cNvPr id="219" name="Shape 219"/>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pic>
        <p:nvPicPr>
          <p:cNvPr id="220" name="Shape 220"/>
          <p:cNvPicPr preferRelativeResize="0"/>
          <p:nvPr/>
        </p:nvPicPr>
        <p:blipFill>
          <a:blip r:embed="rId3">
            <a:alphaModFix/>
          </a:blip>
          <a:stretch>
            <a:fillRect/>
          </a:stretch>
        </p:blipFill>
        <p:spPr>
          <a:xfrm>
            <a:off x="330700" y="2176975"/>
            <a:ext cx="5378300" cy="3587900"/>
          </a:xfrm>
          <a:prstGeom prst="rect">
            <a:avLst/>
          </a:prstGeom>
          <a:noFill/>
          <a:ln>
            <a:noFill/>
          </a:ln>
        </p:spPr>
      </p:pic>
      <p:sp>
        <p:nvSpPr>
          <p:cNvPr id="221" name="Shape 221"/>
          <p:cNvSpPr txBox="1">
            <a:spLocks noGrp="1"/>
          </p:cNvSpPr>
          <p:nvPr>
            <p:ph type="title"/>
          </p:nvPr>
        </p:nvSpPr>
        <p:spPr>
          <a:xfrm>
            <a:off x="-177875" y="931575"/>
            <a:ext cx="11275500" cy="3636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Clr>
                <a:schemeClr val="dk1"/>
              </a:buClr>
              <a:buFont typeface="Arial"/>
              <a:buNone/>
            </a:pPr>
            <a:r>
              <a:rPr lang="en-US" sz="2000">
                <a:solidFill>
                  <a:schemeClr val="dk1"/>
                </a:solidFill>
              </a:rPr>
              <a:t>802.11ax estimate for 5%ile UL User Spectral Efficiency in EMBB Indoor Hotspot</a:t>
            </a:r>
            <a:endParaRPr sz="2400" b="1" i="0" u="none" strike="noStrike" cap="none">
              <a:solidFill>
                <a:srgbClr val="000000"/>
              </a:solidFill>
              <a:latin typeface="Times New Roman"/>
              <a:ea typeface="Times New Roman"/>
              <a:cs typeface="Times New Roman"/>
              <a:sym typeface="Times New Roman"/>
            </a:endParaRPr>
          </a:p>
        </p:txBody>
      </p:sp>
      <p:sp>
        <p:nvSpPr>
          <p:cNvPr id="222" name="Shape 222"/>
          <p:cNvSpPr txBox="1">
            <a:spLocks noGrp="1"/>
          </p:cNvSpPr>
          <p:nvPr>
            <p:ph type="body" idx="1"/>
          </p:nvPr>
        </p:nvSpPr>
        <p:spPr>
          <a:xfrm>
            <a:off x="5821575" y="2195125"/>
            <a:ext cx="6151500" cy="2594400"/>
          </a:xfrm>
          <a:prstGeom prst="rect">
            <a:avLst/>
          </a:prstGeom>
          <a:noFill/>
          <a:ln>
            <a:noFill/>
          </a:ln>
        </p:spPr>
        <p:txBody>
          <a:bodyPr spcFirstLastPara="1" wrap="square" lIns="92150" tIns="46075" rIns="92150" bIns="46075" anchor="t" anchorCtr="0">
            <a:noAutofit/>
          </a:bodyPr>
          <a:lstStyle/>
          <a:p>
            <a:pPr marL="0" lvl="0" indent="0" rtl="0">
              <a:spcBef>
                <a:spcPts val="0"/>
              </a:spcBef>
              <a:spcAft>
                <a:spcPts val="0"/>
              </a:spcAft>
              <a:buNone/>
            </a:pPr>
            <a:r>
              <a:rPr lang="en-US" sz="1600" b="0">
                <a:solidFill>
                  <a:schemeClr val="dk1"/>
                </a:solidFill>
                <a:latin typeface="Arial"/>
                <a:ea typeface="Arial"/>
                <a:cs typeface="Arial"/>
                <a:sym typeface="Arial"/>
              </a:rPr>
              <a:t>The SINR CDF is the mean of evaluations submitted in 3GPP by various companies  [3]</a:t>
            </a:r>
            <a:endParaRPr sz="1600" b="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a:solidFill>
                  <a:schemeClr val="dk1"/>
                </a:solidFill>
                <a:latin typeface="Arial"/>
                <a:ea typeface="Arial"/>
                <a:cs typeface="Arial"/>
                <a:sym typeface="Arial"/>
              </a:rPr>
              <a:t>UL Max Tx power is lower than DL Max Tx power by 1 dB (Tx power difference)</a:t>
            </a:r>
            <a:endParaRPr sz="1600" b="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a:solidFill>
                  <a:schemeClr val="dk1"/>
                </a:solidFill>
                <a:latin typeface="Arial"/>
                <a:ea typeface="Arial"/>
                <a:cs typeface="Arial"/>
                <a:sym typeface="Arial"/>
              </a:rPr>
              <a:t>BS noise figure is 2 dB lower than UE noise figure</a:t>
            </a:r>
            <a:endParaRPr sz="1600" b="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a:solidFill>
                  <a:schemeClr val="dk1"/>
                </a:solidFill>
                <a:latin typeface="Arial"/>
                <a:ea typeface="Arial"/>
                <a:cs typeface="Arial"/>
                <a:sym typeface="Arial"/>
              </a:rPr>
              <a:t>Approximate UL geometry SINR for a UE = DL SINR + 1 dB</a:t>
            </a:r>
            <a:endParaRPr sz="1600" b="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a:solidFill>
                  <a:schemeClr val="dk1"/>
                </a:solidFill>
                <a:latin typeface="Arial"/>
                <a:ea typeface="Arial"/>
                <a:cs typeface="Arial"/>
                <a:sym typeface="Arial"/>
              </a:rPr>
              <a:t>5%ile UL geometry SINR = -2.3 dB</a:t>
            </a:r>
            <a:endParaRPr sz="1600" b="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a:solidFill>
                  <a:schemeClr val="dk1"/>
                </a:solidFill>
                <a:latin typeface="Arial"/>
                <a:ea typeface="Arial"/>
                <a:cs typeface="Arial"/>
                <a:sym typeface="Arial"/>
              </a:rPr>
              <a:t>It can be expected  that with similar transmit power and transmission schemes, 11ax geometry SINR CDF can be similar.</a:t>
            </a:r>
            <a:endParaRPr sz="1600" b="0">
              <a:solidFill>
                <a:schemeClr val="dk1"/>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Shape 22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15</a:t>
            </a:fld>
            <a:endParaRPr sz="1200">
              <a:solidFill>
                <a:srgbClr val="000000"/>
              </a:solidFill>
              <a:latin typeface="Times New Roman"/>
              <a:ea typeface="Times New Roman"/>
              <a:cs typeface="Times New Roman"/>
              <a:sym typeface="Times New Roman"/>
            </a:endParaRPr>
          </a:p>
        </p:txBody>
      </p:sp>
      <p:sp>
        <p:nvSpPr>
          <p:cNvPr id="228" name="Shape 22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229" name="Shape 229"/>
          <p:cNvSpPr txBox="1">
            <a:spLocks noGrp="1"/>
          </p:cNvSpPr>
          <p:nvPr>
            <p:ph type="body" idx="1"/>
          </p:nvPr>
        </p:nvSpPr>
        <p:spPr>
          <a:xfrm>
            <a:off x="719475" y="1261500"/>
            <a:ext cx="11041800" cy="5796000"/>
          </a:xfrm>
          <a:prstGeom prst="rect">
            <a:avLst/>
          </a:prstGeom>
          <a:noFill/>
          <a:ln>
            <a:noFill/>
          </a:ln>
        </p:spPr>
        <p:txBody>
          <a:bodyPr spcFirstLastPara="1" wrap="square" lIns="92150" tIns="46075" rIns="92150" bIns="46075" anchor="t" anchorCtr="0">
            <a:noAutofit/>
          </a:bodyPr>
          <a:lstStyle/>
          <a:p>
            <a:pPr marL="0" lvl="0" indent="0" rtl="0">
              <a:spcBef>
                <a:spcPts val="0"/>
              </a:spcBef>
              <a:spcAft>
                <a:spcPts val="0"/>
              </a:spcAft>
              <a:buNone/>
            </a:pPr>
            <a:r>
              <a:rPr lang="en-US" sz="1600" b="0">
                <a:solidFill>
                  <a:schemeClr val="dk1"/>
                </a:solidFill>
                <a:latin typeface="Arial"/>
                <a:ea typeface="Arial"/>
                <a:cs typeface="Arial"/>
                <a:sym typeface="Arial"/>
              </a:rPr>
              <a:t>We provide 802.11ax estimates by  assuming the following:</a:t>
            </a:r>
            <a:endParaRPr sz="1600" b="0">
              <a:solidFill>
                <a:schemeClr val="dk1"/>
              </a:solidFill>
              <a:latin typeface="Arial"/>
              <a:ea typeface="Arial"/>
              <a:cs typeface="Arial"/>
              <a:sym typeface="Arial"/>
            </a:endParaRPr>
          </a:p>
          <a:p>
            <a:pPr marL="0" lvl="0" indent="0" rtl="0">
              <a:spcBef>
                <a:spcPts val="0"/>
              </a:spcBef>
              <a:spcAft>
                <a:spcPts val="0"/>
              </a:spcAft>
              <a:buNone/>
            </a:pPr>
            <a:endParaRPr sz="1600" b="0">
              <a:solidFill>
                <a:schemeClr val="dk1"/>
              </a:solidFill>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Average MU-MIMO factor = 4 ( feasible with the given antenna configuration), </a:t>
            </a:r>
            <a:endParaRPr sz="1600" b="0">
              <a:latin typeface="Arial"/>
              <a:ea typeface="Arial"/>
              <a:cs typeface="Arial"/>
              <a:sym typeface="Arial"/>
            </a:endParaRPr>
          </a:p>
          <a:p>
            <a:pPr marL="457200" marR="0" lvl="0" indent="-330200" algn="l" rtl="0">
              <a:lnSpc>
                <a:spcPct val="100000"/>
              </a:lnSpc>
              <a:spcBef>
                <a:spcPts val="0"/>
              </a:spcBef>
              <a:spcAft>
                <a:spcPts val="0"/>
              </a:spcAft>
              <a:buSzPts val="1600"/>
              <a:buChar char="●"/>
            </a:pPr>
            <a:r>
              <a:rPr lang="en-US" sz="1600" b="0">
                <a:latin typeface="Arial"/>
                <a:ea typeface="Arial"/>
                <a:cs typeface="Arial"/>
                <a:sym typeface="Arial"/>
              </a:rPr>
              <a:t>Average transmission rank per UE = 2</a:t>
            </a:r>
            <a:endParaRPr sz="1600" b="0">
              <a:solidFill>
                <a:srgbClr val="FF0000"/>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a:solidFill>
                  <a:schemeClr val="dk1"/>
                </a:solidFill>
                <a:latin typeface="Arial"/>
                <a:ea typeface="Arial"/>
                <a:cs typeface="Arial"/>
                <a:sym typeface="Arial"/>
              </a:rPr>
              <a:t>Frequency Selective Multi-User scheduling gain of about 3 dB</a:t>
            </a:r>
            <a:endParaRPr sz="1600" b="0">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a:solidFill>
                  <a:schemeClr val="dk1"/>
                </a:solidFill>
                <a:latin typeface="Arial"/>
                <a:ea typeface="Arial"/>
                <a:cs typeface="Arial"/>
                <a:sym typeface="Arial"/>
              </a:rPr>
              <a:t>Transmit array gain = 3 dB (4 Tx antennas per UL MU-MIMO user with rank 2)</a:t>
            </a:r>
            <a:endParaRPr sz="1600" b="0">
              <a:solidFill>
                <a:srgbClr val="FF0000"/>
              </a:solidFill>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Receive array gain = 6 dB (32 Rx antennas for 8 streams)</a:t>
            </a:r>
            <a:endParaRPr sz="1600" b="0">
              <a:latin typeface="Arial"/>
              <a:ea typeface="Arial"/>
              <a:cs typeface="Arial"/>
              <a:sym typeface="Arial"/>
            </a:endParaRPr>
          </a:p>
          <a:p>
            <a:pPr marL="457200" marR="0" lvl="0" indent="-330200" algn="l" rtl="0">
              <a:spcBef>
                <a:spcPts val="0"/>
              </a:spcBef>
              <a:spcAft>
                <a:spcPts val="0"/>
              </a:spcAft>
              <a:buSzPts val="1600"/>
              <a:buFont typeface="Arial"/>
              <a:buChar char="●"/>
            </a:pPr>
            <a:r>
              <a:rPr lang="en-US" sz="1600" b="0">
                <a:latin typeface="Arial"/>
                <a:ea typeface="Arial"/>
                <a:cs typeface="Arial"/>
                <a:sym typeface="Arial"/>
              </a:rPr>
              <a:t>10% PER</a:t>
            </a:r>
            <a:endParaRPr sz="1600" b="0">
              <a:latin typeface="Arial"/>
              <a:ea typeface="Arial"/>
              <a:cs typeface="Arial"/>
              <a:sym typeface="Arial"/>
            </a:endParaRPr>
          </a:p>
          <a:p>
            <a:pPr marL="0" marR="0" lvl="0" indent="0" algn="l" rtl="0">
              <a:spcBef>
                <a:spcPts val="0"/>
              </a:spcBef>
              <a:spcAft>
                <a:spcPts val="0"/>
              </a:spcAft>
              <a:buNone/>
            </a:pPr>
            <a:endParaRPr sz="1600" b="0">
              <a:latin typeface="Arial"/>
              <a:ea typeface="Arial"/>
              <a:cs typeface="Arial"/>
              <a:sym typeface="Arial"/>
            </a:endParaRPr>
          </a:p>
          <a:p>
            <a:pPr marL="0" marR="0" lvl="0" indent="0" algn="l" rtl="0">
              <a:spcBef>
                <a:spcPts val="0"/>
              </a:spcBef>
              <a:spcAft>
                <a:spcPts val="0"/>
              </a:spcAft>
              <a:buNone/>
            </a:pPr>
            <a:r>
              <a:rPr lang="en-US" sz="1600" b="0">
                <a:latin typeface="Arial"/>
                <a:ea typeface="Arial"/>
                <a:cs typeface="Arial"/>
                <a:sym typeface="Arial"/>
              </a:rPr>
              <a:t>Given the above:</a:t>
            </a:r>
            <a:endParaRPr sz="1600" b="0">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Effective 5%ile UL SINR =</a:t>
            </a:r>
            <a:r>
              <a:rPr lang="en-US" sz="1600">
                <a:latin typeface="Arial"/>
                <a:ea typeface="Arial"/>
                <a:cs typeface="Arial"/>
                <a:sym typeface="Arial"/>
              </a:rPr>
              <a:t> 9.7 dB</a:t>
            </a:r>
            <a:endParaRPr sz="1600">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5%ile UL SINR per stream over each of the 8 spatial streams (2 spatial streams for 4 MU-MIMO users) =</a:t>
            </a:r>
            <a:r>
              <a:rPr lang="en-US" sz="1600">
                <a:latin typeface="Arial"/>
                <a:ea typeface="Arial"/>
                <a:cs typeface="Arial"/>
                <a:sym typeface="Arial"/>
              </a:rPr>
              <a:t>6.7 dB</a:t>
            </a:r>
            <a:r>
              <a:rPr lang="en-US" sz="1600" b="0">
                <a:latin typeface="Arial"/>
                <a:ea typeface="Arial"/>
                <a:cs typeface="Arial"/>
                <a:sym typeface="Arial"/>
              </a:rPr>
              <a:t> (Tx power can be max for each of the UL MU-MIMO users)</a:t>
            </a:r>
            <a:endParaRPr sz="1600" b="0">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5%ile UL MCS supported over each spatial stream = </a:t>
            </a:r>
            <a:r>
              <a:rPr lang="en-US" sz="1600">
                <a:latin typeface="Arial"/>
                <a:ea typeface="Arial"/>
                <a:cs typeface="Arial"/>
                <a:sym typeface="Arial"/>
              </a:rPr>
              <a:t>2 </a:t>
            </a:r>
            <a:r>
              <a:rPr lang="en-US" sz="1600" b="0">
                <a:latin typeface="Arial"/>
                <a:ea typeface="Arial"/>
                <a:cs typeface="Arial"/>
                <a:sym typeface="Arial"/>
              </a:rPr>
              <a:t>( Data rate of 25.8 Mbps for 20 MHz)</a:t>
            </a:r>
            <a:endParaRPr sz="1600" b="0">
              <a:latin typeface="Arial"/>
              <a:ea typeface="Arial"/>
              <a:cs typeface="Arial"/>
              <a:sym typeface="Arial"/>
            </a:endParaRPr>
          </a:p>
          <a:p>
            <a:pPr marL="0" marR="0" lvl="0" indent="0" algn="l" rtl="0">
              <a:spcBef>
                <a:spcPts val="0"/>
              </a:spcBef>
              <a:spcAft>
                <a:spcPts val="0"/>
              </a:spcAft>
              <a:buNone/>
            </a:pPr>
            <a:endParaRPr sz="1600" b="0">
              <a:latin typeface="Arial"/>
              <a:ea typeface="Arial"/>
              <a:cs typeface="Arial"/>
              <a:sym typeface="Arial"/>
            </a:endParaRPr>
          </a:p>
          <a:p>
            <a:pPr marL="0" marR="0" lvl="0" indent="0" algn="l" rtl="0">
              <a:spcBef>
                <a:spcPts val="0"/>
              </a:spcBef>
              <a:spcAft>
                <a:spcPts val="0"/>
              </a:spcAft>
              <a:buNone/>
            </a:pPr>
            <a:r>
              <a:rPr lang="en-US" sz="1600" b="0">
                <a:latin typeface="Arial"/>
                <a:ea typeface="Arial"/>
                <a:cs typeface="Arial"/>
                <a:sym typeface="Arial"/>
              </a:rPr>
              <a:t>Configuration 1: Assuming max 11ax  packet size, control packet excluded:</a:t>
            </a:r>
            <a:endParaRPr sz="1600" b="0">
              <a:latin typeface="Arial"/>
              <a:ea typeface="Arial"/>
              <a:cs typeface="Arial"/>
              <a:sym typeface="Arial"/>
            </a:endParaRPr>
          </a:p>
          <a:p>
            <a:pPr marL="914400" marR="0" lvl="1" indent="-330200" algn="l" rtl="0">
              <a:spcBef>
                <a:spcPts val="0"/>
              </a:spcBef>
              <a:spcAft>
                <a:spcPts val="0"/>
              </a:spcAft>
              <a:buSzPts val="1600"/>
              <a:buChar char="○"/>
            </a:pPr>
            <a:r>
              <a:rPr lang="en-US" sz="1600">
                <a:latin typeface="Arial"/>
                <a:ea typeface="Arial"/>
                <a:cs typeface="Arial"/>
                <a:sym typeface="Arial"/>
              </a:rPr>
              <a:t>L1 overhead ~0 % </a:t>
            </a:r>
            <a:endParaRPr sz="1600">
              <a:latin typeface="Arial"/>
              <a:ea typeface="Arial"/>
              <a:cs typeface="Arial"/>
              <a:sym typeface="Arial"/>
            </a:endParaRPr>
          </a:p>
          <a:p>
            <a:pPr marL="914400" marR="0" lvl="1" indent="-330200" algn="l" rtl="0">
              <a:spcBef>
                <a:spcPts val="0"/>
              </a:spcBef>
              <a:spcAft>
                <a:spcPts val="0"/>
              </a:spcAft>
              <a:buSzPts val="1600"/>
              <a:buChar char="○"/>
            </a:pPr>
            <a:r>
              <a:rPr lang="en-US" sz="1600">
                <a:latin typeface="Arial"/>
                <a:ea typeface="Arial"/>
                <a:cs typeface="Arial"/>
                <a:sym typeface="Arial"/>
              </a:rPr>
              <a:t>L2 Overhead = 1.27%</a:t>
            </a:r>
            <a:endParaRPr sz="1600">
              <a:latin typeface="Arial"/>
              <a:ea typeface="Arial"/>
              <a:cs typeface="Arial"/>
              <a:sym typeface="Arial"/>
            </a:endParaRPr>
          </a:p>
          <a:p>
            <a:pPr marL="0" marR="0" lvl="0" indent="0" algn="l" rtl="0">
              <a:spcBef>
                <a:spcPts val="0"/>
              </a:spcBef>
              <a:spcAft>
                <a:spcPts val="0"/>
              </a:spcAft>
              <a:buNone/>
            </a:pPr>
            <a:endParaRPr sz="1600" b="0">
              <a:latin typeface="Arial"/>
              <a:ea typeface="Arial"/>
              <a:cs typeface="Arial"/>
              <a:sym typeface="Arial"/>
            </a:endParaRPr>
          </a:p>
          <a:p>
            <a:pPr marL="457200" marR="0" lvl="0" indent="-330200" algn="l" rtl="0">
              <a:spcBef>
                <a:spcPts val="0"/>
              </a:spcBef>
              <a:spcAft>
                <a:spcPts val="0"/>
              </a:spcAft>
              <a:buSzPts val="1600"/>
              <a:buFont typeface="Arial"/>
              <a:buChar char="●"/>
            </a:pPr>
            <a:r>
              <a:rPr lang="en-US" sz="1600" b="0">
                <a:latin typeface="Arial"/>
                <a:ea typeface="Arial"/>
                <a:cs typeface="Arial"/>
                <a:sym typeface="Arial"/>
              </a:rPr>
              <a:t>802.11ax 5%ile Uplink user spectral efficiency = (25.8 )*(2)*(4 /10)*(1/20)*(1-0.0127)*0.9 bits/s/Hz = </a:t>
            </a:r>
            <a:r>
              <a:rPr lang="en-US" sz="1600">
                <a:latin typeface="Arial"/>
                <a:ea typeface="Arial"/>
                <a:cs typeface="Arial"/>
                <a:sym typeface="Arial"/>
              </a:rPr>
              <a:t>0.92</a:t>
            </a:r>
            <a:r>
              <a:rPr lang="en-US" sz="1600" b="0">
                <a:latin typeface="Arial"/>
                <a:ea typeface="Arial"/>
                <a:cs typeface="Arial"/>
                <a:sym typeface="Arial"/>
              </a:rPr>
              <a:t> bits/s/Hz</a:t>
            </a:r>
            <a:endParaRPr sz="1600" b="0">
              <a:latin typeface="Arial"/>
              <a:ea typeface="Arial"/>
              <a:cs typeface="Arial"/>
              <a:sym typeface="Arial"/>
            </a:endParaRPr>
          </a:p>
          <a:p>
            <a:pPr marL="0" lvl="0" indent="0" rtl="0">
              <a:spcBef>
                <a:spcPts val="0"/>
              </a:spcBef>
              <a:spcAft>
                <a:spcPts val="0"/>
              </a:spcAft>
              <a:buNone/>
            </a:pPr>
            <a:endParaRPr sz="1600">
              <a:solidFill>
                <a:schemeClr val="dk1"/>
              </a:solidFill>
              <a:highlight>
                <a:srgbClr val="00FF00"/>
              </a:highlight>
              <a:latin typeface="Arial"/>
              <a:ea typeface="Arial"/>
              <a:cs typeface="Arial"/>
              <a:sym typeface="Arial"/>
            </a:endParaRPr>
          </a:p>
        </p:txBody>
      </p:sp>
      <p:sp>
        <p:nvSpPr>
          <p:cNvPr id="230" name="Shape 230"/>
          <p:cNvSpPr txBox="1">
            <a:spLocks noGrp="1"/>
          </p:cNvSpPr>
          <p:nvPr>
            <p:ph type="title"/>
          </p:nvPr>
        </p:nvSpPr>
        <p:spPr>
          <a:xfrm>
            <a:off x="-46850" y="790574"/>
            <a:ext cx="11425200" cy="5955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None/>
            </a:pPr>
            <a:r>
              <a:rPr lang="en-US" sz="2000">
                <a:solidFill>
                  <a:schemeClr val="dk1"/>
                </a:solidFill>
              </a:rPr>
              <a:t>802.11ax estimate for 5%ile UL User Spectral Efficiency in EMBB Indoor Hotspot</a:t>
            </a:r>
            <a:endParaRPr sz="2400">
              <a:solidFill>
                <a:schemeClr val="dk1"/>
              </a:solidFill>
            </a:endParaRPr>
          </a:p>
          <a:p>
            <a:pPr marL="0" lvl="0" indent="0" rtl="0">
              <a:spcBef>
                <a:spcPts val="0"/>
              </a:spcBef>
              <a:spcAft>
                <a:spcPts val="0"/>
              </a:spcAft>
              <a:buNone/>
            </a:pPr>
            <a:endParaRPr sz="2000">
              <a:solidFill>
                <a:schemeClr val="dk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Shape 235"/>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16</a:t>
            </a:fld>
            <a:endParaRPr sz="1200">
              <a:solidFill>
                <a:srgbClr val="000000"/>
              </a:solidFill>
              <a:latin typeface="Times New Roman"/>
              <a:ea typeface="Times New Roman"/>
              <a:cs typeface="Times New Roman"/>
              <a:sym typeface="Times New Roman"/>
            </a:endParaRPr>
          </a:p>
        </p:txBody>
      </p:sp>
      <p:sp>
        <p:nvSpPr>
          <p:cNvPr id="236" name="Shape 236"/>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237" name="Shape 237"/>
          <p:cNvSpPr txBox="1">
            <a:spLocks noGrp="1"/>
          </p:cNvSpPr>
          <p:nvPr>
            <p:ph type="body" idx="1"/>
          </p:nvPr>
        </p:nvSpPr>
        <p:spPr>
          <a:xfrm>
            <a:off x="708025" y="909175"/>
            <a:ext cx="11103000" cy="5262900"/>
          </a:xfrm>
          <a:prstGeom prst="rect">
            <a:avLst/>
          </a:prstGeom>
          <a:noFill/>
          <a:ln>
            <a:noFill/>
          </a:ln>
        </p:spPr>
        <p:txBody>
          <a:bodyPr spcFirstLastPara="1" wrap="square" lIns="92150" tIns="46075" rIns="92150" bIns="46075" anchor="t" anchorCtr="0">
            <a:noAutofit/>
          </a:bodyPr>
          <a:lstStyle/>
          <a:p>
            <a:pPr marL="0" lvl="0" indent="0" rtl="0">
              <a:lnSpc>
                <a:spcPct val="115000"/>
              </a:lnSpc>
              <a:spcBef>
                <a:spcPts val="600"/>
              </a:spcBef>
              <a:spcAft>
                <a:spcPts val="0"/>
              </a:spcAft>
              <a:buNone/>
            </a:pPr>
            <a:endParaRPr sz="1600">
              <a:solidFill>
                <a:schemeClr val="dk1"/>
              </a:solidFill>
              <a:highlight>
                <a:srgbClr val="00FF00"/>
              </a:highlight>
              <a:latin typeface="Arial"/>
              <a:ea typeface="Arial"/>
              <a:cs typeface="Arial"/>
              <a:sym typeface="Arial"/>
            </a:endParaRPr>
          </a:p>
          <a:p>
            <a:pPr marL="0" lvl="0" indent="0" rtl="0">
              <a:spcBef>
                <a:spcPts val="0"/>
              </a:spcBef>
              <a:spcAft>
                <a:spcPts val="0"/>
              </a:spcAft>
              <a:buNone/>
            </a:pPr>
            <a:r>
              <a:rPr lang="en-US" sz="1600" b="0">
                <a:solidFill>
                  <a:schemeClr val="dk1"/>
                </a:solidFill>
                <a:latin typeface="Arial"/>
                <a:ea typeface="Arial"/>
                <a:cs typeface="Arial"/>
                <a:sym typeface="Arial"/>
              </a:rPr>
              <a:t>Configuration 2: Assuming max packet duration of 10ms, control packet excluded:</a:t>
            </a:r>
            <a:endParaRPr sz="1600" b="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a:solidFill>
                  <a:schemeClr val="dk1"/>
                </a:solidFill>
                <a:latin typeface="Arial"/>
                <a:ea typeface="Arial"/>
                <a:cs typeface="Arial"/>
                <a:sym typeface="Arial"/>
              </a:rPr>
              <a:t>L1 overhead =  0.44 %</a:t>
            </a:r>
            <a:endParaRPr sz="160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a:solidFill>
                  <a:schemeClr val="dk1"/>
                </a:solidFill>
                <a:latin typeface="Arial"/>
                <a:ea typeface="Arial"/>
                <a:cs typeface="Arial"/>
                <a:sym typeface="Arial"/>
              </a:rPr>
              <a:t>L2 Overhead = 1.26 %</a:t>
            </a:r>
            <a:endParaRPr sz="1600">
              <a:solidFill>
                <a:schemeClr val="dk1"/>
              </a:solidFill>
              <a:latin typeface="Arial"/>
              <a:ea typeface="Arial"/>
              <a:cs typeface="Arial"/>
              <a:sym typeface="Arial"/>
            </a:endParaRPr>
          </a:p>
          <a:p>
            <a:pPr marL="0" lvl="0" indent="0" rtl="0">
              <a:spcBef>
                <a:spcPts val="0"/>
              </a:spcBef>
              <a:spcAft>
                <a:spcPts val="0"/>
              </a:spcAft>
              <a:buNone/>
            </a:pPr>
            <a:endParaRPr sz="160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Font typeface="Arial"/>
              <a:buChar char="●"/>
            </a:pPr>
            <a:r>
              <a:rPr lang="en-US" sz="1600" b="0">
                <a:solidFill>
                  <a:schemeClr val="dk1"/>
                </a:solidFill>
                <a:latin typeface="Arial"/>
                <a:ea typeface="Arial"/>
                <a:cs typeface="Arial"/>
                <a:sym typeface="Arial"/>
              </a:rPr>
              <a:t>802.11ax 5%ile Uplink user spectral efficiency = (25.8 )*(2)*(4 /10)*(1/20)*(1-0.0126)*(1-0.0044)*0.9 bits/s/Hz = </a:t>
            </a:r>
            <a:r>
              <a:rPr lang="en-US" sz="1600">
                <a:solidFill>
                  <a:schemeClr val="dk1"/>
                </a:solidFill>
                <a:latin typeface="Arial"/>
                <a:ea typeface="Arial"/>
                <a:cs typeface="Arial"/>
                <a:sym typeface="Arial"/>
              </a:rPr>
              <a:t>0.91 bits/s/Hz</a:t>
            </a:r>
            <a:endParaRPr sz="1600">
              <a:solidFill>
                <a:schemeClr val="dk1"/>
              </a:solidFill>
              <a:latin typeface="Arial"/>
              <a:ea typeface="Arial"/>
              <a:cs typeface="Arial"/>
              <a:sym typeface="Arial"/>
            </a:endParaRPr>
          </a:p>
          <a:p>
            <a:pPr marL="0" lvl="0" indent="0" rtl="0">
              <a:spcBef>
                <a:spcPts val="0"/>
              </a:spcBef>
              <a:spcAft>
                <a:spcPts val="0"/>
              </a:spcAft>
              <a:buNone/>
            </a:pPr>
            <a:endParaRPr sz="160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a:solidFill>
                  <a:schemeClr val="dk1"/>
                </a:solidFill>
                <a:highlight>
                  <a:srgbClr val="00FF00"/>
                </a:highlight>
                <a:latin typeface="Arial"/>
                <a:ea typeface="Arial"/>
                <a:cs typeface="Arial"/>
                <a:sym typeface="Arial"/>
              </a:rPr>
              <a:t>802.11ax UL is expected to meet the requirement for IMT-2020 EMBB Indoor Hotspot 5%ile User Spectral Efficiency</a:t>
            </a:r>
            <a:endParaRPr sz="1600" b="0">
              <a:solidFill>
                <a:schemeClr val="dk1"/>
              </a:solidFill>
              <a:latin typeface="Arial"/>
              <a:ea typeface="Arial"/>
              <a:cs typeface="Arial"/>
              <a:sym typeface="Arial"/>
            </a:endParaRPr>
          </a:p>
        </p:txBody>
      </p:sp>
      <p:sp>
        <p:nvSpPr>
          <p:cNvPr id="238" name="Shape 238"/>
          <p:cNvSpPr txBox="1">
            <a:spLocks noGrp="1"/>
          </p:cNvSpPr>
          <p:nvPr>
            <p:ph type="title"/>
          </p:nvPr>
        </p:nvSpPr>
        <p:spPr>
          <a:xfrm>
            <a:off x="242125" y="744200"/>
            <a:ext cx="11425200" cy="5721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None/>
            </a:pPr>
            <a:r>
              <a:rPr lang="en-US" sz="2000">
                <a:solidFill>
                  <a:schemeClr val="dk1"/>
                </a:solidFill>
              </a:rPr>
              <a:t>802.11ax estimate for 5%ile UL User Spectral Efficiency in EMBB Indoor Hotspot</a:t>
            </a:r>
            <a:endParaRPr sz="2400">
              <a:solidFill>
                <a:schemeClr val="dk1"/>
              </a:solidFill>
            </a:endParaRPr>
          </a:p>
          <a:p>
            <a:pPr marL="0" lvl="0" indent="0" rtl="0">
              <a:spcBef>
                <a:spcPts val="0"/>
              </a:spcBef>
              <a:spcAft>
                <a:spcPts val="0"/>
              </a:spcAft>
              <a:buNone/>
            </a:pPr>
            <a:endParaRPr sz="2000">
              <a:solidFill>
                <a:schemeClr val="dk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Shape 243"/>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17</a:t>
            </a:fld>
            <a:endParaRPr sz="1200">
              <a:solidFill>
                <a:srgbClr val="000000"/>
              </a:solidFill>
              <a:latin typeface="Times New Roman"/>
              <a:ea typeface="Times New Roman"/>
              <a:cs typeface="Times New Roman"/>
              <a:sym typeface="Times New Roman"/>
            </a:endParaRPr>
          </a:p>
        </p:txBody>
      </p:sp>
      <p:sp>
        <p:nvSpPr>
          <p:cNvPr id="244" name="Shape 244"/>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245" name="Shape 245"/>
          <p:cNvSpPr txBox="1">
            <a:spLocks noGrp="1"/>
          </p:cNvSpPr>
          <p:nvPr>
            <p:ph type="title"/>
          </p:nvPr>
        </p:nvSpPr>
        <p:spPr>
          <a:xfrm>
            <a:off x="0" y="635875"/>
            <a:ext cx="11275500" cy="5892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None/>
            </a:pPr>
            <a:r>
              <a:rPr lang="en-US" sz="2000">
                <a:solidFill>
                  <a:schemeClr val="dk1"/>
                </a:solidFill>
              </a:rPr>
              <a:t>802.11ax estimate for 5%ile DL User Spectral Efficiency in EMBB Dense Urban</a:t>
            </a:r>
            <a:endParaRPr sz="2400" b="1" i="0" u="none" strike="noStrike" cap="none">
              <a:solidFill>
                <a:srgbClr val="000000"/>
              </a:solidFill>
              <a:latin typeface="Times New Roman"/>
              <a:ea typeface="Times New Roman"/>
              <a:cs typeface="Times New Roman"/>
              <a:sym typeface="Times New Roman"/>
            </a:endParaRPr>
          </a:p>
        </p:txBody>
      </p:sp>
      <p:sp>
        <p:nvSpPr>
          <p:cNvPr id="246" name="Shape 246"/>
          <p:cNvSpPr txBox="1">
            <a:spLocks noGrp="1"/>
          </p:cNvSpPr>
          <p:nvPr>
            <p:ph type="body" idx="1"/>
          </p:nvPr>
        </p:nvSpPr>
        <p:spPr>
          <a:xfrm>
            <a:off x="6025750" y="2507435"/>
            <a:ext cx="5961600" cy="2576100"/>
          </a:xfrm>
          <a:prstGeom prst="rect">
            <a:avLst/>
          </a:prstGeom>
          <a:noFill/>
          <a:ln>
            <a:noFill/>
          </a:ln>
        </p:spPr>
        <p:txBody>
          <a:bodyPr spcFirstLastPara="1" wrap="square" lIns="92150" tIns="46075" rIns="92150" bIns="46075" anchor="t" anchorCtr="0">
            <a:noAutofit/>
          </a:bodyPr>
          <a:lstStyle/>
          <a:p>
            <a:pPr marL="457200" marR="0" lvl="0" indent="-330200" algn="l" rtl="0">
              <a:spcBef>
                <a:spcPts val="0"/>
              </a:spcBef>
              <a:spcAft>
                <a:spcPts val="0"/>
              </a:spcAft>
              <a:buSzPts val="1600"/>
              <a:buChar char="●"/>
            </a:pPr>
            <a:r>
              <a:rPr lang="en-US" sz="1600" b="0">
                <a:latin typeface="Arial"/>
                <a:ea typeface="Arial"/>
                <a:cs typeface="Arial"/>
                <a:sym typeface="Arial"/>
              </a:rPr>
              <a:t>The geometry SINR CDF is the mean of evaluations submitted in 3GPP by various companies  [3]</a:t>
            </a:r>
            <a:endParaRPr sz="1600" b="0">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5%ile DL geometry SINR = 2.5 dB</a:t>
            </a:r>
            <a:endParaRPr sz="1600" b="0">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UE density: 10 UEs per TRxP</a:t>
            </a:r>
            <a:endParaRPr sz="1600" b="0">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Antenna configuration: </a:t>
            </a:r>
            <a:endParaRPr sz="1600" b="0">
              <a:latin typeface="Arial"/>
              <a:ea typeface="Arial"/>
              <a:cs typeface="Arial"/>
              <a:sym typeface="Arial"/>
            </a:endParaRPr>
          </a:p>
          <a:p>
            <a:pPr marL="914400" marR="0" lvl="1" indent="-330200" algn="l" rtl="0">
              <a:spcBef>
                <a:spcPts val="0"/>
              </a:spcBef>
              <a:spcAft>
                <a:spcPts val="0"/>
              </a:spcAft>
              <a:buSzPts val="1600"/>
              <a:buChar char="○"/>
            </a:pPr>
            <a:r>
              <a:rPr lang="en-US" sz="1600" b="0">
                <a:latin typeface="Arial"/>
                <a:ea typeface="Arial"/>
                <a:cs typeface="Arial"/>
                <a:sym typeface="Arial"/>
              </a:rPr>
              <a:t>ENB: 128Tx/Rx </a:t>
            </a:r>
            <a:endParaRPr sz="1600" b="0">
              <a:latin typeface="Arial"/>
              <a:ea typeface="Arial"/>
              <a:cs typeface="Arial"/>
              <a:sym typeface="Arial"/>
            </a:endParaRPr>
          </a:p>
          <a:p>
            <a:pPr marL="914400" marR="0" lvl="1" indent="-330200" algn="l" rtl="0">
              <a:spcBef>
                <a:spcPts val="0"/>
              </a:spcBef>
              <a:spcAft>
                <a:spcPts val="0"/>
              </a:spcAft>
              <a:buSzPts val="1600"/>
              <a:buChar char="○"/>
            </a:pPr>
            <a:r>
              <a:rPr lang="en-US" sz="1600" b="0">
                <a:latin typeface="Arial"/>
                <a:ea typeface="Arial"/>
                <a:cs typeface="Arial"/>
                <a:sym typeface="Arial"/>
              </a:rPr>
              <a:t>UE: 4T</a:t>
            </a:r>
            <a:r>
              <a:rPr lang="en-US" sz="1600">
                <a:latin typeface="Arial"/>
                <a:ea typeface="Arial"/>
                <a:cs typeface="Arial"/>
                <a:sym typeface="Arial"/>
              </a:rPr>
              <a:t>x</a:t>
            </a:r>
            <a:r>
              <a:rPr lang="en-US" sz="1600" b="0">
                <a:latin typeface="Arial"/>
                <a:ea typeface="Arial"/>
                <a:cs typeface="Arial"/>
                <a:sym typeface="Arial"/>
              </a:rPr>
              <a:t>/R</a:t>
            </a:r>
            <a:r>
              <a:rPr lang="en-US" sz="1600">
                <a:latin typeface="Arial"/>
                <a:ea typeface="Arial"/>
                <a:cs typeface="Arial"/>
                <a:sym typeface="Arial"/>
              </a:rPr>
              <a:t>x</a:t>
            </a:r>
            <a:endParaRPr sz="1600" b="0">
              <a:latin typeface="Arial"/>
              <a:ea typeface="Arial"/>
              <a:cs typeface="Arial"/>
              <a:sym typeface="Arial"/>
            </a:endParaRPr>
          </a:p>
          <a:p>
            <a:pPr marL="457200" lvl="0" indent="-330200" rtl="0">
              <a:spcBef>
                <a:spcPts val="0"/>
              </a:spcBef>
              <a:spcAft>
                <a:spcPts val="0"/>
              </a:spcAft>
              <a:buSzPts val="1600"/>
              <a:buChar char="●"/>
            </a:pPr>
            <a:r>
              <a:rPr lang="en-US" sz="1600" b="0">
                <a:solidFill>
                  <a:schemeClr val="dk1"/>
                </a:solidFill>
                <a:latin typeface="Arial"/>
                <a:ea typeface="Arial"/>
                <a:cs typeface="Arial"/>
                <a:sym typeface="Arial"/>
              </a:rPr>
              <a:t>It can be expected  that with similar transmit power and transmission schemes, 11ax geometry SINR CDF can be similar.</a:t>
            </a:r>
            <a:endParaRPr sz="1600" b="0">
              <a:latin typeface="Arial"/>
              <a:ea typeface="Arial"/>
              <a:cs typeface="Arial"/>
              <a:sym typeface="Arial"/>
            </a:endParaRPr>
          </a:p>
        </p:txBody>
      </p:sp>
      <p:pic>
        <p:nvPicPr>
          <p:cNvPr id="247" name="Shape 247"/>
          <p:cNvPicPr preferRelativeResize="0"/>
          <p:nvPr/>
        </p:nvPicPr>
        <p:blipFill>
          <a:blip r:embed="rId3">
            <a:alphaModFix/>
          </a:blip>
          <a:stretch>
            <a:fillRect/>
          </a:stretch>
        </p:blipFill>
        <p:spPr>
          <a:xfrm>
            <a:off x="214775" y="2520875"/>
            <a:ext cx="5887300" cy="3525775"/>
          </a:xfrm>
          <a:prstGeom prst="rect">
            <a:avLst/>
          </a:prstGeom>
          <a:noFill/>
          <a:ln>
            <a:noFill/>
          </a:ln>
        </p:spPr>
      </p:pic>
      <p:sp>
        <p:nvSpPr>
          <p:cNvPr id="248" name="Shape 248"/>
          <p:cNvSpPr txBox="1">
            <a:spLocks noGrp="1"/>
          </p:cNvSpPr>
          <p:nvPr>
            <p:ph type="title"/>
          </p:nvPr>
        </p:nvSpPr>
        <p:spPr>
          <a:xfrm>
            <a:off x="523900" y="1088775"/>
            <a:ext cx="10938900" cy="822300"/>
          </a:xfrm>
          <a:prstGeom prst="rect">
            <a:avLst/>
          </a:prstGeom>
          <a:noFill/>
          <a:ln>
            <a:noFill/>
          </a:ln>
        </p:spPr>
        <p:txBody>
          <a:bodyPr spcFirstLastPara="1" wrap="square" lIns="92150" tIns="46075" rIns="92150" bIns="46075" anchor="ctr" anchorCtr="0">
            <a:noAutofit/>
          </a:bodyPr>
          <a:lstStyle/>
          <a:p>
            <a:pPr marL="0" marR="0" lvl="0" indent="0" algn="l" rtl="0">
              <a:lnSpc>
                <a:spcPct val="115000"/>
              </a:lnSpc>
              <a:spcBef>
                <a:spcPts val="600"/>
              </a:spcBef>
              <a:spcAft>
                <a:spcPts val="0"/>
              </a:spcAft>
              <a:buSzPts val="1100"/>
              <a:buNone/>
            </a:pPr>
            <a:r>
              <a:rPr lang="en-US" sz="1600" b="0">
                <a:solidFill>
                  <a:schemeClr val="dk1"/>
                </a:solidFill>
                <a:latin typeface="Arial"/>
                <a:ea typeface="Arial"/>
                <a:cs typeface="Arial"/>
                <a:sym typeface="Arial"/>
              </a:rPr>
              <a:t>The final </a:t>
            </a:r>
            <a:r>
              <a:rPr lang="en-US" sz="1600" b="0">
                <a:latin typeface="Arial"/>
                <a:ea typeface="Arial"/>
                <a:cs typeface="Arial"/>
                <a:sym typeface="Arial"/>
              </a:rPr>
              <a:t>technical evaluation of this metric requires simulations based on the configurations and methodology specified in [2]. However, for the time </a:t>
            </a:r>
            <a:r>
              <a:rPr lang="en-US" sz="1600" b="0">
                <a:solidFill>
                  <a:schemeClr val="dk1"/>
                </a:solidFill>
                <a:latin typeface="Arial"/>
                <a:ea typeface="Arial"/>
                <a:cs typeface="Arial"/>
                <a:sym typeface="Arial"/>
              </a:rPr>
              <a:t>being</a:t>
            </a:r>
            <a:r>
              <a:rPr lang="en-US" sz="1600" b="0">
                <a:latin typeface="Arial"/>
                <a:ea typeface="Arial"/>
                <a:cs typeface="Arial"/>
                <a:sym typeface="Arial"/>
              </a:rPr>
              <a:t>, we provide estimates for 802.11ax by  reusing SINR CDF data presented in 3GPP by different companies as part of NR self evaluation towards meeting IMT 2020 requirements [3].</a:t>
            </a:r>
            <a:endParaRPr sz="1600" b="0">
              <a:solidFill>
                <a:schemeClr val="dk1"/>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Shape 253"/>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18</a:t>
            </a:fld>
            <a:endParaRPr sz="1200">
              <a:solidFill>
                <a:srgbClr val="000000"/>
              </a:solidFill>
              <a:latin typeface="Times New Roman"/>
              <a:ea typeface="Times New Roman"/>
              <a:cs typeface="Times New Roman"/>
              <a:sym typeface="Times New Roman"/>
            </a:endParaRPr>
          </a:p>
        </p:txBody>
      </p:sp>
      <p:sp>
        <p:nvSpPr>
          <p:cNvPr id="254" name="Shape 254"/>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255" name="Shape 255"/>
          <p:cNvSpPr txBox="1">
            <a:spLocks noGrp="1"/>
          </p:cNvSpPr>
          <p:nvPr>
            <p:ph type="body" idx="1"/>
          </p:nvPr>
        </p:nvSpPr>
        <p:spPr>
          <a:xfrm>
            <a:off x="765550" y="1235250"/>
            <a:ext cx="11275500" cy="5109300"/>
          </a:xfrm>
          <a:prstGeom prst="rect">
            <a:avLst/>
          </a:prstGeom>
          <a:noFill/>
          <a:ln>
            <a:noFill/>
          </a:ln>
        </p:spPr>
        <p:txBody>
          <a:bodyPr spcFirstLastPara="1" wrap="square" lIns="92150" tIns="46075" rIns="92150" bIns="46075" anchor="t" anchorCtr="0">
            <a:noAutofit/>
          </a:bodyPr>
          <a:lstStyle/>
          <a:p>
            <a:pPr marL="0" lvl="0" indent="0" rtl="0">
              <a:spcBef>
                <a:spcPts val="0"/>
              </a:spcBef>
              <a:spcAft>
                <a:spcPts val="0"/>
              </a:spcAft>
              <a:buNone/>
            </a:pPr>
            <a:r>
              <a:rPr lang="en-US" sz="1600" b="0">
                <a:solidFill>
                  <a:schemeClr val="dk1"/>
                </a:solidFill>
                <a:latin typeface="Arial"/>
                <a:ea typeface="Arial"/>
                <a:cs typeface="Arial"/>
                <a:sym typeface="Arial"/>
              </a:rPr>
              <a:t>We provide 802.11ax estimates by assuming the following:</a:t>
            </a:r>
            <a:endParaRPr sz="1600" b="0">
              <a:solidFill>
                <a:schemeClr val="dk1"/>
              </a:solidFill>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Average MU-MIMO factor = 4. </a:t>
            </a:r>
            <a:endParaRPr sz="1600" b="0">
              <a:latin typeface="Arial"/>
              <a:ea typeface="Arial"/>
              <a:cs typeface="Arial"/>
              <a:sym typeface="Arial"/>
            </a:endParaRPr>
          </a:p>
          <a:p>
            <a:pPr marL="914400" marR="0" lvl="1" indent="-330200" algn="l" rtl="0">
              <a:spcBef>
                <a:spcPts val="0"/>
              </a:spcBef>
              <a:spcAft>
                <a:spcPts val="0"/>
              </a:spcAft>
              <a:buSzPts val="1600"/>
              <a:buFont typeface="Arial"/>
              <a:buChar char="○"/>
            </a:pPr>
            <a:r>
              <a:rPr lang="en-US" sz="1600" b="0">
                <a:latin typeface="Arial"/>
                <a:ea typeface="Arial"/>
                <a:cs typeface="Arial"/>
                <a:sym typeface="Arial"/>
              </a:rPr>
              <a:t>Note: The 128 Tx/Rx configuration at the ENB should support a MU-MIMO factor higher than 4. However, we still assume 4 as it is possible to meet the IMT 2020 requirements with this.</a:t>
            </a:r>
            <a:endParaRPr sz="1600" b="0">
              <a:latin typeface="Arial"/>
              <a:ea typeface="Arial"/>
              <a:cs typeface="Arial"/>
              <a:sym typeface="Arial"/>
            </a:endParaRPr>
          </a:p>
          <a:p>
            <a:pPr marL="457200" marR="0" lvl="0" indent="-330200" algn="l" rtl="0">
              <a:lnSpc>
                <a:spcPct val="100000"/>
              </a:lnSpc>
              <a:spcBef>
                <a:spcPts val="0"/>
              </a:spcBef>
              <a:spcAft>
                <a:spcPts val="0"/>
              </a:spcAft>
              <a:buSzPts val="1600"/>
              <a:buChar char="●"/>
            </a:pPr>
            <a:r>
              <a:rPr lang="en-US" sz="1600" b="0">
                <a:latin typeface="Arial"/>
                <a:ea typeface="Arial"/>
                <a:cs typeface="Arial"/>
                <a:sym typeface="Arial"/>
              </a:rPr>
              <a:t>Average transmission rank per UE = 2</a:t>
            </a:r>
            <a:endParaRPr sz="1600" b="0">
              <a:solidFill>
                <a:srgbClr val="FF0000"/>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a:solidFill>
                  <a:schemeClr val="dk1"/>
                </a:solidFill>
                <a:latin typeface="Arial"/>
                <a:ea typeface="Arial"/>
                <a:cs typeface="Arial"/>
                <a:sym typeface="Arial"/>
              </a:rPr>
              <a:t>Frequency Selective Multi-User scheduling gain of about 3 dB</a:t>
            </a:r>
            <a:endParaRPr sz="1600" b="0">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a:solidFill>
                  <a:schemeClr val="dk1"/>
                </a:solidFill>
                <a:latin typeface="Arial"/>
                <a:ea typeface="Arial"/>
                <a:cs typeface="Arial"/>
                <a:sym typeface="Arial"/>
              </a:rPr>
              <a:t>Transmit array gain = 12 dB (128 Tx antennas per DL MU-MIMO user with rank 2)</a:t>
            </a:r>
            <a:endParaRPr sz="1600" b="0">
              <a:solidFill>
                <a:srgbClr val="FF0000"/>
              </a:solidFill>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Receive array gain = 3 dB (4 Rx antennas for 2 streams)</a:t>
            </a:r>
            <a:endParaRPr sz="1600" b="0">
              <a:latin typeface="Arial"/>
              <a:ea typeface="Arial"/>
              <a:cs typeface="Arial"/>
              <a:sym typeface="Arial"/>
            </a:endParaRPr>
          </a:p>
          <a:p>
            <a:pPr marL="457200" marR="0" lvl="0" indent="-330200" algn="l" rtl="0">
              <a:spcBef>
                <a:spcPts val="0"/>
              </a:spcBef>
              <a:spcAft>
                <a:spcPts val="0"/>
              </a:spcAft>
              <a:buSzPts val="1600"/>
              <a:buFont typeface="Arial"/>
              <a:buChar char="●"/>
            </a:pPr>
            <a:r>
              <a:rPr lang="en-US" sz="1600" b="0">
                <a:latin typeface="Arial"/>
                <a:ea typeface="Arial"/>
                <a:cs typeface="Arial"/>
                <a:sym typeface="Arial"/>
              </a:rPr>
              <a:t>10% PER</a:t>
            </a:r>
            <a:endParaRPr sz="1600" b="0">
              <a:latin typeface="Arial"/>
              <a:ea typeface="Arial"/>
              <a:cs typeface="Arial"/>
              <a:sym typeface="Arial"/>
            </a:endParaRPr>
          </a:p>
          <a:p>
            <a:pPr marL="0" marR="0" lvl="0" indent="0" algn="l" rtl="0">
              <a:spcBef>
                <a:spcPts val="0"/>
              </a:spcBef>
              <a:spcAft>
                <a:spcPts val="0"/>
              </a:spcAft>
              <a:buNone/>
            </a:pPr>
            <a:endParaRPr sz="1600" b="0">
              <a:latin typeface="Arial"/>
              <a:ea typeface="Arial"/>
              <a:cs typeface="Arial"/>
              <a:sym typeface="Arial"/>
            </a:endParaRPr>
          </a:p>
          <a:p>
            <a:pPr marL="0" marR="0" lvl="0" indent="0" algn="l" rtl="0">
              <a:spcBef>
                <a:spcPts val="0"/>
              </a:spcBef>
              <a:spcAft>
                <a:spcPts val="0"/>
              </a:spcAft>
              <a:buNone/>
            </a:pPr>
            <a:r>
              <a:rPr lang="en-US" sz="1600" b="0">
                <a:latin typeface="Arial"/>
                <a:ea typeface="Arial"/>
                <a:cs typeface="Arial"/>
                <a:sym typeface="Arial"/>
              </a:rPr>
              <a:t>Given the above:</a:t>
            </a:r>
            <a:endParaRPr sz="1600" b="0">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Effective 5%ile DL SINR = </a:t>
            </a:r>
            <a:r>
              <a:rPr lang="en-US" sz="1600">
                <a:latin typeface="Arial"/>
                <a:ea typeface="Arial"/>
                <a:cs typeface="Arial"/>
                <a:sym typeface="Arial"/>
              </a:rPr>
              <a:t>20.5</a:t>
            </a:r>
            <a:r>
              <a:rPr lang="en-US" sz="1600" b="0">
                <a:latin typeface="Arial"/>
                <a:ea typeface="Arial"/>
                <a:cs typeface="Arial"/>
                <a:sym typeface="Arial"/>
              </a:rPr>
              <a:t> dB</a:t>
            </a:r>
            <a:endParaRPr sz="1600" b="0">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5%ile DL SINR per stream over each of the 8 spatial streams (2 spatial streams for 4 MU-MIMO users) = </a:t>
            </a:r>
            <a:r>
              <a:rPr lang="en-US" sz="1600">
                <a:latin typeface="Arial"/>
                <a:ea typeface="Arial"/>
                <a:cs typeface="Arial"/>
                <a:sym typeface="Arial"/>
              </a:rPr>
              <a:t>11.5</a:t>
            </a:r>
            <a:r>
              <a:rPr lang="en-US" sz="1600" b="0">
                <a:latin typeface="Arial"/>
                <a:ea typeface="Arial"/>
                <a:cs typeface="Arial"/>
                <a:sym typeface="Arial"/>
              </a:rPr>
              <a:t> dB </a:t>
            </a:r>
            <a:endParaRPr sz="1600" b="0">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5%ile DL MCS supported over each spatial stream =</a:t>
            </a:r>
            <a:r>
              <a:rPr lang="en-US" sz="1600">
                <a:latin typeface="Arial"/>
                <a:ea typeface="Arial"/>
                <a:cs typeface="Arial"/>
                <a:sym typeface="Arial"/>
              </a:rPr>
              <a:t> 3</a:t>
            </a:r>
            <a:r>
              <a:rPr lang="en-US" sz="1600" b="0">
                <a:latin typeface="Arial"/>
                <a:ea typeface="Arial"/>
                <a:cs typeface="Arial"/>
                <a:sym typeface="Arial"/>
              </a:rPr>
              <a:t> (Data rate of 34.4 Mbps for 20 MHz)</a:t>
            </a:r>
            <a:endParaRPr sz="1600" b="0">
              <a:latin typeface="Arial"/>
              <a:ea typeface="Arial"/>
              <a:cs typeface="Arial"/>
              <a:sym typeface="Arial"/>
            </a:endParaRPr>
          </a:p>
          <a:p>
            <a:pPr marL="0" marR="0" lvl="0" indent="0" algn="l" rtl="0">
              <a:spcBef>
                <a:spcPts val="0"/>
              </a:spcBef>
              <a:spcAft>
                <a:spcPts val="0"/>
              </a:spcAft>
              <a:buNone/>
            </a:pPr>
            <a:endParaRPr sz="1600" b="0">
              <a:latin typeface="Arial"/>
              <a:ea typeface="Arial"/>
              <a:cs typeface="Arial"/>
              <a:sym typeface="Arial"/>
            </a:endParaRPr>
          </a:p>
          <a:p>
            <a:pPr marL="0" marR="0" lvl="0" indent="0" algn="l" rtl="0">
              <a:spcBef>
                <a:spcPts val="0"/>
              </a:spcBef>
              <a:spcAft>
                <a:spcPts val="0"/>
              </a:spcAft>
              <a:buNone/>
            </a:pPr>
            <a:r>
              <a:rPr lang="en-US" sz="1600" b="0">
                <a:latin typeface="Arial"/>
                <a:ea typeface="Arial"/>
                <a:cs typeface="Arial"/>
                <a:sym typeface="Arial"/>
              </a:rPr>
              <a:t>Configuration 1: Assuming max 11ax  packet size, control packet excluded:</a:t>
            </a:r>
            <a:endParaRPr sz="1600" b="0">
              <a:latin typeface="Arial"/>
              <a:ea typeface="Arial"/>
              <a:cs typeface="Arial"/>
              <a:sym typeface="Arial"/>
            </a:endParaRPr>
          </a:p>
          <a:p>
            <a:pPr marL="914400" marR="0" lvl="1" indent="-330200" algn="l" rtl="0">
              <a:spcBef>
                <a:spcPts val="0"/>
              </a:spcBef>
              <a:spcAft>
                <a:spcPts val="0"/>
              </a:spcAft>
              <a:buSzPts val="1600"/>
              <a:buChar char="○"/>
            </a:pPr>
            <a:r>
              <a:rPr lang="en-US" sz="1600">
                <a:latin typeface="Arial"/>
                <a:ea typeface="Arial"/>
                <a:cs typeface="Arial"/>
                <a:sym typeface="Arial"/>
              </a:rPr>
              <a:t>L1 overhead ~0 %</a:t>
            </a:r>
            <a:endParaRPr sz="1600">
              <a:latin typeface="Arial"/>
              <a:ea typeface="Arial"/>
              <a:cs typeface="Arial"/>
              <a:sym typeface="Arial"/>
            </a:endParaRPr>
          </a:p>
          <a:p>
            <a:pPr marL="914400" marR="0" lvl="1" indent="-330200" algn="l" rtl="0">
              <a:spcBef>
                <a:spcPts val="0"/>
              </a:spcBef>
              <a:spcAft>
                <a:spcPts val="0"/>
              </a:spcAft>
              <a:buSzPts val="1600"/>
              <a:buChar char="○"/>
            </a:pPr>
            <a:r>
              <a:rPr lang="en-US" sz="1600">
                <a:latin typeface="Arial"/>
                <a:ea typeface="Arial"/>
                <a:cs typeface="Arial"/>
                <a:sym typeface="Arial"/>
              </a:rPr>
              <a:t>L2 Overhead = 1.27%</a:t>
            </a:r>
            <a:endParaRPr sz="1600">
              <a:latin typeface="Arial"/>
              <a:ea typeface="Arial"/>
              <a:cs typeface="Arial"/>
              <a:sym typeface="Arial"/>
            </a:endParaRPr>
          </a:p>
          <a:p>
            <a:pPr marL="457200" marR="0" lvl="0" indent="-330200" algn="l" rtl="0">
              <a:spcBef>
                <a:spcPts val="0"/>
              </a:spcBef>
              <a:spcAft>
                <a:spcPts val="0"/>
              </a:spcAft>
              <a:buSzPts val="1600"/>
              <a:buFont typeface="Arial"/>
              <a:buChar char="●"/>
            </a:pPr>
            <a:r>
              <a:rPr lang="en-US" sz="1600" b="0">
                <a:latin typeface="Arial"/>
                <a:ea typeface="Arial"/>
                <a:cs typeface="Arial"/>
                <a:sym typeface="Arial"/>
              </a:rPr>
              <a:t>802.11ax 5%ile Uplink user spectral efficiency = (34.4)*(2)*(4 /10)*(1/20) *(1-0.0127)*0.9 bits/s/Hz = </a:t>
            </a:r>
            <a:r>
              <a:rPr lang="en-US" sz="1600">
                <a:latin typeface="Arial"/>
                <a:ea typeface="Arial"/>
                <a:cs typeface="Arial"/>
                <a:sym typeface="Arial"/>
              </a:rPr>
              <a:t>1.22</a:t>
            </a:r>
            <a:r>
              <a:rPr lang="en-US" sz="1600" b="0">
                <a:latin typeface="Arial"/>
                <a:ea typeface="Arial"/>
                <a:cs typeface="Arial"/>
                <a:sym typeface="Arial"/>
              </a:rPr>
              <a:t> bits/s/Hz</a:t>
            </a:r>
            <a:endParaRPr sz="1600" b="0">
              <a:latin typeface="Arial"/>
              <a:ea typeface="Arial"/>
              <a:cs typeface="Arial"/>
              <a:sym typeface="Arial"/>
            </a:endParaRPr>
          </a:p>
          <a:p>
            <a:pPr marL="0" lvl="0" indent="0" rtl="0">
              <a:spcBef>
                <a:spcPts val="0"/>
              </a:spcBef>
              <a:spcAft>
                <a:spcPts val="0"/>
              </a:spcAft>
              <a:buNone/>
            </a:pPr>
            <a:endParaRPr sz="1600">
              <a:solidFill>
                <a:schemeClr val="dk1"/>
              </a:solidFill>
              <a:highlight>
                <a:srgbClr val="00FF00"/>
              </a:highlight>
              <a:latin typeface="Arial"/>
              <a:ea typeface="Arial"/>
              <a:cs typeface="Arial"/>
              <a:sym typeface="Arial"/>
            </a:endParaRPr>
          </a:p>
        </p:txBody>
      </p:sp>
      <p:sp>
        <p:nvSpPr>
          <p:cNvPr id="256" name="Shape 256"/>
          <p:cNvSpPr txBox="1">
            <a:spLocks noGrp="1"/>
          </p:cNvSpPr>
          <p:nvPr>
            <p:ph type="title"/>
          </p:nvPr>
        </p:nvSpPr>
        <p:spPr>
          <a:xfrm>
            <a:off x="-93350" y="715475"/>
            <a:ext cx="11275500" cy="3636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None/>
            </a:pPr>
            <a:r>
              <a:rPr lang="en-US" sz="2000">
                <a:solidFill>
                  <a:schemeClr val="dk1"/>
                </a:solidFill>
              </a:rPr>
              <a:t>802.11ax estimate for 5%ile DL User Spectral Efficiency in EMBB Dense Urban</a:t>
            </a:r>
            <a:endParaRPr sz="2400" b="1" i="0" u="none" strike="noStrike" cap="none">
              <a:solidFill>
                <a:srgbClr val="000000"/>
              </a:solidFill>
              <a:latin typeface="Times New Roman"/>
              <a:ea typeface="Times New Roman"/>
              <a:cs typeface="Times New Roman"/>
              <a:sym typeface="Times New Roman"/>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Shape 261"/>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19</a:t>
            </a:fld>
            <a:endParaRPr sz="1200">
              <a:solidFill>
                <a:srgbClr val="000000"/>
              </a:solidFill>
              <a:latin typeface="Times New Roman"/>
              <a:ea typeface="Times New Roman"/>
              <a:cs typeface="Times New Roman"/>
              <a:sym typeface="Times New Roman"/>
            </a:endParaRPr>
          </a:p>
        </p:txBody>
      </p:sp>
      <p:sp>
        <p:nvSpPr>
          <p:cNvPr id="262" name="Shape 262"/>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263" name="Shape 263"/>
          <p:cNvSpPr txBox="1">
            <a:spLocks noGrp="1"/>
          </p:cNvSpPr>
          <p:nvPr>
            <p:ph type="body" idx="1"/>
          </p:nvPr>
        </p:nvSpPr>
        <p:spPr>
          <a:xfrm>
            <a:off x="613150" y="1079075"/>
            <a:ext cx="11275500" cy="5217900"/>
          </a:xfrm>
          <a:prstGeom prst="rect">
            <a:avLst/>
          </a:prstGeom>
          <a:noFill/>
          <a:ln>
            <a:noFill/>
          </a:ln>
        </p:spPr>
        <p:txBody>
          <a:bodyPr spcFirstLastPara="1" wrap="square" lIns="92150" tIns="46075" rIns="92150" bIns="46075" anchor="t" anchorCtr="0">
            <a:noAutofit/>
          </a:bodyPr>
          <a:lstStyle/>
          <a:p>
            <a:pPr marL="0" marR="0" lvl="0" indent="0" algn="l" rtl="0">
              <a:spcBef>
                <a:spcPts val="0"/>
              </a:spcBef>
              <a:spcAft>
                <a:spcPts val="0"/>
              </a:spcAft>
              <a:buNone/>
            </a:pPr>
            <a:endParaRPr sz="1600" b="0">
              <a:latin typeface="Arial"/>
              <a:ea typeface="Arial"/>
              <a:cs typeface="Arial"/>
              <a:sym typeface="Arial"/>
            </a:endParaRPr>
          </a:p>
          <a:p>
            <a:pPr marL="0" lvl="0" indent="0" rtl="0">
              <a:spcBef>
                <a:spcPts val="0"/>
              </a:spcBef>
              <a:spcAft>
                <a:spcPts val="0"/>
              </a:spcAft>
              <a:buNone/>
            </a:pPr>
            <a:r>
              <a:rPr lang="en-US" sz="1600" b="0">
                <a:solidFill>
                  <a:schemeClr val="dk1"/>
                </a:solidFill>
                <a:latin typeface="Arial"/>
                <a:ea typeface="Arial"/>
                <a:cs typeface="Arial"/>
                <a:sym typeface="Arial"/>
              </a:rPr>
              <a:t>Configuration 2:</a:t>
            </a:r>
            <a:r>
              <a:rPr lang="en-US" sz="1600">
                <a:solidFill>
                  <a:schemeClr val="dk1"/>
                </a:solidFill>
                <a:latin typeface="Arial"/>
                <a:ea typeface="Arial"/>
                <a:cs typeface="Arial"/>
                <a:sym typeface="Arial"/>
              </a:rPr>
              <a:t> </a:t>
            </a:r>
            <a:r>
              <a:rPr lang="en-US" sz="1600" b="0">
                <a:solidFill>
                  <a:schemeClr val="dk1"/>
                </a:solidFill>
                <a:latin typeface="Arial"/>
                <a:ea typeface="Arial"/>
                <a:cs typeface="Arial"/>
                <a:sym typeface="Arial"/>
              </a:rPr>
              <a:t>Assuming max packet duration of 10 ms, control packet excluded:</a:t>
            </a:r>
            <a:endParaRPr sz="1600" b="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a:solidFill>
                  <a:schemeClr val="dk1"/>
                </a:solidFill>
                <a:latin typeface="Arial"/>
                <a:ea typeface="Arial"/>
                <a:cs typeface="Arial"/>
                <a:sym typeface="Arial"/>
              </a:rPr>
              <a:t>L1 overhead = 0.44 %</a:t>
            </a:r>
            <a:endParaRPr sz="160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a:solidFill>
                  <a:schemeClr val="dk1"/>
                </a:solidFill>
                <a:latin typeface="Arial"/>
                <a:ea typeface="Arial"/>
                <a:cs typeface="Arial"/>
                <a:sym typeface="Arial"/>
              </a:rPr>
              <a:t>L2 Overhead = 1.3 %</a:t>
            </a:r>
            <a:endParaRPr sz="160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a:solidFill>
                  <a:schemeClr val="dk1"/>
                </a:solidFill>
                <a:latin typeface="Arial"/>
                <a:ea typeface="Arial"/>
                <a:cs typeface="Arial"/>
                <a:sym typeface="Arial"/>
              </a:rPr>
              <a:t>5%ile Uplink user spectral efficiency = (34.4)*(2)*(4 /10)*(1/20)*(1-0.013)*(1-0.0044)*0.9 bits/s/Hz = </a:t>
            </a:r>
            <a:r>
              <a:rPr lang="en-US" sz="1600" b="1">
                <a:solidFill>
                  <a:schemeClr val="dk1"/>
                </a:solidFill>
                <a:latin typeface="Arial"/>
                <a:ea typeface="Arial"/>
                <a:cs typeface="Arial"/>
                <a:sym typeface="Arial"/>
              </a:rPr>
              <a:t>1.22</a:t>
            </a:r>
            <a:r>
              <a:rPr lang="en-US" sz="1600">
                <a:solidFill>
                  <a:schemeClr val="dk1"/>
                </a:solidFill>
                <a:latin typeface="Arial"/>
                <a:ea typeface="Arial"/>
                <a:cs typeface="Arial"/>
                <a:sym typeface="Arial"/>
              </a:rPr>
              <a:t> bits/s/Hz</a:t>
            </a:r>
            <a:endParaRPr sz="1600">
              <a:solidFill>
                <a:schemeClr val="dk1"/>
              </a:solidFill>
              <a:latin typeface="Arial"/>
              <a:ea typeface="Arial"/>
              <a:cs typeface="Arial"/>
              <a:sym typeface="Arial"/>
            </a:endParaRPr>
          </a:p>
          <a:p>
            <a:pPr marL="0" lvl="0" indent="0" rtl="0">
              <a:spcBef>
                <a:spcPts val="0"/>
              </a:spcBef>
              <a:spcAft>
                <a:spcPts val="0"/>
              </a:spcAft>
              <a:buNone/>
            </a:pPr>
            <a:endParaRPr sz="160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a:solidFill>
                  <a:schemeClr val="dk1"/>
                </a:solidFill>
                <a:highlight>
                  <a:srgbClr val="00FF00"/>
                </a:highlight>
                <a:latin typeface="Arial"/>
                <a:ea typeface="Arial"/>
                <a:cs typeface="Arial"/>
                <a:sym typeface="Arial"/>
              </a:rPr>
              <a:t>802.11ax DL is expected to meet the requirement for IMT-2020 EMBB Dense Urban 5%ile User Spectral Efficiency</a:t>
            </a:r>
            <a:endParaRPr sz="1600" b="0">
              <a:solidFill>
                <a:schemeClr val="dk1"/>
              </a:solidFill>
              <a:latin typeface="Arial"/>
              <a:ea typeface="Arial"/>
              <a:cs typeface="Arial"/>
              <a:sym typeface="Arial"/>
            </a:endParaRPr>
          </a:p>
        </p:txBody>
      </p:sp>
      <p:sp>
        <p:nvSpPr>
          <p:cNvPr id="264" name="Shape 264"/>
          <p:cNvSpPr txBox="1">
            <a:spLocks noGrp="1"/>
          </p:cNvSpPr>
          <p:nvPr>
            <p:ph type="title"/>
          </p:nvPr>
        </p:nvSpPr>
        <p:spPr>
          <a:xfrm>
            <a:off x="-93350" y="715475"/>
            <a:ext cx="11275500" cy="3636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None/>
            </a:pPr>
            <a:r>
              <a:rPr lang="en-US" sz="2000">
                <a:solidFill>
                  <a:schemeClr val="dk1"/>
                </a:solidFill>
              </a:rPr>
              <a:t>802.11ax estimate for 5%ile DL User Spectral Efficiency in EMBB Dense Urban</a:t>
            </a:r>
            <a:endParaRPr sz="2400" b="1" i="0" u="none" strike="noStrike" cap="none">
              <a:solidFill>
                <a:srgbClr val="000000"/>
              </a:solidFill>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914401" y="685801"/>
            <a:ext cx="10361084" cy="609599"/>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a:solidFill>
                  <a:srgbClr val="000000"/>
                </a:solidFill>
                <a:latin typeface="Times New Roman"/>
                <a:ea typeface="Times New Roman"/>
                <a:cs typeface="Times New Roman"/>
                <a:sym typeface="Times New Roman"/>
              </a:rPr>
              <a:t>Abstract</a:t>
            </a:r>
            <a:endParaRPr/>
          </a:p>
        </p:txBody>
      </p:sp>
      <p:sp>
        <p:nvSpPr>
          <p:cNvPr id="103" name="Shape 103"/>
          <p:cNvSpPr txBox="1">
            <a:spLocks noGrp="1"/>
          </p:cNvSpPr>
          <p:nvPr>
            <p:ph type="body" idx="1"/>
          </p:nvPr>
        </p:nvSpPr>
        <p:spPr>
          <a:xfrm>
            <a:off x="838200" y="1371600"/>
            <a:ext cx="10361084" cy="4113213"/>
          </a:xfrm>
          <a:prstGeom prst="rect">
            <a:avLst/>
          </a:prstGeom>
          <a:noFill/>
          <a:ln>
            <a:noFill/>
          </a:ln>
        </p:spPr>
        <p:txBody>
          <a:bodyPr spcFirstLastPara="1" wrap="square" lIns="92150" tIns="46075" rIns="92150" bIns="46075" anchor="t" anchorCtr="0">
            <a:noAutofit/>
          </a:bodyPr>
          <a:lstStyle/>
          <a:p>
            <a:pPr marL="342900" marR="0" lvl="0" indent="-342900" algn="l" rtl="0">
              <a:spcBef>
                <a:spcPts val="0"/>
              </a:spcBef>
              <a:spcAft>
                <a:spcPts val="0"/>
              </a:spcAft>
              <a:buClr>
                <a:srgbClr val="000000"/>
              </a:buClr>
              <a:buSzPts val="2400"/>
              <a:buFont typeface="Arial"/>
              <a:buChar char="•"/>
            </a:pPr>
            <a:r>
              <a:rPr lang="en-US" sz="2400" b="0" i="0" u="none" strike="noStrike" cap="none">
                <a:solidFill>
                  <a:srgbClr val="000000"/>
                </a:solidFill>
              </a:rPr>
              <a:t>This </a:t>
            </a:r>
            <a:r>
              <a:rPr lang="en-US" b="0"/>
              <a:t>presentation</a:t>
            </a:r>
            <a:r>
              <a:rPr lang="en-US" sz="2400" b="0" i="0" u="none" strike="noStrike" cap="none">
                <a:solidFill>
                  <a:srgbClr val="000000"/>
                </a:solidFill>
              </a:rPr>
              <a:t> provides a</a:t>
            </a:r>
            <a:r>
              <a:rPr lang="en-US" b="0"/>
              <a:t>n </a:t>
            </a:r>
            <a:r>
              <a:rPr lang="en-US" sz="2400" b="0" i="0" u="none" strike="noStrike" cap="none">
                <a:solidFill>
                  <a:srgbClr val="000000"/>
                </a:solidFill>
              </a:rPr>
              <a:t>analysis of 802.11ax capabilities vis-à-vis the IMT-2020 requirements for the eMBB Indoor Hotspot and Dense Urban scenarios.</a:t>
            </a:r>
            <a:endParaRPr b="0"/>
          </a:p>
          <a:p>
            <a:pPr marL="342900" marR="0" lvl="0" indent="-190500" algn="l" rtl="0">
              <a:spcBef>
                <a:spcPts val="600"/>
              </a:spcBef>
              <a:spcAft>
                <a:spcPts val="0"/>
              </a:spcAft>
              <a:buClr>
                <a:srgbClr val="000000"/>
              </a:buClr>
              <a:buSzPts val="2400"/>
              <a:buFont typeface="Arial"/>
              <a:buNone/>
            </a:pPr>
            <a:endParaRPr sz="2400" b="0" i="0" u="none" strike="noStrike" cap="none">
              <a:solidFill>
                <a:srgbClr val="000000"/>
              </a:solidFill>
            </a:endParaRPr>
          </a:p>
          <a:p>
            <a:pPr marL="342900" marR="0" lvl="0" indent="-342900" algn="l" rtl="0">
              <a:spcBef>
                <a:spcPts val="600"/>
              </a:spcBef>
              <a:spcAft>
                <a:spcPts val="0"/>
              </a:spcAft>
              <a:buClr>
                <a:srgbClr val="000000"/>
              </a:buClr>
              <a:buSzPts val="2400"/>
              <a:buFont typeface="Arial"/>
              <a:buChar char="•"/>
            </a:pPr>
            <a:r>
              <a:rPr lang="en-US" sz="2400" b="0" i="0" u="none" strike="noStrike" cap="none">
                <a:solidFill>
                  <a:srgbClr val="000000"/>
                </a:solidFill>
              </a:rPr>
              <a:t>It also </a:t>
            </a:r>
            <a:r>
              <a:rPr lang="en-US" b="0"/>
              <a:t>highlights</a:t>
            </a:r>
            <a:r>
              <a:rPr lang="en-US" sz="2400" b="0" i="0" u="none" strike="noStrike" cap="none">
                <a:solidFill>
                  <a:srgbClr val="000000"/>
                </a:solidFill>
              </a:rPr>
              <a:t> the possible enhancements that can be introduced in 802.11ax either as implementation specifics or in standards to better satisfy the requirements. </a:t>
            </a:r>
            <a:endParaRPr sz="2400" b="0" i="0" u="none" strike="noStrike" cap="none">
              <a:solidFill>
                <a:srgbClr val="000000"/>
              </a:solidFill>
            </a:endParaRPr>
          </a:p>
        </p:txBody>
      </p:sp>
      <p:sp>
        <p:nvSpPr>
          <p:cNvPr id="104" name="Shape 104"/>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105" name="Shape 10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a:solidFill>
                  <a:srgbClr val="000000"/>
                </a:solidFill>
                <a:latin typeface="Times New Roman"/>
                <a:ea typeface="Times New Roman"/>
                <a:cs typeface="Times New Roman"/>
                <a:sym typeface="Times New Roman"/>
              </a:rPr>
              <a:t>March  2018</a:t>
            </a:r>
            <a:endParaRPr sz="1800" b="1">
              <a:solidFill>
                <a:srgbClr val="000000"/>
              </a:solidFill>
              <a:latin typeface="Times New Roman"/>
              <a:ea typeface="Times New Roman"/>
              <a:cs typeface="Times New Roman"/>
              <a:sym typeface="Times New Roman"/>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sp>
        <p:nvSpPr>
          <p:cNvPr id="269" name="Shape 269"/>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20</a:t>
            </a:fld>
            <a:endParaRPr sz="1200">
              <a:solidFill>
                <a:srgbClr val="000000"/>
              </a:solidFill>
              <a:latin typeface="Times New Roman"/>
              <a:ea typeface="Times New Roman"/>
              <a:cs typeface="Times New Roman"/>
              <a:sym typeface="Times New Roman"/>
            </a:endParaRPr>
          </a:p>
        </p:txBody>
      </p:sp>
      <p:sp>
        <p:nvSpPr>
          <p:cNvPr id="270" name="Shape 270"/>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271" name="Shape 271"/>
          <p:cNvSpPr txBox="1">
            <a:spLocks noGrp="1"/>
          </p:cNvSpPr>
          <p:nvPr>
            <p:ph type="title"/>
          </p:nvPr>
        </p:nvSpPr>
        <p:spPr>
          <a:xfrm>
            <a:off x="-177875" y="1007775"/>
            <a:ext cx="11275500" cy="3636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Clr>
                <a:schemeClr val="dk1"/>
              </a:buClr>
              <a:buFont typeface="Arial"/>
              <a:buNone/>
            </a:pPr>
            <a:r>
              <a:rPr lang="en-US" sz="2000">
                <a:solidFill>
                  <a:schemeClr val="dk1"/>
                </a:solidFill>
              </a:rPr>
              <a:t>802.11ax estimate for 5%ile UL User Spectral Efficiency in EMBB Dense Urban</a:t>
            </a:r>
            <a:endParaRPr sz="2400" b="1" i="0" u="none" strike="noStrike" cap="none">
              <a:solidFill>
                <a:srgbClr val="000000"/>
              </a:solidFill>
              <a:latin typeface="Times New Roman"/>
              <a:ea typeface="Times New Roman"/>
              <a:cs typeface="Times New Roman"/>
              <a:sym typeface="Times New Roman"/>
            </a:endParaRPr>
          </a:p>
        </p:txBody>
      </p:sp>
      <p:sp>
        <p:nvSpPr>
          <p:cNvPr id="272" name="Shape 272"/>
          <p:cNvSpPr txBox="1">
            <a:spLocks noGrp="1"/>
          </p:cNvSpPr>
          <p:nvPr>
            <p:ph type="body" idx="1"/>
          </p:nvPr>
        </p:nvSpPr>
        <p:spPr>
          <a:xfrm>
            <a:off x="6595200" y="2019300"/>
            <a:ext cx="5325300" cy="3011700"/>
          </a:xfrm>
          <a:prstGeom prst="rect">
            <a:avLst/>
          </a:prstGeom>
          <a:noFill/>
          <a:ln>
            <a:noFill/>
          </a:ln>
        </p:spPr>
        <p:txBody>
          <a:bodyPr spcFirstLastPara="1" wrap="square" lIns="92150" tIns="46075" rIns="92150" bIns="46075" anchor="t" anchorCtr="0">
            <a:noAutofit/>
          </a:bodyPr>
          <a:lstStyle/>
          <a:p>
            <a:pPr marL="0" lvl="0" indent="0" rtl="0">
              <a:spcBef>
                <a:spcPts val="0"/>
              </a:spcBef>
              <a:spcAft>
                <a:spcPts val="0"/>
              </a:spcAft>
              <a:buNone/>
            </a:pPr>
            <a:r>
              <a:rPr lang="en-US" sz="1600" b="0">
                <a:solidFill>
                  <a:schemeClr val="dk1"/>
                </a:solidFill>
                <a:latin typeface="Arial"/>
                <a:ea typeface="Arial"/>
                <a:cs typeface="Arial"/>
                <a:sym typeface="Arial"/>
              </a:rPr>
              <a:t>The DL geometry SINR CDF is the mean of evaluations submitted in 3GPP by various companies  [3]</a:t>
            </a:r>
            <a:endParaRPr sz="1600" b="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a:solidFill>
                  <a:schemeClr val="dk1"/>
                </a:solidFill>
                <a:latin typeface="Arial"/>
                <a:ea typeface="Arial"/>
                <a:cs typeface="Arial"/>
                <a:sym typeface="Arial"/>
              </a:rPr>
              <a:t>UL Max Tx power is lower than DL Max Tx power by 21 dB ( Tx power difference)</a:t>
            </a:r>
            <a:endParaRPr sz="1600" b="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a:solidFill>
                  <a:schemeClr val="dk1"/>
                </a:solidFill>
                <a:latin typeface="Arial"/>
                <a:ea typeface="Arial"/>
                <a:cs typeface="Arial"/>
                <a:sym typeface="Arial"/>
              </a:rPr>
              <a:t>BS noise figure is 2 dB lower than UE noise figure</a:t>
            </a:r>
            <a:endParaRPr sz="1600" b="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a:solidFill>
                  <a:schemeClr val="dk1"/>
                </a:solidFill>
                <a:latin typeface="Arial"/>
                <a:ea typeface="Arial"/>
                <a:cs typeface="Arial"/>
                <a:sym typeface="Arial"/>
              </a:rPr>
              <a:t>Approximate UL geometry SINR for a UE = DL SINR - 19 dB</a:t>
            </a:r>
            <a:endParaRPr sz="1600" b="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a:solidFill>
                  <a:schemeClr val="dk1"/>
                </a:solidFill>
                <a:latin typeface="Arial"/>
                <a:ea typeface="Arial"/>
                <a:cs typeface="Arial"/>
                <a:sym typeface="Arial"/>
              </a:rPr>
              <a:t>5%ile UL geometry SINR = -16.5 dB</a:t>
            </a:r>
            <a:endParaRPr sz="1600" b="0">
              <a:solidFill>
                <a:schemeClr val="dk1"/>
              </a:solidFill>
              <a:latin typeface="Arial"/>
              <a:ea typeface="Arial"/>
              <a:cs typeface="Arial"/>
              <a:sym typeface="Arial"/>
            </a:endParaRPr>
          </a:p>
          <a:p>
            <a:pPr marL="0" lvl="0" indent="0" rtl="0">
              <a:spcBef>
                <a:spcPts val="0"/>
              </a:spcBef>
              <a:spcAft>
                <a:spcPts val="0"/>
              </a:spcAft>
              <a:buNone/>
            </a:pPr>
            <a:r>
              <a:rPr lang="en-US" sz="1600" b="0">
                <a:solidFill>
                  <a:schemeClr val="dk1"/>
                </a:solidFill>
                <a:latin typeface="Arial"/>
                <a:ea typeface="Arial"/>
                <a:cs typeface="Arial"/>
                <a:sym typeface="Arial"/>
              </a:rPr>
              <a:t>With similar transmit power and transmission schemes, 11ax geometry SINR CDF can be similar.</a:t>
            </a:r>
            <a:endParaRPr sz="1600" b="0">
              <a:solidFill>
                <a:schemeClr val="dk1"/>
              </a:solidFill>
              <a:latin typeface="Arial"/>
              <a:ea typeface="Arial"/>
              <a:cs typeface="Arial"/>
              <a:sym typeface="Arial"/>
            </a:endParaRPr>
          </a:p>
        </p:txBody>
      </p:sp>
      <p:pic>
        <p:nvPicPr>
          <p:cNvPr id="273" name="Shape 273"/>
          <p:cNvPicPr preferRelativeResize="0"/>
          <p:nvPr/>
        </p:nvPicPr>
        <p:blipFill>
          <a:blip r:embed="rId3">
            <a:alphaModFix/>
          </a:blip>
          <a:stretch>
            <a:fillRect/>
          </a:stretch>
        </p:blipFill>
        <p:spPr>
          <a:xfrm>
            <a:off x="367175" y="1987475"/>
            <a:ext cx="6151500" cy="3683991"/>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78" name="Shape 278"/>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21</a:t>
            </a:fld>
            <a:endParaRPr sz="1200">
              <a:solidFill>
                <a:srgbClr val="000000"/>
              </a:solidFill>
              <a:latin typeface="Times New Roman"/>
              <a:ea typeface="Times New Roman"/>
              <a:cs typeface="Times New Roman"/>
              <a:sym typeface="Times New Roman"/>
            </a:endParaRPr>
          </a:p>
        </p:txBody>
      </p:sp>
      <p:sp>
        <p:nvSpPr>
          <p:cNvPr id="279" name="Shape 279"/>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280" name="Shape 280"/>
          <p:cNvSpPr txBox="1">
            <a:spLocks noGrp="1"/>
          </p:cNvSpPr>
          <p:nvPr>
            <p:ph type="body" idx="1"/>
          </p:nvPr>
        </p:nvSpPr>
        <p:spPr>
          <a:xfrm>
            <a:off x="693075" y="747363"/>
            <a:ext cx="11342700" cy="5583900"/>
          </a:xfrm>
          <a:prstGeom prst="rect">
            <a:avLst/>
          </a:prstGeom>
          <a:noFill/>
          <a:ln>
            <a:noFill/>
          </a:ln>
        </p:spPr>
        <p:txBody>
          <a:bodyPr spcFirstLastPara="1" wrap="square" lIns="92150" tIns="46075" rIns="92150" bIns="46075" anchor="t" anchorCtr="0">
            <a:noAutofit/>
          </a:bodyPr>
          <a:lstStyle/>
          <a:p>
            <a:pPr marL="0" lvl="0" indent="0" algn="ctr" rtl="0">
              <a:spcBef>
                <a:spcPts val="0"/>
              </a:spcBef>
              <a:spcAft>
                <a:spcPts val="0"/>
              </a:spcAft>
              <a:buClr>
                <a:schemeClr val="dk1"/>
              </a:buClr>
              <a:buFont typeface="Arial"/>
              <a:buNone/>
            </a:pPr>
            <a:r>
              <a:rPr lang="en-US" sz="2000">
                <a:solidFill>
                  <a:schemeClr val="dk1"/>
                </a:solidFill>
              </a:rPr>
              <a:t>802.11ax estimate for 5%ile UL User Spectral Efficiency in EMBB Dense Urban</a:t>
            </a:r>
            <a:endParaRPr sz="1400">
              <a:latin typeface="Arial"/>
              <a:ea typeface="Arial"/>
              <a:cs typeface="Arial"/>
              <a:sym typeface="Arial"/>
            </a:endParaRPr>
          </a:p>
          <a:p>
            <a:pPr marL="0" lvl="0" indent="0" rtl="0">
              <a:spcBef>
                <a:spcPts val="0"/>
              </a:spcBef>
              <a:spcAft>
                <a:spcPts val="0"/>
              </a:spcAft>
              <a:buNone/>
            </a:pPr>
            <a:endParaRPr sz="1400">
              <a:solidFill>
                <a:schemeClr val="dk1"/>
              </a:solidFill>
              <a:latin typeface="Arial"/>
              <a:ea typeface="Arial"/>
              <a:cs typeface="Arial"/>
              <a:sym typeface="Arial"/>
            </a:endParaRPr>
          </a:p>
          <a:p>
            <a:pPr marL="0" lvl="0" indent="0" rtl="0">
              <a:spcBef>
                <a:spcPts val="0"/>
              </a:spcBef>
              <a:spcAft>
                <a:spcPts val="0"/>
              </a:spcAft>
              <a:buNone/>
            </a:pPr>
            <a:r>
              <a:rPr lang="en-US" sz="1600" b="0">
                <a:solidFill>
                  <a:schemeClr val="dk1"/>
                </a:solidFill>
                <a:latin typeface="Arial"/>
                <a:ea typeface="Arial"/>
                <a:cs typeface="Arial"/>
                <a:sym typeface="Arial"/>
              </a:rPr>
              <a:t>We provide 802.11ax estimates by  assuming the following:</a:t>
            </a:r>
            <a:endParaRPr sz="1600" b="0">
              <a:solidFill>
                <a:schemeClr val="dk1"/>
              </a:solidFill>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Average MU-MIMO factor = 4 ( feasible with the given antenna configuration), </a:t>
            </a:r>
            <a:endParaRPr sz="1600" b="0">
              <a:latin typeface="Arial"/>
              <a:ea typeface="Arial"/>
              <a:cs typeface="Arial"/>
              <a:sym typeface="Arial"/>
            </a:endParaRPr>
          </a:p>
          <a:p>
            <a:pPr marL="457200" marR="0" lvl="0" indent="-330200" algn="l" rtl="0">
              <a:lnSpc>
                <a:spcPct val="100000"/>
              </a:lnSpc>
              <a:spcBef>
                <a:spcPts val="0"/>
              </a:spcBef>
              <a:spcAft>
                <a:spcPts val="0"/>
              </a:spcAft>
              <a:buSzPts val="1600"/>
              <a:buChar char="●"/>
            </a:pPr>
            <a:r>
              <a:rPr lang="en-US" sz="1600" b="0">
                <a:latin typeface="Arial"/>
                <a:ea typeface="Arial"/>
                <a:cs typeface="Arial"/>
                <a:sym typeface="Arial"/>
              </a:rPr>
              <a:t>Average transmission rank per UE =1</a:t>
            </a:r>
            <a:endParaRPr sz="1600" b="0">
              <a:solidFill>
                <a:srgbClr val="FF0000"/>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a:solidFill>
                  <a:schemeClr val="dk1"/>
                </a:solidFill>
                <a:latin typeface="Arial"/>
                <a:ea typeface="Arial"/>
                <a:cs typeface="Arial"/>
                <a:sym typeface="Arial"/>
              </a:rPr>
              <a:t>Frequency Selective Multi-User scheduling gain of about 3 dB</a:t>
            </a:r>
            <a:endParaRPr sz="1600" b="0">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a:solidFill>
                  <a:schemeClr val="dk1"/>
                </a:solidFill>
                <a:latin typeface="Arial"/>
                <a:ea typeface="Arial"/>
                <a:cs typeface="Arial"/>
                <a:sym typeface="Arial"/>
              </a:rPr>
              <a:t>Transmit array gain = 6 dB (4 Tx antennas per UL MU-MIMO user with rank 1)</a:t>
            </a:r>
            <a:endParaRPr sz="1600" b="0">
              <a:solidFill>
                <a:srgbClr val="FF0000"/>
              </a:solidFill>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Receive array gain = 15 dB (128 Rx antennas for 4 streams)</a:t>
            </a:r>
            <a:endParaRPr sz="1600" b="0">
              <a:latin typeface="Arial"/>
              <a:ea typeface="Arial"/>
              <a:cs typeface="Arial"/>
              <a:sym typeface="Arial"/>
            </a:endParaRPr>
          </a:p>
          <a:p>
            <a:pPr marL="457200" marR="0" lvl="0" indent="-330200" algn="l" rtl="0">
              <a:spcBef>
                <a:spcPts val="0"/>
              </a:spcBef>
              <a:spcAft>
                <a:spcPts val="0"/>
              </a:spcAft>
              <a:buSzPts val="1600"/>
              <a:buFont typeface="Arial"/>
              <a:buChar char="●"/>
            </a:pPr>
            <a:r>
              <a:rPr lang="en-US" sz="1600" b="0">
                <a:latin typeface="Arial"/>
                <a:ea typeface="Arial"/>
                <a:cs typeface="Arial"/>
                <a:sym typeface="Arial"/>
              </a:rPr>
              <a:t>10% PER</a:t>
            </a:r>
            <a:endParaRPr sz="1600" b="0">
              <a:latin typeface="Arial"/>
              <a:ea typeface="Arial"/>
              <a:cs typeface="Arial"/>
              <a:sym typeface="Arial"/>
            </a:endParaRPr>
          </a:p>
          <a:p>
            <a:pPr marL="0" marR="0" lvl="0" indent="0" algn="l" rtl="0">
              <a:spcBef>
                <a:spcPts val="0"/>
              </a:spcBef>
              <a:spcAft>
                <a:spcPts val="0"/>
              </a:spcAft>
              <a:buNone/>
            </a:pPr>
            <a:endParaRPr sz="1600" b="0">
              <a:latin typeface="Arial"/>
              <a:ea typeface="Arial"/>
              <a:cs typeface="Arial"/>
              <a:sym typeface="Arial"/>
            </a:endParaRPr>
          </a:p>
          <a:p>
            <a:pPr marL="0" marR="0" lvl="0" indent="0" algn="l" rtl="0">
              <a:spcBef>
                <a:spcPts val="0"/>
              </a:spcBef>
              <a:spcAft>
                <a:spcPts val="0"/>
              </a:spcAft>
              <a:buNone/>
            </a:pPr>
            <a:r>
              <a:rPr lang="en-US" sz="1600" b="0">
                <a:latin typeface="Arial"/>
                <a:ea typeface="Arial"/>
                <a:cs typeface="Arial"/>
                <a:sym typeface="Arial"/>
              </a:rPr>
              <a:t>Given the above:</a:t>
            </a:r>
            <a:endParaRPr sz="1600" b="0">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Effective 5%ile UL SINR = 7.5 dB</a:t>
            </a:r>
            <a:endParaRPr sz="1600" b="0">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5%ile UL SINR per stream over each of the 4 spatial streams (1 spatial stream for 4 MU-MIMO users) = 7.5 dB (Tx power can be max for each of the UL MU-MIMO users)</a:t>
            </a:r>
            <a:endParaRPr sz="1600" b="0">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5%ile UL MCS supported over each spatial stream = 2  (Data rate of 25.8 Mbps for 20 MHz)</a:t>
            </a:r>
            <a:endParaRPr sz="1600" b="0">
              <a:latin typeface="Arial"/>
              <a:ea typeface="Arial"/>
              <a:cs typeface="Arial"/>
              <a:sym typeface="Arial"/>
            </a:endParaRPr>
          </a:p>
          <a:p>
            <a:pPr marL="0" marR="0" lvl="0" indent="0" algn="l" rtl="0">
              <a:spcBef>
                <a:spcPts val="0"/>
              </a:spcBef>
              <a:spcAft>
                <a:spcPts val="0"/>
              </a:spcAft>
              <a:buNone/>
            </a:pPr>
            <a:endParaRPr sz="1600" b="0">
              <a:latin typeface="Arial"/>
              <a:ea typeface="Arial"/>
              <a:cs typeface="Arial"/>
              <a:sym typeface="Arial"/>
            </a:endParaRPr>
          </a:p>
          <a:p>
            <a:pPr marL="0" marR="0" lvl="0" indent="0" algn="l" rtl="0">
              <a:spcBef>
                <a:spcPts val="0"/>
              </a:spcBef>
              <a:spcAft>
                <a:spcPts val="0"/>
              </a:spcAft>
              <a:buNone/>
            </a:pPr>
            <a:r>
              <a:rPr lang="en-US" sz="1600" b="0">
                <a:latin typeface="Arial"/>
                <a:ea typeface="Arial"/>
                <a:cs typeface="Arial"/>
                <a:sym typeface="Arial"/>
              </a:rPr>
              <a:t>Configuration 1: Assuming max 11ax  packet size, control packet excluded:</a:t>
            </a:r>
            <a:endParaRPr sz="1600" b="0">
              <a:latin typeface="Arial"/>
              <a:ea typeface="Arial"/>
              <a:cs typeface="Arial"/>
              <a:sym typeface="Arial"/>
            </a:endParaRPr>
          </a:p>
          <a:p>
            <a:pPr marL="914400" marR="0" lvl="1" indent="-330200" algn="l" rtl="0">
              <a:spcBef>
                <a:spcPts val="0"/>
              </a:spcBef>
              <a:spcAft>
                <a:spcPts val="0"/>
              </a:spcAft>
              <a:buSzPts val="1600"/>
              <a:buChar char="○"/>
            </a:pPr>
            <a:r>
              <a:rPr lang="en-US" sz="1600">
                <a:latin typeface="Arial"/>
                <a:ea typeface="Arial"/>
                <a:cs typeface="Arial"/>
                <a:sym typeface="Arial"/>
              </a:rPr>
              <a:t>L1 overhead ~0 %</a:t>
            </a:r>
            <a:endParaRPr sz="1600">
              <a:latin typeface="Arial"/>
              <a:ea typeface="Arial"/>
              <a:cs typeface="Arial"/>
              <a:sym typeface="Arial"/>
            </a:endParaRPr>
          </a:p>
          <a:p>
            <a:pPr marL="914400" marR="0" lvl="1" indent="-330200" algn="l" rtl="0">
              <a:spcBef>
                <a:spcPts val="0"/>
              </a:spcBef>
              <a:spcAft>
                <a:spcPts val="0"/>
              </a:spcAft>
              <a:buSzPts val="1600"/>
              <a:buChar char="○"/>
            </a:pPr>
            <a:r>
              <a:rPr lang="en-US" sz="1600">
                <a:latin typeface="Arial"/>
                <a:ea typeface="Arial"/>
                <a:cs typeface="Arial"/>
                <a:sym typeface="Arial"/>
              </a:rPr>
              <a:t>L2 Overhead = 1.27%</a:t>
            </a:r>
            <a:endParaRPr sz="1600">
              <a:latin typeface="Arial"/>
              <a:ea typeface="Arial"/>
              <a:cs typeface="Arial"/>
              <a:sym typeface="Arial"/>
            </a:endParaRPr>
          </a:p>
          <a:p>
            <a:pPr marL="0" marR="0" lvl="0" indent="0" algn="l" rtl="0">
              <a:spcBef>
                <a:spcPts val="0"/>
              </a:spcBef>
              <a:spcAft>
                <a:spcPts val="0"/>
              </a:spcAft>
              <a:buNone/>
            </a:pPr>
            <a:endParaRPr sz="1600" b="0">
              <a:latin typeface="Arial"/>
              <a:ea typeface="Arial"/>
              <a:cs typeface="Arial"/>
              <a:sym typeface="Arial"/>
            </a:endParaRPr>
          </a:p>
          <a:p>
            <a:pPr marL="457200" marR="0" lvl="0" indent="-330200" algn="l" rtl="0">
              <a:spcBef>
                <a:spcPts val="0"/>
              </a:spcBef>
              <a:spcAft>
                <a:spcPts val="0"/>
              </a:spcAft>
              <a:buSzPts val="1600"/>
              <a:buFont typeface="Arial"/>
              <a:buChar char="●"/>
            </a:pPr>
            <a:r>
              <a:rPr lang="en-US" sz="1600" b="0">
                <a:latin typeface="Arial"/>
                <a:ea typeface="Arial"/>
                <a:cs typeface="Arial"/>
                <a:sym typeface="Arial"/>
              </a:rPr>
              <a:t>802.11ax 5%ile Uplink user spectral efficiency = (25.8 )*(1)*(4 /10)*(1/20) *(1-0.0127)*0.9 bits/s/Hz =</a:t>
            </a:r>
            <a:r>
              <a:rPr lang="en-US" sz="1600">
                <a:latin typeface="Arial"/>
                <a:ea typeface="Arial"/>
                <a:cs typeface="Arial"/>
                <a:sym typeface="Arial"/>
              </a:rPr>
              <a:t> 0.46</a:t>
            </a:r>
            <a:r>
              <a:rPr lang="en-US" sz="1600" b="0">
                <a:latin typeface="Arial"/>
                <a:ea typeface="Arial"/>
                <a:cs typeface="Arial"/>
                <a:sym typeface="Arial"/>
              </a:rPr>
              <a:t> bits/s/Hz</a:t>
            </a:r>
            <a:endParaRPr sz="1600" b="0">
              <a:latin typeface="Arial"/>
              <a:ea typeface="Arial"/>
              <a:cs typeface="Arial"/>
              <a:sym typeface="Arial"/>
            </a:endParaRPr>
          </a:p>
          <a:p>
            <a:pPr marL="457200" lvl="0" indent="0" rtl="0">
              <a:spcBef>
                <a:spcPts val="0"/>
              </a:spcBef>
              <a:spcAft>
                <a:spcPts val="0"/>
              </a:spcAft>
              <a:buNone/>
            </a:pPr>
            <a:endParaRPr sz="1600">
              <a:solidFill>
                <a:schemeClr val="dk1"/>
              </a:solidFill>
              <a:highlight>
                <a:srgbClr val="00FF00"/>
              </a:highlight>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Shape 285"/>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22</a:t>
            </a:fld>
            <a:endParaRPr sz="1200">
              <a:solidFill>
                <a:srgbClr val="000000"/>
              </a:solidFill>
              <a:latin typeface="Times New Roman"/>
              <a:ea typeface="Times New Roman"/>
              <a:cs typeface="Times New Roman"/>
              <a:sym typeface="Times New Roman"/>
            </a:endParaRPr>
          </a:p>
        </p:txBody>
      </p:sp>
      <p:sp>
        <p:nvSpPr>
          <p:cNvPr id="286" name="Shape 286"/>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287" name="Shape 287"/>
          <p:cNvSpPr txBox="1">
            <a:spLocks noGrp="1"/>
          </p:cNvSpPr>
          <p:nvPr>
            <p:ph type="body" idx="1"/>
          </p:nvPr>
        </p:nvSpPr>
        <p:spPr>
          <a:xfrm>
            <a:off x="693075" y="606375"/>
            <a:ext cx="11342700" cy="5921400"/>
          </a:xfrm>
          <a:prstGeom prst="rect">
            <a:avLst/>
          </a:prstGeom>
          <a:noFill/>
          <a:ln>
            <a:noFill/>
          </a:ln>
        </p:spPr>
        <p:txBody>
          <a:bodyPr spcFirstLastPara="1" wrap="square" lIns="92150" tIns="46075" rIns="92150" bIns="46075" anchor="t" anchorCtr="0">
            <a:noAutofit/>
          </a:bodyPr>
          <a:lstStyle/>
          <a:p>
            <a:pPr marL="0" lvl="0" indent="0" algn="ctr" rtl="0">
              <a:spcBef>
                <a:spcPts val="0"/>
              </a:spcBef>
              <a:spcAft>
                <a:spcPts val="0"/>
              </a:spcAft>
              <a:buClr>
                <a:schemeClr val="dk1"/>
              </a:buClr>
              <a:buFont typeface="Arial"/>
              <a:buNone/>
            </a:pPr>
            <a:r>
              <a:rPr lang="en-US" sz="2000">
                <a:solidFill>
                  <a:schemeClr val="dk1"/>
                </a:solidFill>
              </a:rPr>
              <a:t>802.11ax estimate for 5%ile UL User Spectral Efficiency in EMBB Dense Urban</a:t>
            </a:r>
            <a:endParaRPr sz="1400">
              <a:latin typeface="Arial"/>
              <a:ea typeface="Arial"/>
              <a:cs typeface="Arial"/>
              <a:sym typeface="Arial"/>
            </a:endParaRPr>
          </a:p>
          <a:p>
            <a:pPr marL="0" marR="0" lvl="0" indent="0" algn="l" rtl="0">
              <a:spcBef>
                <a:spcPts val="0"/>
              </a:spcBef>
              <a:spcAft>
                <a:spcPts val="0"/>
              </a:spcAft>
              <a:buNone/>
            </a:pPr>
            <a:endParaRPr sz="1600" b="0">
              <a:latin typeface="Arial"/>
              <a:ea typeface="Arial"/>
              <a:cs typeface="Arial"/>
              <a:sym typeface="Arial"/>
            </a:endParaRPr>
          </a:p>
          <a:p>
            <a:pPr marL="0" lvl="0" indent="0" rtl="0">
              <a:lnSpc>
                <a:spcPct val="115000"/>
              </a:lnSpc>
              <a:spcBef>
                <a:spcPts val="600"/>
              </a:spcBef>
              <a:spcAft>
                <a:spcPts val="0"/>
              </a:spcAft>
              <a:buNone/>
            </a:pPr>
            <a:endParaRPr sz="1600">
              <a:solidFill>
                <a:schemeClr val="dk1"/>
              </a:solidFill>
              <a:highlight>
                <a:srgbClr val="00FF00"/>
              </a:highlight>
              <a:latin typeface="Arial"/>
              <a:ea typeface="Arial"/>
              <a:cs typeface="Arial"/>
              <a:sym typeface="Arial"/>
            </a:endParaRPr>
          </a:p>
          <a:p>
            <a:pPr marL="0" lvl="0" indent="0" rtl="0">
              <a:spcBef>
                <a:spcPts val="0"/>
              </a:spcBef>
              <a:spcAft>
                <a:spcPts val="0"/>
              </a:spcAft>
              <a:buNone/>
            </a:pPr>
            <a:r>
              <a:rPr lang="en-US" sz="1600" b="0">
                <a:solidFill>
                  <a:schemeClr val="dk1"/>
                </a:solidFill>
                <a:latin typeface="Arial"/>
                <a:ea typeface="Arial"/>
                <a:cs typeface="Arial"/>
                <a:sym typeface="Arial"/>
              </a:rPr>
              <a:t>Configuration 2: Assuming max 11ax  packet size, control packet excluded:</a:t>
            </a:r>
            <a:endParaRPr sz="1600" b="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a:solidFill>
                  <a:schemeClr val="dk1"/>
                </a:solidFill>
                <a:latin typeface="Arial"/>
                <a:ea typeface="Arial"/>
                <a:cs typeface="Arial"/>
                <a:sym typeface="Arial"/>
              </a:rPr>
              <a:t>L1 overhead =  0.4 %</a:t>
            </a:r>
            <a:endParaRPr sz="160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a:solidFill>
                  <a:schemeClr val="dk1"/>
                </a:solidFill>
                <a:latin typeface="Arial"/>
                <a:ea typeface="Arial"/>
                <a:cs typeface="Arial"/>
                <a:sym typeface="Arial"/>
              </a:rPr>
              <a:t>L2 Overhead = 1.26 %</a:t>
            </a:r>
            <a:endParaRPr sz="1600">
              <a:solidFill>
                <a:schemeClr val="dk1"/>
              </a:solidFill>
              <a:latin typeface="Arial"/>
              <a:ea typeface="Arial"/>
              <a:cs typeface="Arial"/>
              <a:sym typeface="Arial"/>
            </a:endParaRPr>
          </a:p>
          <a:p>
            <a:pPr marL="0" lvl="0" indent="0" rtl="0">
              <a:spcBef>
                <a:spcPts val="0"/>
              </a:spcBef>
              <a:spcAft>
                <a:spcPts val="0"/>
              </a:spcAft>
              <a:buNone/>
            </a:pPr>
            <a:endParaRPr sz="160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Font typeface="Arial"/>
              <a:buChar char="●"/>
            </a:pPr>
            <a:r>
              <a:rPr lang="en-US" sz="1600" b="0">
                <a:solidFill>
                  <a:schemeClr val="dk1"/>
                </a:solidFill>
                <a:latin typeface="Arial"/>
                <a:ea typeface="Arial"/>
                <a:cs typeface="Arial"/>
                <a:sym typeface="Arial"/>
              </a:rPr>
              <a:t>802.11ax 5%ile Uplink user spectral efficiency = (25.8 )*(1)*(4 /10)*(1/20) *(1-0.0126)*(1-0.004)*0.9 bits/s/Hz =  </a:t>
            </a:r>
            <a:r>
              <a:rPr lang="en-US" sz="1600">
                <a:solidFill>
                  <a:schemeClr val="dk1"/>
                </a:solidFill>
                <a:latin typeface="Arial"/>
                <a:ea typeface="Arial"/>
                <a:cs typeface="Arial"/>
                <a:sym typeface="Arial"/>
              </a:rPr>
              <a:t>0.46</a:t>
            </a:r>
            <a:r>
              <a:rPr lang="en-US" sz="1600" b="0">
                <a:solidFill>
                  <a:schemeClr val="dk1"/>
                </a:solidFill>
                <a:latin typeface="Arial"/>
                <a:ea typeface="Arial"/>
                <a:cs typeface="Arial"/>
                <a:sym typeface="Arial"/>
              </a:rPr>
              <a:t> bits/s/Hz</a:t>
            </a:r>
            <a:endParaRPr sz="1600" b="0">
              <a:solidFill>
                <a:schemeClr val="dk1"/>
              </a:solidFill>
              <a:latin typeface="Arial"/>
              <a:ea typeface="Arial"/>
              <a:cs typeface="Arial"/>
              <a:sym typeface="Arial"/>
            </a:endParaRPr>
          </a:p>
          <a:p>
            <a:pPr marL="0" lvl="0" indent="0" rtl="0">
              <a:spcBef>
                <a:spcPts val="0"/>
              </a:spcBef>
              <a:spcAft>
                <a:spcPts val="0"/>
              </a:spcAft>
              <a:buNone/>
            </a:pPr>
            <a:endParaRPr sz="160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a:solidFill>
                  <a:schemeClr val="dk1"/>
                </a:solidFill>
                <a:highlight>
                  <a:srgbClr val="00FF00"/>
                </a:highlight>
                <a:latin typeface="Arial"/>
                <a:ea typeface="Arial"/>
                <a:cs typeface="Arial"/>
                <a:sym typeface="Arial"/>
              </a:rPr>
              <a:t>802.11ax UL is expected to meet the requirement for IMT-2020 EMBB Dense Urban 5%ile User Spectral Efficiency</a:t>
            </a:r>
            <a:endParaRPr sz="1600" b="0">
              <a:solidFill>
                <a:schemeClr val="dk1"/>
              </a:solidFill>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91"/>
        <p:cNvGrpSpPr/>
        <p:nvPr/>
      </p:nvGrpSpPr>
      <p:grpSpPr>
        <a:xfrm>
          <a:off x="0" y="0"/>
          <a:ext cx="0" cy="0"/>
          <a:chOff x="0" y="0"/>
          <a:chExt cx="0" cy="0"/>
        </a:xfrm>
      </p:grpSpPr>
      <p:sp>
        <p:nvSpPr>
          <p:cNvPr id="292" name="Shape 292"/>
          <p:cNvSpPr txBox="1">
            <a:spLocks noGrp="1"/>
          </p:cNvSpPr>
          <p:nvPr>
            <p:ph type="title"/>
          </p:nvPr>
        </p:nvSpPr>
        <p:spPr>
          <a:xfrm>
            <a:off x="381000" y="533400"/>
            <a:ext cx="11275500" cy="7389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Clr>
                <a:schemeClr val="dk1"/>
              </a:buClr>
              <a:buFont typeface="Arial"/>
              <a:buNone/>
            </a:pPr>
            <a:r>
              <a:rPr lang="en-US" sz="2400">
                <a:solidFill>
                  <a:schemeClr val="dk1"/>
                </a:solidFill>
              </a:rPr>
              <a:t>IMT 2020 requirement for 5%ile User Experienced Data Rate</a:t>
            </a:r>
            <a:endParaRPr sz="2400" b="1" i="0" u="none" strike="noStrike" cap="none">
              <a:solidFill>
                <a:srgbClr val="000000"/>
              </a:solidFill>
              <a:latin typeface="Times New Roman"/>
              <a:ea typeface="Times New Roman"/>
              <a:cs typeface="Times New Roman"/>
              <a:sym typeface="Times New Roman"/>
            </a:endParaRPr>
          </a:p>
        </p:txBody>
      </p:sp>
      <p:sp>
        <p:nvSpPr>
          <p:cNvPr id="293" name="Shape 293"/>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23</a:t>
            </a:fld>
            <a:endParaRPr sz="1200">
              <a:solidFill>
                <a:srgbClr val="000000"/>
              </a:solidFill>
              <a:latin typeface="Times New Roman"/>
              <a:ea typeface="Times New Roman"/>
              <a:cs typeface="Times New Roman"/>
              <a:sym typeface="Times New Roman"/>
            </a:endParaRPr>
          </a:p>
        </p:txBody>
      </p:sp>
      <p:sp>
        <p:nvSpPr>
          <p:cNvPr id="294" name="Shape 294"/>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 </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295" name="Shape 295"/>
          <p:cNvSpPr txBox="1">
            <a:spLocks noGrp="1"/>
          </p:cNvSpPr>
          <p:nvPr>
            <p:ph type="body" idx="1"/>
          </p:nvPr>
        </p:nvSpPr>
        <p:spPr>
          <a:xfrm>
            <a:off x="769675" y="1339200"/>
            <a:ext cx="11275500" cy="5100600"/>
          </a:xfrm>
          <a:prstGeom prst="rect">
            <a:avLst/>
          </a:prstGeom>
          <a:noFill/>
          <a:ln>
            <a:noFill/>
          </a:ln>
        </p:spPr>
        <p:txBody>
          <a:bodyPr spcFirstLastPara="1" wrap="square" lIns="92150" tIns="46075" rIns="92150" bIns="46075" anchor="t" anchorCtr="0">
            <a:noAutofit/>
          </a:bodyPr>
          <a:lstStyle/>
          <a:p>
            <a:pPr marL="0" marR="0" lvl="0" indent="0" algn="l" rtl="0">
              <a:lnSpc>
                <a:spcPct val="115000"/>
              </a:lnSpc>
              <a:spcBef>
                <a:spcPts val="600"/>
              </a:spcBef>
              <a:spcAft>
                <a:spcPts val="0"/>
              </a:spcAft>
              <a:buClr>
                <a:srgbClr val="000000"/>
              </a:buClr>
              <a:buSzPts val="1100"/>
              <a:buFont typeface="Arial"/>
              <a:buNone/>
            </a:pPr>
            <a:r>
              <a:rPr lang="en-US" sz="1600" b="0">
                <a:solidFill>
                  <a:schemeClr val="dk1"/>
                </a:solidFill>
                <a:latin typeface="Arial"/>
                <a:ea typeface="Arial"/>
                <a:cs typeface="Arial"/>
                <a:sym typeface="Arial"/>
              </a:rPr>
              <a:t>Definition: </a:t>
            </a:r>
            <a:r>
              <a:rPr lang="en-US" sz="1600" b="0">
                <a:solidFill>
                  <a:srgbClr val="0000FF"/>
                </a:solidFill>
                <a:latin typeface="Arial"/>
                <a:ea typeface="Arial"/>
                <a:cs typeface="Arial"/>
                <a:sym typeface="Arial"/>
              </a:rPr>
              <a:t>User experienced data rate is the 5% point of the cumulative distribution function (CDF) of the user throughput. User throughput (during active time) is defined as the number of correctly received bits, i.e. the number of bits contained in the service data units (SDUs) delivered to Layer 3, over a certain period of time.</a:t>
            </a:r>
            <a:endParaRPr sz="1600" b="0">
              <a:solidFill>
                <a:srgbClr val="0000FF"/>
              </a:solidFill>
              <a:latin typeface="Arial"/>
              <a:ea typeface="Arial"/>
              <a:cs typeface="Arial"/>
              <a:sym typeface="Arial"/>
            </a:endParaRPr>
          </a:p>
          <a:p>
            <a:pPr marL="0" marR="0" lvl="0" indent="0" algn="l" rtl="0">
              <a:lnSpc>
                <a:spcPct val="115000"/>
              </a:lnSpc>
              <a:spcBef>
                <a:spcPts val="600"/>
              </a:spcBef>
              <a:spcAft>
                <a:spcPts val="0"/>
              </a:spcAft>
              <a:buClr>
                <a:srgbClr val="000000"/>
              </a:buClr>
              <a:buSzPts val="1100"/>
              <a:buFont typeface="Arial"/>
              <a:buNone/>
            </a:pPr>
            <a:r>
              <a:rPr lang="en-US" sz="1600" b="0">
                <a:solidFill>
                  <a:srgbClr val="0000FF"/>
                </a:solidFill>
                <a:latin typeface="Arial"/>
                <a:ea typeface="Arial"/>
                <a:cs typeface="Arial"/>
                <a:sym typeface="Arial"/>
              </a:rPr>
              <a:t>In case of one frequency band and one layer of transmission reception points (TRxP), the user experienced data rate could be derived from the 5th percentile user spectral efficiency. Let W denote the channel bandwidth and SEuser denote the 5th percentile user spectral efficiency. Then the user experienced data rate, Ruser is given by: Ruser = W × SEuser. If the bandwidth is aggregated across multiple bands (one or more TRxP layers), the user experienced data rate is summed over the bands.</a:t>
            </a:r>
            <a:endParaRPr sz="1600" b="0" i="1">
              <a:solidFill>
                <a:schemeClr val="dk1"/>
              </a:solidFill>
              <a:latin typeface="Arial"/>
              <a:ea typeface="Arial"/>
              <a:cs typeface="Arial"/>
              <a:sym typeface="Arial"/>
            </a:endParaRPr>
          </a:p>
          <a:p>
            <a:pPr marL="342900" marR="0" lvl="0" indent="-342900" algn="l" rtl="0">
              <a:spcBef>
                <a:spcPts val="0"/>
              </a:spcBef>
              <a:spcAft>
                <a:spcPts val="0"/>
              </a:spcAft>
              <a:buClr>
                <a:schemeClr val="dk1"/>
              </a:buClr>
              <a:buSzPts val="1100"/>
              <a:buFont typeface="Arial"/>
              <a:buNone/>
            </a:pPr>
            <a:r>
              <a:rPr lang="en-US" sz="1600" b="0">
                <a:solidFill>
                  <a:schemeClr val="dk1"/>
                </a:solidFill>
                <a:latin typeface="Arial"/>
                <a:ea typeface="Arial"/>
                <a:cs typeface="Arial"/>
                <a:sym typeface="Arial"/>
              </a:rPr>
              <a:t>The requirement is applicable to EMBB Dense Urban.DL 100 Mbit/s. UL 50 Mbit/s. </a:t>
            </a:r>
            <a:endParaRPr sz="1600" b="0">
              <a:solidFill>
                <a:schemeClr val="dk1"/>
              </a:solidFill>
              <a:latin typeface="Arial"/>
              <a:ea typeface="Arial"/>
              <a:cs typeface="Arial"/>
              <a:sym typeface="Arial"/>
            </a:endParaRPr>
          </a:p>
          <a:p>
            <a:pPr marL="342900" marR="0" lvl="0" indent="-342900" algn="l" rtl="0">
              <a:lnSpc>
                <a:spcPct val="100000"/>
              </a:lnSpc>
              <a:spcBef>
                <a:spcPts val="0"/>
              </a:spcBef>
              <a:spcAft>
                <a:spcPts val="0"/>
              </a:spcAft>
              <a:buClr>
                <a:schemeClr val="dk1"/>
              </a:buClr>
              <a:buSzPts val="1100"/>
              <a:buFont typeface="Arial"/>
              <a:buNone/>
            </a:pPr>
            <a:endParaRPr sz="1600" b="0">
              <a:latin typeface="Arial"/>
              <a:ea typeface="Arial"/>
              <a:cs typeface="Arial"/>
              <a:sym typeface="Arial"/>
            </a:endParaRPr>
          </a:p>
          <a:p>
            <a:pPr marL="342900" lvl="0" indent="-342900" rtl="0">
              <a:spcBef>
                <a:spcPts val="0"/>
              </a:spcBef>
              <a:spcAft>
                <a:spcPts val="0"/>
              </a:spcAft>
              <a:buClr>
                <a:schemeClr val="dk1"/>
              </a:buClr>
              <a:buSzPts val="1100"/>
              <a:buFont typeface="Arial"/>
              <a:buNone/>
            </a:pPr>
            <a:endParaRPr sz="1600">
              <a:solidFill>
                <a:srgbClr val="FF0000"/>
              </a:solidFill>
              <a:latin typeface="Arial"/>
              <a:ea typeface="Arial"/>
              <a:cs typeface="Arial"/>
              <a:sym typeface="Arial"/>
            </a:endParaRPr>
          </a:p>
          <a:p>
            <a:pPr marL="342900" marR="0" lvl="0" indent="-342900" algn="l" rtl="0">
              <a:spcBef>
                <a:spcPts val="0"/>
              </a:spcBef>
              <a:spcAft>
                <a:spcPts val="0"/>
              </a:spcAft>
              <a:buClr>
                <a:schemeClr val="dk1"/>
              </a:buClr>
              <a:buSzPts val="1100"/>
              <a:buFont typeface="Arial"/>
              <a:buNone/>
            </a:pPr>
            <a:endParaRPr sz="1600">
              <a:solidFill>
                <a:schemeClr val="dk1"/>
              </a:solidFill>
              <a:latin typeface="Arial"/>
              <a:ea typeface="Arial"/>
              <a:cs typeface="Arial"/>
              <a:sym typeface="Arial"/>
            </a:endParaRPr>
          </a:p>
          <a:p>
            <a:pPr marL="342900" marR="0" lvl="0" indent="-342900" algn="l" rtl="0">
              <a:spcBef>
                <a:spcPts val="0"/>
              </a:spcBef>
              <a:spcAft>
                <a:spcPts val="0"/>
              </a:spcAft>
              <a:buNone/>
            </a:pP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99"/>
        <p:cNvGrpSpPr/>
        <p:nvPr/>
      </p:nvGrpSpPr>
      <p:grpSpPr>
        <a:xfrm>
          <a:off x="0" y="0"/>
          <a:ext cx="0" cy="0"/>
          <a:chOff x="0" y="0"/>
          <a:chExt cx="0" cy="0"/>
        </a:xfrm>
      </p:grpSpPr>
      <p:sp>
        <p:nvSpPr>
          <p:cNvPr id="300" name="Shape 300"/>
          <p:cNvSpPr txBox="1">
            <a:spLocks noGrp="1"/>
          </p:cNvSpPr>
          <p:nvPr>
            <p:ph type="title"/>
          </p:nvPr>
        </p:nvSpPr>
        <p:spPr>
          <a:xfrm>
            <a:off x="381000" y="606375"/>
            <a:ext cx="11275500" cy="7389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Clr>
                <a:schemeClr val="dk1"/>
              </a:buClr>
              <a:buFont typeface="Arial"/>
              <a:buNone/>
            </a:pPr>
            <a:r>
              <a:rPr lang="en-US" sz="2400">
                <a:solidFill>
                  <a:schemeClr val="dk1"/>
                </a:solidFill>
              </a:rPr>
              <a:t>802.11ax estimate for 5%ile User Experienced Data Rate in EMBB Dense Urban</a:t>
            </a:r>
            <a:endParaRPr sz="2400" b="1" i="0" u="none" strike="noStrike" cap="none">
              <a:solidFill>
                <a:srgbClr val="000000"/>
              </a:solidFill>
              <a:latin typeface="Times New Roman"/>
              <a:ea typeface="Times New Roman"/>
              <a:cs typeface="Times New Roman"/>
              <a:sym typeface="Times New Roman"/>
            </a:endParaRPr>
          </a:p>
        </p:txBody>
      </p:sp>
      <p:sp>
        <p:nvSpPr>
          <p:cNvPr id="301" name="Shape 301"/>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24</a:t>
            </a:fld>
            <a:endParaRPr sz="1200">
              <a:solidFill>
                <a:srgbClr val="000000"/>
              </a:solidFill>
              <a:latin typeface="Times New Roman"/>
              <a:ea typeface="Times New Roman"/>
              <a:cs typeface="Times New Roman"/>
              <a:sym typeface="Times New Roman"/>
            </a:endParaRPr>
          </a:p>
        </p:txBody>
      </p:sp>
      <p:sp>
        <p:nvSpPr>
          <p:cNvPr id="302" name="Shape 302"/>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 </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303" name="Shape 303"/>
          <p:cNvSpPr txBox="1">
            <a:spLocks noGrp="1"/>
          </p:cNvSpPr>
          <p:nvPr>
            <p:ph type="body" idx="1"/>
          </p:nvPr>
        </p:nvSpPr>
        <p:spPr>
          <a:xfrm>
            <a:off x="546000" y="1119900"/>
            <a:ext cx="11499300" cy="5319900"/>
          </a:xfrm>
          <a:prstGeom prst="rect">
            <a:avLst/>
          </a:prstGeom>
          <a:noFill/>
          <a:ln>
            <a:noFill/>
          </a:ln>
        </p:spPr>
        <p:txBody>
          <a:bodyPr spcFirstLastPara="1" wrap="square" lIns="92150" tIns="46075" rIns="92150" bIns="46075" anchor="t" anchorCtr="0">
            <a:noAutofit/>
          </a:bodyPr>
          <a:lstStyle/>
          <a:p>
            <a:pPr marL="342900" marR="0" lvl="0" indent="-342900" algn="l" rtl="0">
              <a:lnSpc>
                <a:spcPct val="100000"/>
              </a:lnSpc>
              <a:spcBef>
                <a:spcPts val="0"/>
              </a:spcBef>
              <a:spcAft>
                <a:spcPts val="0"/>
              </a:spcAft>
              <a:buClr>
                <a:schemeClr val="dk1"/>
              </a:buClr>
              <a:buSzPts val="1100"/>
              <a:buFont typeface="Arial"/>
              <a:buNone/>
            </a:pPr>
            <a:endParaRPr sz="1600" b="0">
              <a:latin typeface="Arial"/>
              <a:ea typeface="Arial"/>
              <a:cs typeface="Arial"/>
              <a:sym typeface="Arial"/>
            </a:endParaRPr>
          </a:p>
          <a:p>
            <a:pPr marL="0" marR="0" lvl="0" indent="0" algn="l" rtl="0">
              <a:lnSpc>
                <a:spcPct val="100000"/>
              </a:lnSpc>
              <a:spcBef>
                <a:spcPts val="0"/>
              </a:spcBef>
              <a:spcAft>
                <a:spcPts val="0"/>
              </a:spcAft>
              <a:buClr>
                <a:schemeClr val="dk1"/>
              </a:buClr>
              <a:buSzPts val="1100"/>
              <a:buFont typeface="Arial"/>
              <a:buNone/>
            </a:pPr>
            <a:r>
              <a:rPr lang="en-US" sz="1600" b="0">
                <a:latin typeface="Arial"/>
                <a:ea typeface="Arial"/>
                <a:cs typeface="Arial"/>
                <a:sym typeface="Arial"/>
              </a:rPr>
              <a:t>From the estimated 5%ile spectral efficiency for </a:t>
            </a:r>
            <a:r>
              <a:rPr lang="en-US" sz="1600" b="0">
                <a:solidFill>
                  <a:schemeClr val="dk1"/>
                </a:solidFill>
                <a:latin typeface="Arial"/>
                <a:ea typeface="Arial"/>
                <a:cs typeface="Arial"/>
                <a:sym typeface="Arial"/>
              </a:rPr>
              <a:t>Configuration 1: Assuming max 11ax  packet size, control packet excluded:</a:t>
            </a:r>
            <a:endParaRPr sz="1600" b="0">
              <a:latin typeface="Arial"/>
              <a:ea typeface="Arial"/>
              <a:cs typeface="Arial"/>
              <a:sym typeface="Arial"/>
            </a:endParaRPr>
          </a:p>
          <a:p>
            <a:pPr marL="457200" lvl="0" indent="-330200" rtl="0">
              <a:spcBef>
                <a:spcPts val="0"/>
              </a:spcBef>
              <a:spcAft>
                <a:spcPts val="0"/>
              </a:spcAft>
              <a:buSzPts val="1600"/>
              <a:buFont typeface="Arial"/>
              <a:buChar char="●"/>
            </a:pPr>
            <a:r>
              <a:rPr lang="en-US" sz="1600" b="0">
                <a:latin typeface="Arial"/>
                <a:ea typeface="Arial"/>
                <a:cs typeface="Arial"/>
                <a:sym typeface="Arial"/>
              </a:rPr>
              <a:t>DL user experienced data rate = 1.22 bits/s/Hz * 160 MHz  = 195.2 Mbps</a:t>
            </a:r>
            <a:endParaRPr sz="1600" b="0">
              <a:latin typeface="Arial"/>
              <a:ea typeface="Arial"/>
              <a:cs typeface="Arial"/>
              <a:sym typeface="Arial"/>
            </a:endParaRPr>
          </a:p>
          <a:p>
            <a:pPr marL="457200" lvl="0" indent="-330200" rtl="0">
              <a:spcBef>
                <a:spcPts val="0"/>
              </a:spcBef>
              <a:spcAft>
                <a:spcPts val="0"/>
              </a:spcAft>
              <a:buSzPts val="1600"/>
              <a:buFont typeface="Arial"/>
              <a:buChar char="●"/>
            </a:pPr>
            <a:r>
              <a:rPr lang="en-US" sz="1600" b="0">
                <a:latin typeface="Arial"/>
                <a:ea typeface="Arial"/>
                <a:cs typeface="Arial"/>
                <a:sym typeface="Arial"/>
              </a:rPr>
              <a:t>UL user experienced data rate = 0.46 bits/s/Hz * 160 MHz  = 73.6 Mbps</a:t>
            </a:r>
            <a:endParaRPr sz="1600" b="0">
              <a:latin typeface="Arial"/>
              <a:ea typeface="Arial"/>
              <a:cs typeface="Arial"/>
              <a:sym typeface="Arial"/>
            </a:endParaRPr>
          </a:p>
          <a:p>
            <a:pPr marL="0" lvl="0" indent="0" rtl="0">
              <a:lnSpc>
                <a:spcPct val="115000"/>
              </a:lnSpc>
              <a:spcBef>
                <a:spcPts val="600"/>
              </a:spcBef>
              <a:spcAft>
                <a:spcPts val="0"/>
              </a:spcAft>
              <a:buClr>
                <a:srgbClr val="000000"/>
              </a:buClr>
              <a:buSzPts val="1100"/>
              <a:buFont typeface="Arial"/>
              <a:buNone/>
            </a:pPr>
            <a:r>
              <a:rPr lang="en-US" sz="1600" b="0">
                <a:solidFill>
                  <a:schemeClr val="dk1"/>
                </a:solidFill>
                <a:highlight>
                  <a:srgbClr val="00FF00"/>
                </a:highlight>
                <a:latin typeface="Arial"/>
                <a:ea typeface="Arial"/>
                <a:cs typeface="Arial"/>
                <a:sym typeface="Arial"/>
              </a:rPr>
              <a:t>802.11ax should meet the requirement for IMT-2020 EMBB Dense Urban 5%ile User Experienced Data Rate</a:t>
            </a:r>
            <a:endParaRPr sz="1600" b="0">
              <a:latin typeface="Arial"/>
              <a:ea typeface="Arial"/>
              <a:cs typeface="Arial"/>
              <a:sym typeface="Arial"/>
            </a:endParaRPr>
          </a:p>
          <a:p>
            <a:pPr marL="0" marR="0" lvl="0" indent="0" algn="l" rtl="0">
              <a:lnSpc>
                <a:spcPct val="115000"/>
              </a:lnSpc>
              <a:spcBef>
                <a:spcPts val="600"/>
              </a:spcBef>
              <a:spcAft>
                <a:spcPts val="0"/>
              </a:spcAft>
              <a:buClr>
                <a:srgbClr val="000000"/>
              </a:buClr>
              <a:buSzPts val="1100"/>
              <a:buFont typeface="Arial"/>
              <a:buNone/>
            </a:pPr>
            <a:r>
              <a:rPr lang="en-US" sz="1600" b="0">
                <a:solidFill>
                  <a:schemeClr val="dk1"/>
                </a:solidFill>
                <a:latin typeface="Arial"/>
                <a:ea typeface="Arial"/>
                <a:cs typeface="Arial"/>
                <a:sym typeface="Arial"/>
              </a:rPr>
              <a:t>Note:</a:t>
            </a:r>
            <a:r>
              <a:rPr lang="en-US" sz="1600" b="0">
                <a:latin typeface="Arial"/>
                <a:ea typeface="Arial"/>
                <a:cs typeface="Arial"/>
                <a:sym typeface="Arial"/>
              </a:rPr>
              <a:t> The 3GPP geometry SINR is plotted over 20 MHz. In the above, we have multiplied the 5% spectral efficiency at the corresponding SINR with 160 MHz bandwidth. Since the device transmit power may not scale with bandwidth, it is not necessary that the same SINR CDF is achievable for transmission over 160 MHz bandwidth. However, both signal and interference PSD can reduce with bandwidth and hence, the final SINR may be equivalent.</a:t>
            </a:r>
            <a:endParaRPr sz="1600" b="0">
              <a:solidFill>
                <a:schemeClr val="dk1"/>
              </a:solidFill>
              <a:latin typeface="Arial"/>
              <a:ea typeface="Arial"/>
              <a:cs typeface="Arial"/>
              <a:sym typeface="Arial"/>
            </a:endParaRPr>
          </a:p>
          <a:p>
            <a:pPr marL="342900" lvl="0" indent="-342900" rtl="0">
              <a:spcBef>
                <a:spcPts val="0"/>
              </a:spcBef>
              <a:spcAft>
                <a:spcPts val="0"/>
              </a:spcAft>
              <a:buClr>
                <a:schemeClr val="dk1"/>
              </a:buClr>
              <a:buSzPts val="1100"/>
              <a:buFont typeface="Arial"/>
              <a:buNone/>
            </a:pPr>
            <a:endParaRPr sz="1600">
              <a:solidFill>
                <a:srgbClr val="FF0000"/>
              </a:solidFill>
              <a:latin typeface="Arial"/>
              <a:ea typeface="Arial"/>
              <a:cs typeface="Arial"/>
              <a:sym typeface="Arial"/>
            </a:endParaRPr>
          </a:p>
          <a:p>
            <a:pPr marL="342900" marR="0" lvl="0" indent="-342900" algn="l" rtl="0">
              <a:spcBef>
                <a:spcPts val="0"/>
              </a:spcBef>
              <a:spcAft>
                <a:spcPts val="0"/>
              </a:spcAft>
              <a:buClr>
                <a:schemeClr val="dk1"/>
              </a:buClr>
              <a:buSzPts val="1100"/>
              <a:buFont typeface="Arial"/>
              <a:buNone/>
            </a:pPr>
            <a:endParaRPr sz="1600">
              <a:solidFill>
                <a:schemeClr val="dk1"/>
              </a:solidFill>
              <a:latin typeface="Arial"/>
              <a:ea typeface="Arial"/>
              <a:cs typeface="Arial"/>
              <a:sym typeface="Arial"/>
            </a:endParaRPr>
          </a:p>
          <a:p>
            <a:pPr marL="342900" marR="0" lvl="0" indent="-342900" algn="l" rtl="0">
              <a:spcBef>
                <a:spcPts val="0"/>
              </a:spcBef>
              <a:spcAft>
                <a:spcPts val="0"/>
              </a:spcAft>
              <a:buNone/>
            </a:pP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Shape 308"/>
          <p:cNvSpPr txBox="1">
            <a:spLocks noGrp="1"/>
          </p:cNvSpPr>
          <p:nvPr>
            <p:ph type="title"/>
          </p:nvPr>
        </p:nvSpPr>
        <p:spPr>
          <a:xfrm>
            <a:off x="-76200" y="457200"/>
            <a:ext cx="11275500" cy="7191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solidFill>
                  <a:schemeClr val="dk1"/>
                </a:solidFill>
              </a:rPr>
              <a:t>IMT 2020 requirement for </a:t>
            </a:r>
            <a:r>
              <a:rPr lang="en-US" sz="2400" b="1" i="0" u="none" strike="noStrike" cap="none">
                <a:solidFill>
                  <a:srgbClr val="000000"/>
                </a:solidFill>
                <a:latin typeface="Times New Roman"/>
                <a:ea typeface="Times New Roman"/>
                <a:cs typeface="Times New Roman"/>
                <a:sym typeface="Times New Roman"/>
              </a:rPr>
              <a:t>Average spectral efficiency </a:t>
            </a:r>
            <a:endParaRPr sz="2400" b="1" i="0" u="none" strike="noStrike" cap="none">
              <a:solidFill>
                <a:srgbClr val="000000"/>
              </a:solidFill>
              <a:latin typeface="Times New Roman"/>
              <a:ea typeface="Times New Roman"/>
              <a:cs typeface="Times New Roman"/>
              <a:sym typeface="Times New Roman"/>
            </a:endParaRPr>
          </a:p>
        </p:txBody>
      </p:sp>
      <p:sp>
        <p:nvSpPr>
          <p:cNvPr id="309" name="Shape 309"/>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25</a:t>
            </a:fld>
            <a:endParaRPr sz="1200">
              <a:solidFill>
                <a:srgbClr val="000000"/>
              </a:solidFill>
              <a:latin typeface="Times New Roman"/>
              <a:ea typeface="Times New Roman"/>
              <a:cs typeface="Times New Roman"/>
              <a:sym typeface="Times New Roman"/>
            </a:endParaRPr>
          </a:p>
        </p:txBody>
      </p:sp>
      <p:sp>
        <p:nvSpPr>
          <p:cNvPr id="310" name="Shape 310"/>
          <p:cNvSpPr txBox="1">
            <a:spLocks noGrp="1"/>
          </p:cNvSpPr>
          <p:nvPr>
            <p:ph type="body" idx="1"/>
          </p:nvPr>
        </p:nvSpPr>
        <p:spPr>
          <a:xfrm>
            <a:off x="332925" y="1176200"/>
            <a:ext cx="11630400" cy="5156400"/>
          </a:xfrm>
          <a:prstGeom prst="rect">
            <a:avLst/>
          </a:prstGeom>
          <a:noFill/>
          <a:ln>
            <a:noFill/>
          </a:ln>
        </p:spPr>
        <p:txBody>
          <a:bodyPr spcFirstLastPara="1" wrap="square" lIns="92150" tIns="46075" rIns="92150" bIns="46075" anchor="t" anchorCtr="0">
            <a:noAutofit/>
          </a:bodyPr>
          <a:lstStyle/>
          <a:p>
            <a:pPr marL="0" lvl="0" indent="0" rtl="0">
              <a:lnSpc>
                <a:spcPct val="115000"/>
              </a:lnSpc>
              <a:spcBef>
                <a:spcPts val="600"/>
              </a:spcBef>
              <a:spcAft>
                <a:spcPts val="0"/>
              </a:spcAft>
              <a:buSzPts val="1100"/>
              <a:buNone/>
            </a:pPr>
            <a:r>
              <a:rPr lang="en-US" sz="1600" b="0">
                <a:solidFill>
                  <a:schemeClr val="dk1"/>
                </a:solidFill>
                <a:latin typeface="Arial"/>
                <a:ea typeface="Arial"/>
                <a:cs typeface="Arial"/>
                <a:sym typeface="Arial"/>
              </a:rPr>
              <a:t>Definition:</a:t>
            </a:r>
            <a:r>
              <a:rPr lang="en-US" sz="1600" b="0">
                <a:solidFill>
                  <a:srgbClr val="0000FF"/>
                </a:solidFill>
                <a:latin typeface="Arial"/>
                <a:ea typeface="Arial"/>
                <a:cs typeface="Arial"/>
                <a:sym typeface="Arial"/>
              </a:rPr>
              <a:t> Let Ri (T) denote the number of correctly received bits by user i (i = 1,…N) (downlink) or from user i (uplink) in a system comprising a user population of N users and M Transmission Reception Points (TRxPs). Let W denote the channel bandwidth and T the time over which the data bits are received. The average spectral efficiency may be estimated by running system-level simulations over number of drops Ndrops. Each drop gives a value of                            denoted as: </a:t>
            </a:r>
            <a:endParaRPr sz="1600" b="0">
              <a:solidFill>
                <a:srgbClr val="0000FF"/>
              </a:solidFill>
              <a:latin typeface="Arial"/>
              <a:ea typeface="Arial"/>
              <a:cs typeface="Arial"/>
              <a:sym typeface="Arial"/>
            </a:endParaRPr>
          </a:p>
          <a:p>
            <a:pPr marL="0" lvl="0" indent="0" rtl="0">
              <a:lnSpc>
                <a:spcPct val="115000"/>
              </a:lnSpc>
              <a:spcBef>
                <a:spcPts val="600"/>
              </a:spcBef>
              <a:spcAft>
                <a:spcPts val="0"/>
              </a:spcAft>
              <a:buSzPts val="1100"/>
              <a:buNone/>
            </a:pPr>
            <a:r>
              <a:rPr lang="en-US" sz="1600" b="0">
                <a:solidFill>
                  <a:srgbClr val="0000FF"/>
                </a:solidFill>
                <a:latin typeface="Arial"/>
                <a:ea typeface="Arial"/>
                <a:cs typeface="Arial"/>
                <a:sym typeface="Arial"/>
              </a:rPr>
              <a:t>                                                and the estimated average spectral efficiency resulting is given by:</a:t>
            </a:r>
            <a:endParaRPr sz="1600" b="0">
              <a:solidFill>
                <a:srgbClr val="0000FF"/>
              </a:solidFill>
              <a:latin typeface="Arial"/>
              <a:ea typeface="Arial"/>
              <a:cs typeface="Arial"/>
              <a:sym typeface="Arial"/>
            </a:endParaRPr>
          </a:p>
          <a:p>
            <a:pPr marL="0" lvl="0" indent="0" rtl="0">
              <a:lnSpc>
                <a:spcPct val="115000"/>
              </a:lnSpc>
              <a:spcBef>
                <a:spcPts val="600"/>
              </a:spcBef>
              <a:spcAft>
                <a:spcPts val="0"/>
              </a:spcAft>
              <a:buSzPts val="1100"/>
              <a:buNone/>
            </a:pP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a:solidFill>
                  <a:srgbClr val="0000FF"/>
                </a:solidFill>
                <a:latin typeface="Arial"/>
                <a:ea typeface="Arial"/>
                <a:cs typeface="Arial"/>
                <a:sym typeface="Arial"/>
              </a:rPr>
              <a:t>For TDD, the channel bandwidth information should include the effective bandwidth, which is the operating bandwidth normalized appropriately considering the uplink/downlink ratio.</a:t>
            </a:r>
            <a:endParaRPr sz="1600" b="0">
              <a:solidFill>
                <a:srgbClr val="0000FF"/>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a:solidFill>
                  <a:schemeClr val="dk1"/>
                </a:solidFill>
                <a:latin typeface="Arial"/>
                <a:ea typeface="Arial"/>
                <a:cs typeface="Arial"/>
                <a:sym typeface="Arial"/>
              </a:rPr>
              <a:t>Evaluation Method: Simulations based on the methodology specified in [2].</a:t>
            </a: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r>
              <a:rPr lang="en-US" sz="1600" b="0">
                <a:solidFill>
                  <a:schemeClr val="dk1"/>
                </a:solidFill>
                <a:latin typeface="Arial"/>
                <a:ea typeface="Arial"/>
                <a:cs typeface="Arial"/>
                <a:sym typeface="Arial"/>
              </a:rPr>
              <a:t>Requirement:</a:t>
            </a:r>
            <a:endParaRPr sz="1600" b="0">
              <a:solidFill>
                <a:schemeClr val="dk1"/>
              </a:solidFill>
              <a:latin typeface="Arial"/>
              <a:ea typeface="Arial"/>
              <a:cs typeface="Arial"/>
              <a:sym typeface="Arial"/>
            </a:endParaRPr>
          </a:p>
          <a:p>
            <a:pPr marL="457200" lvl="0" indent="-330200" rtl="0">
              <a:lnSpc>
                <a:spcPct val="115000"/>
              </a:lnSpc>
              <a:spcBef>
                <a:spcPts val="600"/>
              </a:spcBef>
              <a:spcAft>
                <a:spcPts val="0"/>
              </a:spcAft>
              <a:buClr>
                <a:schemeClr val="dk1"/>
              </a:buClr>
              <a:buSzPts val="1600"/>
              <a:buAutoNum type="arabicPeriod"/>
            </a:pPr>
            <a:r>
              <a:rPr lang="en-US" sz="1600" b="0">
                <a:solidFill>
                  <a:schemeClr val="dk1"/>
                </a:solidFill>
                <a:latin typeface="Arial"/>
                <a:ea typeface="Arial"/>
                <a:cs typeface="Arial"/>
                <a:sym typeface="Arial"/>
              </a:rPr>
              <a:t>EMBB Indoor Hotpot: DL/UL = 9/6.75 bits/s/Hz/TRxP</a:t>
            </a:r>
            <a:endParaRPr sz="1600" b="0">
              <a:solidFill>
                <a:schemeClr val="dk1"/>
              </a:solidFill>
              <a:latin typeface="Arial"/>
              <a:ea typeface="Arial"/>
              <a:cs typeface="Arial"/>
              <a:sym typeface="Arial"/>
            </a:endParaRPr>
          </a:p>
          <a:p>
            <a:pPr marL="457200" lvl="0" indent="-330200" rtl="0">
              <a:lnSpc>
                <a:spcPct val="115000"/>
              </a:lnSpc>
              <a:spcBef>
                <a:spcPts val="0"/>
              </a:spcBef>
              <a:spcAft>
                <a:spcPts val="0"/>
              </a:spcAft>
              <a:buClr>
                <a:schemeClr val="dk1"/>
              </a:buClr>
              <a:buSzPts val="1600"/>
              <a:buAutoNum type="arabicPeriod"/>
            </a:pPr>
            <a:r>
              <a:rPr lang="en-US" sz="1600" b="0">
                <a:solidFill>
                  <a:schemeClr val="dk1"/>
                </a:solidFill>
                <a:latin typeface="Arial"/>
                <a:ea typeface="Arial"/>
                <a:cs typeface="Arial"/>
                <a:sym typeface="Arial"/>
              </a:rPr>
              <a:t>EMBB Dense Urban: DL/UL: 7.8/5.4 bits/s/Hz/TRxP</a:t>
            </a: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None/>
            </a:pPr>
            <a:endParaRPr sz="1600" b="0">
              <a:solidFill>
                <a:schemeClr val="dk1"/>
              </a:solidFill>
              <a:latin typeface="Arial"/>
              <a:ea typeface="Arial"/>
              <a:cs typeface="Arial"/>
              <a:sym typeface="Arial"/>
            </a:endParaRPr>
          </a:p>
        </p:txBody>
      </p:sp>
      <p:sp>
        <p:nvSpPr>
          <p:cNvPr id="311" name="Shape 311"/>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 </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pic>
        <p:nvPicPr>
          <p:cNvPr id="312" name="Shape 312"/>
          <p:cNvPicPr preferRelativeResize="0"/>
          <p:nvPr/>
        </p:nvPicPr>
        <p:blipFill>
          <a:blip r:embed="rId3">
            <a:alphaModFix/>
          </a:blip>
          <a:stretch>
            <a:fillRect/>
          </a:stretch>
        </p:blipFill>
        <p:spPr>
          <a:xfrm>
            <a:off x="8009348" y="2101275"/>
            <a:ext cx="1287049" cy="363525"/>
          </a:xfrm>
          <a:prstGeom prst="rect">
            <a:avLst/>
          </a:prstGeom>
          <a:noFill/>
          <a:ln>
            <a:noFill/>
          </a:ln>
        </p:spPr>
      </p:pic>
      <p:pic>
        <p:nvPicPr>
          <p:cNvPr id="313" name="Shape 313"/>
          <p:cNvPicPr preferRelativeResize="0"/>
          <p:nvPr/>
        </p:nvPicPr>
        <p:blipFill>
          <a:blip r:embed="rId4">
            <a:alphaModFix/>
          </a:blip>
          <a:stretch>
            <a:fillRect/>
          </a:stretch>
        </p:blipFill>
        <p:spPr>
          <a:xfrm>
            <a:off x="383176" y="2464800"/>
            <a:ext cx="2628583" cy="363525"/>
          </a:xfrm>
          <a:prstGeom prst="rect">
            <a:avLst/>
          </a:prstGeom>
          <a:noFill/>
          <a:ln>
            <a:noFill/>
          </a:ln>
        </p:spPr>
      </p:pic>
      <p:pic>
        <p:nvPicPr>
          <p:cNvPr id="314" name="Shape 314"/>
          <p:cNvPicPr preferRelativeResize="0"/>
          <p:nvPr/>
        </p:nvPicPr>
        <p:blipFill>
          <a:blip r:embed="rId5">
            <a:alphaModFix/>
          </a:blip>
          <a:stretch>
            <a:fillRect/>
          </a:stretch>
        </p:blipFill>
        <p:spPr>
          <a:xfrm>
            <a:off x="152400" y="3143250"/>
            <a:ext cx="5029200" cy="876300"/>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Shape 319"/>
          <p:cNvSpPr txBox="1">
            <a:spLocks noGrp="1"/>
          </p:cNvSpPr>
          <p:nvPr>
            <p:ph type="title"/>
          </p:nvPr>
        </p:nvSpPr>
        <p:spPr>
          <a:xfrm>
            <a:off x="393200" y="569475"/>
            <a:ext cx="11275500" cy="7191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Clr>
                <a:schemeClr val="dk1"/>
              </a:buClr>
              <a:buFont typeface="Arial"/>
              <a:buNone/>
            </a:pPr>
            <a:r>
              <a:rPr lang="en-US" sz="2000">
                <a:solidFill>
                  <a:schemeClr val="dk1"/>
                </a:solidFill>
              </a:rPr>
              <a:t>IMT 2020 configuration for Average spectral efficiency: EMBB Indoor Hotspot </a:t>
            </a:r>
            <a:endParaRPr sz="2000" b="1" i="0" u="none" strike="noStrike" cap="none">
              <a:solidFill>
                <a:srgbClr val="000000"/>
              </a:solidFill>
              <a:latin typeface="Times New Roman"/>
              <a:ea typeface="Times New Roman"/>
              <a:cs typeface="Times New Roman"/>
              <a:sym typeface="Times New Roman"/>
            </a:endParaRPr>
          </a:p>
        </p:txBody>
      </p:sp>
      <p:sp>
        <p:nvSpPr>
          <p:cNvPr id="320" name="Shape 320"/>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26</a:t>
            </a:fld>
            <a:endParaRPr sz="1200">
              <a:solidFill>
                <a:srgbClr val="000000"/>
              </a:solidFill>
              <a:latin typeface="Times New Roman"/>
              <a:ea typeface="Times New Roman"/>
              <a:cs typeface="Times New Roman"/>
              <a:sym typeface="Times New Roman"/>
            </a:endParaRPr>
          </a:p>
        </p:txBody>
      </p:sp>
      <p:sp>
        <p:nvSpPr>
          <p:cNvPr id="321" name="Shape 321"/>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 </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graphicFrame>
        <p:nvGraphicFramePr>
          <p:cNvPr id="322" name="Shape 322"/>
          <p:cNvGraphicFramePr/>
          <p:nvPr/>
        </p:nvGraphicFramePr>
        <p:xfrm>
          <a:off x="591213" y="1288585"/>
          <a:ext cx="11009575" cy="4816290"/>
        </p:xfrm>
        <a:graphic>
          <a:graphicData uri="http://schemas.openxmlformats.org/drawingml/2006/table">
            <a:tbl>
              <a:tblPr>
                <a:noFill/>
                <a:tableStyleId>{113D76AF-2DB7-4605-8C40-959F13C108E4}</a:tableStyleId>
              </a:tblPr>
              <a:tblGrid>
                <a:gridCol w="4152450"/>
                <a:gridCol w="2922500"/>
                <a:gridCol w="1895350"/>
                <a:gridCol w="2039275"/>
              </a:tblGrid>
              <a:tr h="622100">
                <a:tc>
                  <a:txBody>
                    <a:bodyPr/>
                    <a:lstStyle/>
                    <a:p>
                      <a:pPr marL="0" lvl="0" indent="0" rtl="0">
                        <a:spcBef>
                          <a:spcPts val="0"/>
                        </a:spcBef>
                        <a:spcAft>
                          <a:spcPts val="0"/>
                        </a:spcAft>
                        <a:buNone/>
                      </a:pPr>
                      <a:endParaRPr sz="1500"/>
                    </a:p>
                  </a:txBody>
                  <a:tcPr marL="91425" marR="91425" marT="91425" marB="91425"/>
                </a:tc>
                <a:tc>
                  <a:txBody>
                    <a:bodyPr/>
                    <a:lstStyle/>
                    <a:p>
                      <a:pPr marL="0" lvl="0" indent="0" rtl="0">
                        <a:spcBef>
                          <a:spcPts val="0"/>
                        </a:spcBef>
                        <a:spcAft>
                          <a:spcPts val="0"/>
                        </a:spcAft>
                        <a:buNone/>
                      </a:pPr>
                      <a:r>
                        <a:rPr lang="en-US" sz="1500" b="1"/>
                        <a:t>IMT 2020 Indoor Hotspot Configuration A</a:t>
                      </a:r>
                      <a:endParaRPr sz="1500" b="1"/>
                    </a:p>
                  </a:txBody>
                  <a:tcPr marL="91425" marR="91425" marT="91425" marB="91425"/>
                </a:tc>
                <a:tc>
                  <a:txBody>
                    <a:bodyPr/>
                    <a:lstStyle/>
                    <a:p>
                      <a:pPr marL="0" lvl="0" indent="0" rtl="0">
                        <a:spcBef>
                          <a:spcPts val="0"/>
                        </a:spcBef>
                        <a:spcAft>
                          <a:spcPts val="0"/>
                        </a:spcAft>
                        <a:buNone/>
                      </a:pPr>
                      <a:r>
                        <a:rPr lang="en-US" sz="1500" b="1"/>
                        <a:t>11ax Residential</a:t>
                      </a:r>
                      <a:endParaRPr sz="1500" b="1"/>
                    </a:p>
                  </a:txBody>
                  <a:tcPr marL="91425" marR="91425" marT="91425" marB="91425"/>
                </a:tc>
                <a:tc>
                  <a:txBody>
                    <a:bodyPr/>
                    <a:lstStyle/>
                    <a:p>
                      <a:pPr marL="0" lvl="0" indent="0" rtl="0">
                        <a:spcBef>
                          <a:spcPts val="0"/>
                        </a:spcBef>
                        <a:spcAft>
                          <a:spcPts val="0"/>
                        </a:spcAft>
                        <a:buNone/>
                      </a:pPr>
                      <a:r>
                        <a:rPr lang="en-US" sz="1500" b="1"/>
                        <a:t>11ax Enterprise</a:t>
                      </a:r>
                      <a:endParaRPr sz="1500" b="1"/>
                    </a:p>
                  </a:txBody>
                  <a:tcPr marL="91425" marR="91425" marT="91425" marB="91425"/>
                </a:tc>
              </a:tr>
              <a:tr h="394925">
                <a:tc>
                  <a:txBody>
                    <a:bodyPr/>
                    <a:lstStyle/>
                    <a:p>
                      <a:pPr marL="0" lvl="0" indent="0" rtl="0">
                        <a:spcBef>
                          <a:spcPts val="0"/>
                        </a:spcBef>
                        <a:spcAft>
                          <a:spcPts val="0"/>
                        </a:spcAft>
                        <a:buNone/>
                      </a:pPr>
                      <a:r>
                        <a:rPr lang="en-US" sz="1500" b="1"/>
                        <a:t>Carrier Frequency</a:t>
                      </a:r>
                      <a:endParaRPr sz="1500" b="1"/>
                    </a:p>
                  </a:txBody>
                  <a:tcPr marL="91425" marR="91425" marT="91425" marB="91425"/>
                </a:tc>
                <a:tc>
                  <a:txBody>
                    <a:bodyPr/>
                    <a:lstStyle/>
                    <a:p>
                      <a:pPr marL="0" lvl="0" indent="0" rtl="0">
                        <a:spcBef>
                          <a:spcPts val="0"/>
                        </a:spcBef>
                        <a:spcAft>
                          <a:spcPts val="0"/>
                        </a:spcAft>
                        <a:buNone/>
                      </a:pPr>
                      <a:r>
                        <a:rPr lang="en-US" sz="1500"/>
                        <a:t>4 GHz</a:t>
                      </a:r>
                      <a:endParaRPr sz="1500"/>
                    </a:p>
                  </a:txBody>
                  <a:tcPr marL="91425" marR="91425" marT="91425" marB="91425"/>
                </a:tc>
                <a:tc>
                  <a:txBody>
                    <a:bodyPr/>
                    <a:lstStyle/>
                    <a:p>
                      <a:pPr marL="0" lvl="0" indent="0" rtl="0">
                        <a:spcBef>
                          <a:spcPts val="0"/>
                        </a:spcBef>
                        <a:spcAft>
                          <a:spcPts val="0"/>
                        </a:spcAft>
                        <a:buNone/>
                      </a:pPr>
                      <a:r>
                        <a:rPr lang="en-US" sz="1500"/>
                        <a:t>2.4 GHz, 5 GHz</a:t>
                      </a:r>
                      <a:endParaRPr sz="1500"/>
                    </a:p>
                  </a:txBody>
                  <a:tcPr marL="91425" marR="91425" marT="91425" marB="91425"/>
                </a:tc>
                <a:tc>
                  <a:txBody>
                    <a:bodyPr/>
                    <a:lstStyle/>
                    <a:p>
                      <a:pPr marL="0" lvl="0" indent="0" rtl="0">
                        <a:spcBef>
                          <a:spcPts val="0"/>
                        </a:spcBef>
                        <a:spcAft>
                          <a:spcPts val="0"/>
                        </a:spcAft>
                        <a:buNone/>
                      </a:pPr>
                      <a:r>
                        <a:rPr lang="en-US" sz="1500"/>
                        <a:t>2.4 GHz, 5 GHz</a:t>
                      </a:r>
                      <a:endParaRPr sz="1500"/>
                    </a:p>
                  </a:txBody>
                  <a:tcPr marL="91425" marR="91425" marT="91425" marB="91425"/>
                </a:tc>
              </a:tr>
              <a:tr h="394925">
                <a:tc>
                  <a:txBody>
                    <a:bodyPr/>
                    <a:lstStyle/>
                    <a:p>
                      <a:pPr marL="0" lvl="0" indent="0" rtl="0">
                        <a:spcBef>
                          <a:spcPts val="0"/>
                        </a:spcBef>
                        <a:spcAft>
                          <a:spcPts val="0"/>
                        </a:spcAft>
                        <a:buNone/>
                      </a:pPr>
                      <a:r>
                        <a:rPr lang="en-US" sz="1500"/>
                        <a:t>ISD</a:t>
                      </a:r>
                      <a:endParaRPr sz="1500"/>
                    </a:p>
                  </a:txBody>
                  <a:tcPr marL="91425" marR="91425" marT="91425" marB="91425"/>
                </a:tc>
                <a:tc>
                  <a:txBody>
                    <a:bodyPr/>
                    <a:lstStyle/>
                    <a:p>
                      <a:pPr marL="0" lvl="0" indent="0" rtl="0">
                        <a:spcBef>
                          <a:spcPts val="0"/>
                        </a:spcBef>
                        <a:spcAft>
                          <a:spcPts val="0"/>
                        </a:spcAft>
                        <a:buNone/>
                      </a:pPr>
                      <a:r>
                        <a:rPr lang="en-US" sz="1500"/>
                        <a:t>20 m</a:t>
                      </a:r>
                      <a:endParaRPr sz="1500"/>
                    </a:p>
                  </a:txBody>
                  <a:tcPr marL="91425" marR="91425" marT="91425" marB="91425"/>
                </a:tc>
                <a:tc>
                  <a:txBody>
                    <a:bodyPr/>
                    <a:lstStyle/>
                    <a:p>
                      <a:pPr marL="0" lvl="0" indent="0" rtl="0">
                        <a:spcBef>
                          <a:spcPts val="0"/>
                        </a:spcBef>
                        <a:spcAft>
                          <a:spcPts val="0"/>
                        </a:spcAft>
                        <a:buNone/>
                      </a:pPr>
                      <a:r>
                        <a:rPr lang="en-US" sz="1500"/>
                        <a:t>10 m </a:t>
                      </a:r>
                      <a:endParaRPr sz="1500"/>
                    </a:p>
                  </a:txBody>
                  <a:tcPr marL="91425" marR="91425" marT="91425" marB="91425"/>
                </a:tc>
                <a:tc>
                  <a:txBody>
                    <a:bodyPr/>
                    <a:lstStyle/>
                    <a:p>
                      <a:pPr marL="0" lvl="0" indent="0" rtl="0">
                        <a:spcBef>
                          <a:spcPts val="0"/>
                        </a:spcBef>
                        <a:spcAft>
                          <a:spcPts val="0"/>
                        </a:spcAft>
                        <a:buNone/>
                      </a:pPr>
                      <a:r>
                        <a:rPr lang="en-US" sz="1500"/>
                        <a:t>20 m</a:t>
                      </a:r>
                      <a:endParaRPr sz="1500"/>
                    </a:p>
                  </a:txBody>
                  <a:tcPr marL="91425" marR="91425" marT="91425" marB="91425"/>
                </a:tc>
              </a:tr>
              <a:tr h="421125">
                <a:tc>
                  <a:txBody>
                    <a:bodyPr/>
                    <a:lstStyle/>
                    <a:p>
                      <a:pPr marL="0" lvl="0" indent="0" rtl="0">
                        <a:spcBef>
                          <a:spcPts val="0"/>
                        </a:spcBef>
                        <a:spcAft>
                          <a:spcPts val="0"/>
                        </a:spcAft>
                        <a:buNone/>
                      </a:pPr>
                      <a:r>
                        <a:rPr lang="en-US" sz="1500">
                          <a:solidFill>
                            <a:schemeClr val="dk1"/>
                          </a:solidFill>
                        </a:rPr>
                        <a:t>Total transmit power per TRxP</a:t>
                      </a:r>
                      <a:endParaRPr sz="1500"/>
                    </a:p>
                  </a:txBody>
                  <a:tcPr marL="91425" marR="91425" marT="91425" marB="91425"/>
                </a:tc>
                <a:tc>
                  <a:txBody>
                    <a:bodyPr/>
                    <a:lstStyle/>
                    <a:p>
                      <a:pPr marL="0" lvl="0" indent="0" algn="l" rtl="0">
                        <a:lnSpc>
                          <a:spcPct val="115000"/>
                        </a:lnSpc>
                        <a:spcBef>
                          <a:spcPts val="0"/>
                        </a:spcBef>
                        <a:spcAft>
                          <a:spcPts val="0"/>
                        </a:spcAft>
                        <a:buNone/>
                      </a:pPr>
                      <a:r>
                        <a:rPr lang="en-US" sz="1500"/>
                        <a:t>24 dBm for 20 MHz bandwidth</a:t>
                      </a:r>
                      <a:endParaRPr sz="1500"/>
                    </a:p>
                  </a:txBody>
                  <a:tcPr marL="91425" marR="91425" marT="91425" marB="91425"/>
                </a:tc>
                <a:tc>
                  <a:txBody>
                    <a:bodyPr/>
                    <a:lstStyle/>
                    <a:p>
                      <a:pPr marL="0" lvl="0" indent="0" rtl="0">
                        <a:spcBef>
                          <a:spcPts val="0"/>
                        </a:spcBef>
                        <a:spcAft>
                          <a:spcPts val="0"/>
                        </a:spcAft>
                        <a:buNone/>
                      </a:pPr>
                      <a:endParaRPr sz="1500"/>
                    </a:p>
                  </a:txBody>
                  <a:tcPr marL="91425" marR="91425" marT="91425" marB="91425"/>
                </a:tc>
                <a:tc>
                  <a:txBody>
                    <a:bodyPr/>
                    <a:lstStyle/>
                    <a:p>
                      <a:pPr marL="0" lvl="0" indent="0" rtl="0">
                        <a:spcBef>
                          <a:spcPts val="0"/>
                        </a:spcBef>
                        <a:spcAft>
                          <a:spcPts val="0"/>
                        </a:spcAft>
                        <a:buNone/>
                      </a:pPr>
                      <a:endParaRPr sz="1500"/>
                    </a:p>
                  </a:txBody>
                  <a:tcPr marL="91425" marR="91425" marT="91425" marB="91425"/>
                </a:tc>
              </a:tr>
              <a:tr h="394925">
                <a:tc>
                  <a:txBody>
                    <a:bodyPr/>
                    <a:lstStyle/>
                    <a:p>
                      <a:pPr marL="0" lvl="0" indent="0" rtl="0">
                        <a:spcBef>
                          <a:spcPts val="0"/>
                        </a:spcBef>
                        <a:spcAft>
                          <a:spcPts val="0"/>
                        </a:spcAft>
                        <a:buNone/>
                      </a:pPr>
                      <a:r>
                        <a:rPr lang="en-US" sz="1500"/>
                        <a:t>UE Tx power</a:t>
                      </a:r>
                      <a:endParaRPr sz="1500"/>
                    </a:p>
                  </a:txBody>
                  <a:tcPr marL="91425" marR="91425" marT="91425" marB="91425">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23 dBm</a:t>
                      </a:r>
                      <a:endParaRPr sz="1500"/>
                    </a:p>
                  </a:txBody>
                  <a:tcPr marL="91425" marR="91425" marT="91425" marB="91425">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15 dBm/antenna </a:t>
                      </a:r>
                      <a:endParaRPr sz="1500"/>
                    </a:p>
                  </a:txBody>
                  <a:tcPr marL="91425" marR="91425" marT="91425" marB="91425">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15 dBm/antenna</a:t>
                      </a:r>
                      <a:endParaRPr sz="1500"/>
                    </a:p>
                  </a:txBody>
                  <a:tcPr marL="91425" marR="91425" marT="91425" marB="91425">
                    <a:lnB w="9525" cap="flat" cmpd="sng">
                      <a:solidFill>
                        <a:srgbClr val="9E9E9E"/>
                      </a:solidFill>
                      <a:prstDash val="solid"/>
                      <a:round/>
                      <a:headEnd type="none" w="sm" len="sm"/>
                      <a:tailEnd type="none" w="sm" len="sm"/>
                    </a:lnB>
                  </a:tcPr>
                </a:tc>
              </a:tr>
              <a:tr h="438900">
                <a:tc>
                  <a:txBody>
                    <a:bodyPr/>
                    <a:lstStyle/>
                    <a:p>
                      <a:pPr marL="0" lvl="0" indent="0" rtl="0">
                        <a:spcBef>
                          <a:spcPts val="0"/>
                        </a:spcBef>
                        <a:spcAft>
                          <a:spcPts val="0"/>
                        </a:spcAft>
                        <a:buNone/>
                      </a:pPr>
                      <a:r>
                        <a:rPr lang="en-US" sz="1500"/>
                        <a:t>Number of antenna elements per TRxP</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Up to 256 Tx/Rx</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4 Tx/Rx</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4 Tx/Rx</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394925">
                <a:tc>
                  <a:txBody>
                    <a:bodyPr/>
                    <a:lstStyle/>
                    <a:p>
                      <a:pPr marL="0" lvl="0" indent="0" rtl="0">
                        <a:spcBef>
                          <a:spcPts val="0"/>
                        </a:spcBef>
                        <a:spcAft>
                          <a:spcPts val="0"/>
                        </a:spcAft>
                        <a:buNone/>
                      </a:pPr>
                      <a:r>
                        <a:rPr lang="en-US" sz="1500"/>
                        <a:t>Number of UE antenna elements</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Up to 8 Tx/Rx</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2 Tx/Rx</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2 Tx/Rx</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394925">
                <a:tc>
                  <a:txBody>
                    <a:bodyPr/>
                    <a:lstStyle/>
                    <a:p>
                      <a:pPr marL="0" lvl="0" indent="0" rtl="0">
                        <a:spcBef>
                          <a:spcPts val="0"/>
                        </a:spcBef>
                        <a:spcAft>
                          <a:spcPts val="0"/>
                        </a:spcAft>
                        <a:buNone/>
                      </a:pPr>
                      <a:r>
                        <a:rPr lang="en-US" sz="1500"/>
                        <a:t>BS NF</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5 dB</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7 dB</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7 dB</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394925">
                <a:tc>
                  <a:txBody>
                    <a:bodyPr/>
                    <a:lstStyle/>
                    <a:p>
                      <a:pPr marL="0" lvl="0" indent="0" rtl="0">
                        <a:spcBef>
                          <a:spcPts val="0"/>
                        </a:spcBef>
                        <a:spcAft>
                          <a:spcPts val="0"/>
                        </a:spcAft>
                        <a:buNone/>
                      </a:pPr>
                      <a:r>
                        <a:rPr lang="en-US" sz="1500"/>
                        <a:t>BS antenna element gain</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5 dBi</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0 dBi</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0 dBi</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394925">
                <a:tc>
                  <a:txBody>
                    <a:bodyPr/>
                    <a:lstStyle/>
                    <a:p>
                      <a:pPr marL="0" lvl="0" indent="0" rtl="0">
                        <a:spcBef>
                          <a:spcPts val="0"/>
                        </a:spcBef>
                        <a:spcAft>
                          <a:spcPts val="0"/>
                        </a:spcAft>
                        <a:buNone/>
                      </a:pPr>
                      <a:r>
                        <a:rPr lang="en-US" sz="1500"/>
                        <a:t>UE antenna element gain</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0 dBi</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-2 dBi</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-2 dBi</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394925">
                <a:tc>
                  <a:txBody>
                    <a:bodyPr/>
                    <a:lstStyle/>
                    <a:p>
                      <a:pPr marL="0" lvl="0" indent="0" rtl="0">
                        <a:spcBef>
                          <a:spcPts val="0"/>
                        </a:spcBef>
                        <a:spcAft>
                          <a:spcPts val="0"/>
                        </a:spcAft>
                        <a:buNone/>
                      </a:pPr>
                      <a:r>
                        <a:rPr lang="en-US" sz="1500"/>
                        <a:t>UE speed</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3 Kmph</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0.089 Kmph</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0.089 Kmph</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26"/>
        <p:cNvGrpSpPr/>
        <p:nvPr/>
      </p:nvGrpSpPr>
      <p:grpSpPr>
        <a:xfrm>
          <a:off x="0" y="0"/>
          <a:ext cx="0" cy="0"/>
          <a:chOff x="0" y="0"/>
          <a:chExt cx="0" cy="0"/>
        </a:xfrm>
      </p:grpSpPr>
      <p:sp>
        <p:nvSpPr>
          <p:cNvPr id="327" name="Shape 32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27</a:t>
            </a:fld>
            <a:endParaRPr sz="1200">
              <a:solidFill>
                <a:srgbClr val="000000"/>
              </a:solidFill>
              <a:latin typeface="Times New Roman"/>
              <a:ea typeface="Times New Roman"/>
              <a:cs typeface="Times New Roman"/>
              <a:sym typeface="Times New Roman"/>
            </a:endParaRPr>
          </a:p>
        </p:txBody>
      </p:sp>
      <p:sp>
        <p:nvSpPr>
          <p:cNvPr id="328" name="Shape 32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329" name="Shape 329"/>
          <p:cNvSpPr txBox="1">
            <a:spLocks noGrp="1"/>
          </p:cNvSpPr>
          <p:nvPr>
            <p:ph type="body" idx="1"/>
          </p:nvPr>
        </p:nvSpPr>
        <p:spPr>
          <a:xfrm>
            <a:off x="6230400" y="2476575"/>
            <a:ext cx="5961600" cy="2785800"/>
          </a:xfrm>
          <a:prstGeom prst="rect">
            <a:avLst/>
          </a:prstGeom>
          <a:noFill/>
          <a:ln>
            <a:noFill/>
          </a:ln>
        </p:spPr>
        <p:txBody>
          <a:bodyPr spcFirstLastPara="1" wrap="square" lIns="92150" tIns="46075" rIns="92150" bIns="46075" anchor="t" anchorCtr="0">
            <a:noAutofit/>
          </a:bodyPr>
          <a:lstStyle/>
          <a:p>
            <a:pPr marL="457200" marR="0" lvl="0" indent="-330200" algn="l" rtl="0">
              <a:spcBef>
                <a:spcPts val="0"/>
              </a:spcBef>
              <a:spcAft>
                <a:spcPts val="0"/>
              </a:spcAft>
              <a:buSzPts val="1600"/>
              <a:buChar char="●"/>
            </a:pPr>
            <a:r>
              <a:rPr lang="en-US" sz="1600" b="0">
                <a:latin typeface="Arial"/>
                <a:ea typeface="Arial"/>
                <a:cs typeface="Arial"/>
                <a:sym typeface="Arial"/>
              </a:rPr>
              <a:t>The geometry SINR CDF is the mean of evaluations submitted in 3GPP by various companies  [3]</a:t>
            </a:r>
            <a:endParaRPr sz="1600" b="0">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UE density: 10 UEs per TRxP</a:t>
            </a:r>
            <a:endParaRPr sz="1600" b="0">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Antenna configuration: </a:t>
            </a:r>
            <a:endParaRPr sz="1600" b="0">
              <a:latin typeface="Arial"/>
              <a:ea typeface="Arial"/>
              <a:cs typeface="Arial"/>
              <a:sym typeface="Arial"/>
            </a:endParaRPr>
          </a:p>
          <a:p>
            <a:pPr marL="914400" marR="0" lvl="1" indent="-330200" algn="l" rtl="0">
              <a:spcBef>
                <a:spcPts val="0"/>
              </a:spcBef>
              <a:spcAft>
                <a:spcPts val="0"/>
              </a:spcAft>
              <a:buSzPts val="1600"/>
              <a:buChar char="○"/>
            </a:pPr>
            <a:r>
              <a:rPr lang="en-US" sz="1600" b="0">
                <a:latin typeface="Arial"/>
                <a:ea typeface="Arial"/>
                <a:cs typeface="Arial"/>
                <a:sym typeface="Arial"/>
              </a:rPr>
              <a:t>ENB: 32Tx/Rx </a:t>
            </a:r>
            <a:endParaRPr sz="1600" b="0">
              <a:latin typeface="Arial"/>
              <a:ea typeface="Arial"/>
              <a:cs typeface="Arial"/>
              <a:sym typeface="Arial"/>
            </a:endParaRPr>
          </a:p>
          <a:p>
            <a:pPr marL="914400" marR="0" lvl="1" indent="-330200" algn="l" rtl="0">
              <a:spcBef>
                <a:spcPts val="0"/>
              </a:spcBef>
              <a:spcAft>
                <a:spcPts val="0"/>
              </a:spcAft>
              <a:buSzPts val="1600"/>
              <a:buChar char="○"/>
            </a:pPr>
            <a:r>
              <a:rPr lang="en-US" sz="1600" b="0">
                <a:latin typeface="Arial"/>
                <a:ea typeface="Arial"/>
                <a:cs typeface="Arial"/>
                <a:sym typeface="Arial"/>
              </a:rPr>
              <a:t>UE: 4T</a:t>
            </a:r>
            <a:r>
              <a:rPr lang="en-US" sz="1600">
                <a:latin typeface="Arial"/>
                <a:ea typeface="Arial"/>
                <a:cs typeface="Arial"/>
                <a:sym typeface="Arial"/>
              </a:rPr>
              <a:t>x</a:t>
            </a:r>
            <a:r>
              <a:rPr lang="en-US" sz="1600" b="0">
                <a:latin typeface="Arial"/>
                <a:ea typeface="Arial"/>
                <a:cs typeface="Arial"/>
                <a:sym typeface="Arial"/>
              </a:rPr>
              <a:t>/R</a:t>
            </a:r>
            <a:r>
              <a:rPr lang="en-US" sz="1600">
                <a:latin typeface="Arial"/>
                <a:ea typeface="Arial"/>
                <a:cs typeface="Arial"/>
                <a:sym typeface="Arial"/>
              </a:rPr>
              <a:t>x</a:t>
            </a:r>
            <a:endParaRPr sz="1600" b="0">
              <a:latin typeface="Arial"/>
              <a:ea typeface="Arial"/>
              <a:cs typeface="Arial"/>
              <a:sym typeface="Arial"/>
            </a:endParaRPr>
          </a:p>
          <a:p>
            <a:pPr marL="457200" lvl="0" indent="-330200" rtl="0">
              <a:spcBef>
                <a:spcPts val="0"/>
              </a:spcBef>
              <a:spcAft>
                <a:spcPts val="0"/>
              </a:spcAft>
              <a:buSzPts val="1600"/>
              <a:buChar char="●"/>
            </a:pPr>
            <a:r>
              <a:rPr lang="en-US" sz="1600" b="0">
                <a:solidFill>
                  <a:schemeClr val="dk1"/>
                </a:solidFill>
                <a:latin typeface="Arial"/>
                <a:ea typeface="Arial"/>
                <a:cs typeface="Arial"/>
                <a:sym typeface="Arial"/>
              </a:rPr>
              <a:t>It can be expected  that with similar transmit power and transmission schemes, 11ax geometry SINR CDF can be similar.</a:t>
            </a:r>
            <a:endParaRPr sz="1600" b="0">
              <a:latin typeface="Arial"/>
              <a:ea typeface="Arial"/>
              <a:cs typeface="Arial"/>
              <a:sym typeface="Arial"/>
            </a:endParaRPr>
          </a:p>
        </p:txBody>
      </p:sp>
      <p:pic>
        <p:nvPicPr>
          <p:cNvPr id="330" name="Shape 330"/>
          <p:cNvPicPr preferRelativeResize="0"/>
          <p:nvPr/>
        </p:nvPicPr>
        <p:blipFill>
          <a:blip r:embed="rId3">
            <a:alphaModFix/>
          </a:blip>
          <a:stretch>
            <a:fillRect/>
          </a:stretch>
        </p:blipFill>
        <p:spPr>
          <a:xfrm>
            <a:off x="254500" y="2557975"/>
            <a:ext cx="5678250" cy="3695000"/>
          </a:xfrm>
          <a:prstGeom prst="rect">
            <a:avLst/>
          </a:prstGeom>
          <a:noFill/>
          <a:ln>
            <a:noFill/>
          </a:ln>
        </p:spPr>
      </p:pic>
      <p:sp>
        <p:nvSpPr>
          <p:cNvPr id="331" name="Shape 331"/>
          <p:cNvSpPr txBox="1">
            <a:spLocks noGrp="1"/>
          </p:cNvSpPr>
          <p:nvPr>
            <p:ph type="title"/>
          </p:nvPr>
        </p:nvSpPr>
        <p:spPr>
          <a:xfrm>
            <a:off x="-75150" y="550175"/>
            <a:ext cx="11275500" cy="5892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Clr>
                <a:schemeClr val="dk1"/>
              </a:buClr>
              <a:buFont typeface="Arial"/>
              <a:buNone/>
            </a:pPr>
            <a:r>
              <a:rPr lang="en-US" sz="2000">
                <a:solidFill>
                  <a:schemeClr val="dk1"/>
                </a:solidFill>
              </a:rPr>
              <a:t>802.11ax estimate for DL Average spectral efficiency - EMBB Indoor Hotspot</a:t>
            </a:r>
            <a:endParaRPr sz="2400" b="1" i="0" u="none" strike="noStrike" cap="none">
              <a:solidFill>
                <a:srgbClr val="000000"/>
              </a:solidFill>
              <a:latin typeface="Times New Roman"/>
              <a:ea typeface="Times New Roman"/>
              <a:cs typeface="Times New Roman"/>
              <a:sym typeface="Times New Roman"/>
            </a:endParaRPr>
          </a:p>
        </p:txBody>
      </p:sp>
      <p:sp>
        <p:nvSpPr>
          <p:cNvPr id="332" name="Shape 332"/>
          <p:cNvSpPr txBox="1">
            <a:spLocks noGrp="1"/>
          </p:cNvSpPr>
          <p:nvPr>
            <p:ph type="title"/>
          </p:nvPr>
        </p:nvSpPr>
        <p:spPr>
          <a:xfrm>
            <a:off x="523900" y="1088775"/>
            <a:ext cx="10938900" cy="822300"/>
          </a:xfrm>
          <a:prstGeom prst="rect">
            <a:avLst/>
          </a:prstGeom>
          <a:noFill/>
          <a:ln>
            <a:noFill/>
          </a:ln>
        </p:spPr>
        <p:txBody>
          <a:bodyPr spcFirstLastPara="1" wrap="square" lIns="92150" tIns="46075" rIns="92150" bIns="46075" anchor="ctr" anchorCtr="0">
            <a:noAutofit/>
          </a:bodyPr>
          <a:lstStyle/>
          <a:p>
            <a:pPr marL="0" marR="0" lvl="0" indent="0" algn="l" rtl="0">
              <a:lnSpc>
                <a:spcPct val="115000"/>
              </a:lnSpc>
              <a:spcBef>
                <a:spcPts val="600"/>
              </a:spcBef>
              <a:spcAft>
                <a:spcPts val="0"/>
              </a:spcAft>
              <a:buSzPts val="1100"/>
              <a:buNone/>
            </a:pPr>
            <a:r>
              <a:rPr lang="en-US" sz="1600" b="0">
                <a:solidFill>
                  <a:schemeClr val="dk1"/>
                </a:solidFill>
                <a:latin typeface="Arial"/>
                <a:ea typeface="Arial"/>
                <a:cs typeface="Arial"/>
                <a:sym typeface="Arial"/>
              </a:rPr>
              <a:t>The final </a:t>
            </a:r>
            <a:r>
              <a:rPr lang="en-US" sz="1600" b="0">
                <a:latin typeface="Arial"/>
                <a:ea typeface="Arial"/>
                <a:cs typeface="Arial"/>
                <a:sym typeface="Arial"/>
              </a:rPr>
              <a:t>technical evaluation of this metric requires simulations based on the configurations and methodology specified in [2]. However, for the time </a:t>
            </a:r>
            <a:r>
              <a:rPr lang="en-US" sz="1600" b="0">
                <a:solidFill>
                  <a:schemeClr val="dk1"/>
                </a:solidFill>
                <a:latin typeface="Arial"/>
                <a:ea typeface="Arial"/>
                <a:cs typeface="Arial"/>
                <a:sym typeface="Arial"/>
              </a:rPr>
              <a:t>being</a:t>
            </a:r>
            <a:r>
              <a:rPr lang="en-US" sz="1600" b="0">
                <a:latin typeface="Arial"/>
                <a:ea typeface="Arial"/>
                <a:cs typeface="Arial"/>
                <a:sym typeface="Arial"/>
              </a:rPr>
              <a:t>, we provide estimates for 802.11ax by  reusing SINR CDF data presented in 3GPP by different companies as part of NR self evaluation towards meeting IMT 2020 requirements [3].</a:t>
            </a:r>
            <a:endParaRPr sz="1600" b="0">
              <a:solidFill>
                <a:schemeClr val="dk1"/>
              </a:solidFill>
              <a:latin typeface="Arial"/>
              <a:ea typeface="Arial"/>
              <a:cs typeface="Arial"/>
              <a:sym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36"/>
        <p:cNvGrpSpPr/>
        <p:nvPr/>
      </p:nvGrpSpPr>
      <p:grpSpPr>
        <a:xfrm>
          <a:off x="0" y="0"/>
          <a:ext cx="0" cy="0"/>
          <a:chOff x="0" y="0"/>
          <a:chExt cx="0" cy="0"/>
        </a:xfrm>
      </p:grpSpPr>
      <p:sp>
        <p:nvSpPr>
          <p:cNvPr id="337" name="Shape 33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28</a:t>
            </a:fld>
            <a:endParaRPr sz="1200">
              <a:solidFill>
                <a:srgbClr val="000000"/>
              </a:solidFill>
              <a:latin typeface="Times New Roman"/>
              <a:ea typeface="Times New Roman"/>
              <a:cs typeface="Times New Roman"/>
              <a:sym typeface="Times New Roman"/>
            </a:endParaRPr>
          </a:p>
        </p:txBody>
      </p:sp>
      <p:sp>
        <p:nvSpPr>
          <p:cNvPr id="338" name="Shape 33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339" name="Shape 339"/>
          <p:cNvSpPr txBox="1">
            <a:spLocks noGrp="1"/>
          </p:cNvSpPr>
          <p:nvPr>
            <p:ph type="body" idx="1"/>
          </p:nvPr>
        </p:nvSpPr>
        <p:spPr>
          <a:xfrm>
            <a:off x="533025" y="1254350"/>
            <a:ext cx="11539200" cy="5400600"/>
          </a:xfrm>
          <a:prstGeom prst="rect">
            <a:avLst/>
          </a:prstGeom>
          <a:noFill/>
          <a:ln>
            <a:noFill/>
          </a:ln>
        </p:spPr>
        <p:txBody>
          <a:bodyPr spcFirstLastPara="1" wrap="square" lIns="92150" tIns="46075" rIns="92150" bIns="46075" anchor="t" anchorCtr="0">
            <a:noAutofit/>
          </a:bodyPr>
          <a:lstStyle/>
          <a:p>
            <a:pPr marL="0" lvl="0" indent="0" rtl="0">
              <a:spcBef>
                <a:spcPts val="0"/>
              </a:spcBef>
              <a:spcAft>
                <a:spcPts val="0"/>
              </a:spcAft>
              <a:buNone/>
            </a:pPr>
            <a:r>
              <a:rPr lang="en-US" sz="1600" b="0">
                <a:solidFill>
                  <a:schemeClr val="dk1"/>
                </a:solidFill>
                <a:latin typeface="Arial"/>
                <a:ea typeface="Arial"/>
                <a:cs typeface="Arial"/>
                <a:sym typeface="Arial"/>
              </a:rPr>
              <a:t>We provide 802.11ax estimates by  assuming the following:</a:t>
            </a:r>
            <a:endParaRPr sz="1600" b="0">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Average MU-MIMO factor = 4 ( feasible with the given antenna configuration), </a:t>
            </a:r>
            <a:endParaRPr sz="1600" b="0">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Assume average transmission rank per UE = 2</a:t>
            </a:r>
            <a:endParaRPr sz="1600" b="0">
              <a:solidFill>
                <a:srgbClr val="FF0000"/>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a:solidFill>
                  <a:schemeClr val="dk1"/>
                </a:solidFill>
                <a:latin typeface="Arial"/>
                <a:ea typeface="Arial"/>
                <a:cs typeface="Arial"/>
                <a:sym typeface="Arial"/>
              </a:rPr>
              <a:t>Assume a Frequency Selective Multi-User scheduling gain of about 3 dB</a:t>
            </a:r>
            <a:endParaRPr sz="1600" b="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a:solidFill>
                  <a:schemeClr val="dk1"/>
                </a:solidFill>
                <a:latin typeface="Arial"/>
                <a:ea typeface="Arial"/>
                <a:cs typeface="Arial"/>
                <a:sym typeface="Arial"/>
              </a:rPr>
              <a:t>Transmit array gain = 6 dB (8 tx antennas per DL MU-MIMO user with rank 2)</a:t>
            </a:r>
            <a:endParaRPr sz="1600" b="0">
              <a:solidFill>
                <a:srgbClr val="FF0000"/>
              </a:solidFill>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Receive array gain = 3 dB (4 rx antennas per rank 2 user)</a:t>
            </a:r>
            <a:endParaRPr sz="1600" b="0">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DL SINR per stream over each of the 8 spatial streams (2 spatial streams for 4 MU-MIMO users) is 3 dB better than the curve shown</a:t>
            </a:r>
            <a:endParaRPr sz="1600" b="0">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Average DL data rate supported over each spatial stream and over each user for 20 MHz and 1 TRxP = 25 Mbps</a:t>
            </a:r>
            <a:endParaRPr sz="1600" b="0">
              <a:latin typeface="Arial"/>
              <a:ea typeface="Arial"/>
              <a:cs typeface="Arial"/>
              <a:sym typeface="Arial"/>
            </a:endParaRPr>
          </a:p>
          <a:p>
            <a:pPr marL="457200" marR="0" lvl="0" indent="-330200" algn="l" rtl="0">
              <a:spcBef>
                <a:spcPts val="0"/>
              </a:spcBef>
              <a:spcAft>
                <a:spcPts val="0"/>
              </a:spcAft>
              <a:buSzPts val="1600"/>
              <a:buFont typeface="Arial"/>
              <a:buChar char="●"/>
            </a:pPr>
            <a:r>
              <a:rPr lang="en-US" sz="1600" b="0">
                <a:latin typeface="Arial"/>
                <a:ea typeface="Arial"/>
                <a:cs typeface="Arial"/>
                <a:sym typeface="Arial"/>
              </a:rPr>
              <a:t>10% PER</a:t>
            </a:r>
            <a:endParaRPr sz="1600" b="0">
              <a:latin typeface="Arial"/>
              <a:ea typeface="Arial"/>
              <a:cs typeface="Arial"/>
              <a:sym typeface="Arial"/>
            </a:endParaRPr>
          </a:p>
          <a:p>
            <a:pPr marL="0" lvl="0" indent="0" rtl="0">
              <a:spcBef>
                <a:spcPts val="0"/>
              </a:spcBef>
              <a:spcAft>
                <a:spcPts val="0"/>
              </a:spcAft>
              <a:buNone/>
            </a:pPr>
            <a:endParaRPr sz="1600" b="0">
              <a:solidFill>
                <a:schemeClr val="dk1"/>
              </a:solidFill>
              <a:latin typeface="Arial"/>
              <a:ea typeface="Arial"/>
              <a:cs typeface="Arial"/>
              <a:sym typeface="Arial"/>
            </a:endParaRPr>
          </a:p>
          <a:p>
            <a:pPr marL="0" lvl="0" indent="0" rtl="0">
              <a:spcBef>
                <a:spcPts val="0"/>
              </a:spcBef>
              <a:spcAft>
                <a:spcPts val="0"/>
              </a:spcAft>
              <a:buNone/>
            </a:pPr>
            <a:r>
              <a:rPr lang="en-US" sz="1600" b="0">
                <a:solidFill>
                  <a:schemeClr val="dk1"/>
                </a:solidFill>
                <a:latin typeface="Arial"/>
                <a:ea typeface="Arial"/>
                <a:cs typeface="Arial"/>
                <a:sym typeface="Arial"/>
              </a:rPr>
              <a:t>Configuration 1: Assuming max 11ax  packet size, control packet excluded:</a:t>
            </a:r>
            <a:endParaRPr sz="1600" b="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a:solidFill>
                  <a:schemeClr val="dk1"/>
                </a:solidFill>
                <a:latin typeface="Arial"/>
                <a:ea typeface="Arial"/>
                <a:cs typeface="Arial"/>
                <a:sym typeface="Arial"/>
              </a:rPr>
              <a:t>L1 overhead ~ 0 %</a:t>
            </a:r>
            <a:endParaRPr sz="160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a:solidFill>
                  <a:schemeClr val="dk1"/>
                </a:solidFill>
                <a:latin typeface="Arial"/>
                <a:ea typeface="Arial"/>
                <a:cs typeface="Arial"/>
                <a:sym typeface="Arial"/>
              </a:rPr>
              <a:t>L2 Overhead = 1.27 %</a:t>
            </a:r>
            <a:endParaRPr sz="1600">
              <a:latin typeface="Arial"/>
              <a:ea typeface="Arial"/>
              <a:cs typeface="Arial"/>
              <a:sym typeface="Arial"/>
            </a:endParaRPr>
          </a:p>
          <a:p>
            <a:pPr marL="0" marR="0" lvl="0" indent="0" algn="l" rtl="0">
              <a:spcBef>
                <a:spcPts val="0"/>
              </a:spcBef>
              <a:spcAft>
                <a:spcPts val="0"/>
              </a:spcAft>
              <a:buNone/>
            </a:pPr>
            <a:endParaRPr sz="1600" b="0">
              <a:latin typeface="Arial"/>
              <a:ea typeface="Arial"/>
              <a:cs typeface="Arial"/>
              <a:sym typeface="Arial"/>
            </a:endParaRPr>
          </a:p>
          <a:p>
            <a:pPr marL="457200" marR="0" lvl="0" indent="-330200" algn="l" rtl="0">
              <a:spcBef>
                <a:spcPts val="0"/>
              </a:spcBef>
              <a:spcAft>
                <a:spcPts val="0"/>
              </a:spcAft>
              <a:buSzPts val="1600"/>
              <a:buFont typeface="Arial"/>
              <a:buChar char="●"/>
            </a:pPr>
            <a:r>
              <a:rPr lang="en-US" sz="1600" b="0">
                <a:latin typeface="Arial"/>
                <a:ea typeface="Arial"/>
                <a:cs typeface="Arial"/>
                <a:sym typeface="Arial"/>
              </a:rPr>
              <a:t>802.11ax Average Downlink user spectral efficiency = (25 )*(2)*(4)*(1/20)*(1-0.0127)*0.9 bits/s/Hz = </a:t>
            </a:r>
            <a:r>
              <a:rPr lang="en-US" sz="1600">
                <a:latin typeface="Arial"/>
                <a:ea typeface="Arial"/>
                <a:cs typeface="Arial"/>
                <a:sym typeface="Arial"/>
              </a:rPr>
              <a:t>8.88</a:t>
            </a:r>
            <a:r>
              <a:rPr lang="en-US" sz="1600" b="0">
                <a:latin typeface="Arial"/>
                <a:ea typeface="Arial"/>
                <a:cs typeface="Arial"/>
                <a:sym typeface="Arial"/>
              </a:rPr>
              <a:t> bits/s/Hz/TRxP</a:t>
            </a:r>
            <a:endParaRPr sz="1600">
              <a:solidFill>
                <a:schemeClr val="dk1"/>
              </a:solidFill>
              <a:highlight>
                <a:srgbClr val="00FF00"/>
              </a:highlight>
              <a:latin typeface="Arial"/>
              <a:ea typeface="Arial"/>
              <a:cs typeface="Arial"/>
              <a:sym typeface="Arial"/>
            </a:endParaRPr>
          </a:p>
        </p:txBody>
      </p:sp>
      <p:sp>
        <p:nvSpPr>
          <p:cNvPr id="340" name="Shape 340"/>
          <p:cNvSpPr txBox="1">
            <a:spLocks noGrp="1"/>
          </p:cNvSpPr>
          <p:nvPr>
            <p:ph type="title"/>
          </p:nvPr>
        </p:nvSpPr>
        <p:spPr>
          <a:xfrm>
            <a:off x="-75150" y="550175"/>
            <a:ext cx="11275500" cy="5892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None/>
            </a:pPr>
            <a:r>
              <a:rPr lang="en-US" sz="2000">
                <a:solidFill>
                  <a:schemeClr val="dk1"/>
                </a:solidFill>
              </a:rPr>
              <a:t>802.11ax estimate for DL Average spectral efficiency - EMBB Indoor Hotspot</a:t>
            </a:r>
            <a:endParaRPr sz="2400" b="1" i="0" u="none" strike="noStrike" cap="none">
              <a:solidFill>
                <a:srgbClr val="000000"/>
              </a:solidFill>
              <a:latin typeface="Times New Roman"/>
              <a:ea typeface="Times New Roman"/>
              <a:cs typeface="Times New Roman"/>
              <a:sym typeface="Times New Roman"/>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44"/>
        <p:cNvGrpSpPr/>
        <p:nvPr/>
      </p:nvGrpSpPr>
      <p:grpSpPr>
        <a:xfrm>
          <a:off x="0" y="0"/>
          <a:ext cx="0" cy="0"/>
          <a:chOff x="0" y="0"/>
          <a:chExt cx="0" cy="0"/>
        </a:xfrm>
      </p:grpSpPr>
      <p:sp>
        <p:nvSpPr>
          <p:cNvPr id="345" name="Shape 345"/>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29</a:t>
            </a:fld>
            <a:endParaRPr sz="1200">
              <a:solidFill>
                <a:srgbClr val="000000"/>
              </a:solidFill>
              <a:latin typeface="Times New Roman"/>
              <a:ea typeface="Times New Roman"/>
              <a:cs typeface="Times New Roman"/>
              <a:sym typeface="Times New Roman"/>
            </a:endParaRPr>
          </a:p>
        </p:txBody>
      </p:sp>
      <p:sp>
        <p:nvSpPr>
          <p:cNvPr id="346" name="Shape 346"/>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347" name="Shape 347"/>
          <p:cNvSpPr txBox="1">
            <a:spLocks noGrp="1"/>
          </p:cNvSpPr>
          <p:nvPr>
            <p:ph type="body" idx="1"/>
          </p:nvPr>
        </p:nvSpPr>
        <p:spPr>
          <a:xfrm>
            <a:off x="929225" y="1254350"/>
            <a:ext cx="11142900" cy="5085900"/>
          </a:xfrm>
          <a:prstGeom prst="rect">
            <a:avLst/>
          </a:prstGeom>
          <a:noFill/>
          <a:ln>
            <a:noFill/>
          </a:ln>
        </p:spPr>
        <p:txBody>
          <a:bodyPr spcFirstLastPara="1" wrap="square" lIns="92150" tIns="46075" rIns="92150" bIns="46075" anchor="t" anchorCtr="0">
            <a:noAutofit/>
          </a:bodyPr>
          <a:lstStyle/>
          <a:p>
            <a:pPr marL="0" marR="0" lvl="0" indent="0" algn="l" rtl="0">
              <a:spcBef>
                <a:spcPts val="0"/>
              </a:spcBef>
              <a:spcAft>
                <a:spcPts val="0"/>
              </a:spcAft>
              <a:buNone/>
            </a:pPr>
            <a:endParaRPr sz="1600" b="0">
              <a:latin typeface="Arial"/>
              <a:ea typeface="Arial"/>
              <a:cs typeface="Arial"/>
              <a:sym typeface="Arial"/>
            </a:endParaRPr>
          </a:p>
          <a:p>
            <a:pPr marL="0" lvl="0" indent="0" rtl="0">
              <a:spcBef>
                <a:spcPts val="0"/>
              </a:spcBef>
              <a:spcAft>
                <a:spcPts val="0"/>
              </a:spcAft>
              <a:buNone/>
            </a:pPr>
            <a:r>
              <a:rPr lang="en-US" sz="1600" b="0">
                <a:solidFill>
                  <a:schemeClr val="dk1"/>
                </a:solidFill>
                <a:latin typeface="Arial"/>
                <a:ea typeface="Arial"/>
                <a:cs typeface="Arial"/>
                <a:sym typeface="Arial"/>
              </a:rPr>
              <a:t>Configuration 2: Assuming max packet duration of 10 ms, control packet excluded:</a:t>
            </a:r>
            <a:endParaRPr sz="1600" b="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a:solidFill>
                  <a:schemeClr val="dk1"/>
                </a:solidFill>
                <a:latin typeface="Arial"/>
                <a:ea typeface="Arial"/>
                <a:cs typeface="Arial"/>
                <a:sym typeface="Arial"/>
              </a:rPr>
              <a:t>L1 overhead = 0.44%</a:t>
            </a:r>
            <a:endParaRPr sz="160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a:solidFill>
                  <a:schemeClr val="dk1"/>
                </a:solidFill>
                <a:latin typeface="Arial"/>
                <a:ea typeface="Arial"/>
                <a:cs typeface="Arial"/>
                <a:sym typeface="Arial"/>
              </a:rPr>
              <a:t>L2 Overhead  ~1.3 %</a:t>
            </a:r>
            <a:endParaRPr sz="160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Font typeface="Arial"/>
              <a:buChar char="●"/>
            </a:pPr>
            <a:r>
              <a:rPr lang="en-US" sz="1600" b="0">
                <a:solidFill>
                  <a:schemeClr val="dk1"/>
                </a:solidFill>
                <a:latin typeface="Arial"/>
                <a:ea typeface="Arial"/>
                <a:cs typeface="Arial"/>
                <a:sym typeface="Arial"/>
              </a:rPr>
              <a:t>802.11ax Average Downlink user spectral efficiency = (25 )*(2)*(4)*(1/20)*(1-0.013)*(1-0.0044) bits/s/Hz = </a:t>
            </a:r>
            <a:r>
              <a:rPr lang="en-US" sz="1600">
                <a:solidFill>
                  <a:schemeClr val="dk1"/>
                </a:solidFill>
                <a:latin typeface="Arial"/>
                <a:ea typeface="Arial"/>
                <a:cs typeface="Arial"/>
                <a:sym typeface="Arial"/>
              </a:rPr>
              <a:t>8.84 </a:t>
            </a:r>
            <a:r>
              <a:rPr lang="en-US" sz="1600" b="0">
                <a:solidFill>
                  <a:schemeClr val="dk1"/>
                </a:solidFill>
                <a:latin typeface="Arial"/>
                <a:ea typeface="Arial"/>
                <a:cs typeface="Arial"/>
                <a:sym typeface="Arial"/>
              </a:rPr>
              <a:t>bits/s/Hz/TRxP</a:t>
            </a: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None/>
            </a:pPr>
            <a:endParaRPr sz="1600">
              <a:solidFill>
                <a:schemeClr val="dk1"/>
              </a:solidFill>
              <a:highlight>
                <a:srgbClr val="00FF00"/>
              </a:highlight>
              <a:latin typeface="Arial"/>
              <a:ea typeface="Arial"/>
              <a:cs typeface="Arial"/>
              <a:sym typeface="Arial"/>
            </a:endParaRPr>
          </a:p>
          <a:p>
            <a:pPr marL="0" lvl="0" indent="0" rtl="0">
              <a:lnSpc>
                <a:spcPct val="115000"/>
              </a:lnSpc>
              <a:spcBef>
                <a:spcPts val="600"/>
              </a:spcBef>
              <a:spcAft>
                <a:spcPts val="0"/>
              </a:spcAft>
              <a:buNone/>
            </a:pPr>
            <a:r>
              <a:rPr lang="en-US" sz="1600" b="0">
                <a:solidFill>
                  <a:schemeClr val="dk1"/>
                </a:solidFill>
                <a:highlight>
                  <a:srgbClr val="FFFF00"/>
                </a:highlight>
                <a:latin typeface="Arial"/>
                <a:ea typeface="Arial"/>
                <a:cs typeface="Arial"/>
                <a:sym typeface="Arial"/>
              </a:rPr>
              <a:t>Under the assumptions on the previous slides, the estimated spectral efficiency of 11ax (8.84) would not meet the requirement for IMT-2020 EMBB Indoor Hotspot (9)</a:t>
            </a:r>
            <a:r>
              <a:rPr lang="en-US" sz="1600" b="0">
                <a:solidFill>
                  <a:schemeClr val="dk1"/>
                </a:solidFill>
                <a:latin typeface="Arial"/>
                <a:ea typeface="Arial"/>
                <a:cs typeface="Arial"/>
                <a:sym typeface="Arial"/>
              </a:rPr>
              <a:t>. </a:t>
            </a: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None/>
            </a:pPr>
            <a:r>
              <a:rPr lang="en-US" sz="1600" b="0">
                <a:solidFill>
                  <a:schemeClr val="dk1"/>
                </a:solidFill>
                <a:latin typeface="Arial"/>
                <a:ea typeface="Arial"/>
                <a:cs typeface="Arial"/>
                <a:sym typeface="Arial"/>
              </a:rPr>
              <a:t>However, please note the following:</a:t>
            </a:r>
            <a:endParaRPr sz="1600" b="0">
              <a:solidFill>
                <a:schemeClr val="dk1"/>
              </a:solidFill>
              <a:latin typeface="Arial"/>
              <a:ea typeface="Arial"/>
              <a:cs typeface="Arial"/>
              <a:sym typeface="Arial"/>
            </a:endParaRPr>
          </a:p>
          <a:p>
            <a:pPr marL="457200" lvl="0" indent="-330200" rtl="0">
              <a:lnSpc>
                <a:spcPct val="115000"/>
              </a:lnSpc>
              <a:spcBef>
                <a:spcPts val="600"/>
              </a:spcBef>
              <a:spcAft>
                <a:spcPts val="0"/>
              </a:spcAft>
              <a:buClr>
                <a:schemeClr val="dk1"/>
              </a:buClr>
              <a:buSzPts val="1600"/>
              <a:buFont typeface="Arial"/>
              <a:buAutoNum type="arabicPeriod"/>
            </a:pPr>
            <a:r>
              <a:rPr lang="en-US" sz="1600" b="0">
                <a:solidFill>
                  <a:schemeClr val="dk1"/>
                </a:solidFill>
                <a:latin typeface="Arial"/>
                <a:ea typeface="Arial"/>
                <a:cs typeface="Arial"/>
                <a:sym typeface="Arial"/>
              </a:rPr>
              <a:t>By utilizing the schemes mentioned in Notes(1), it is possible to improve the spectral efficiency and meet the requirement.</a:t>
            </a:r>
            <a:endParaRPr sz="1600" b="0">
              <a:solidFill>
                <a:schemeClr val="dk1"/>
              </a:solidFill>
              <a:latin typeface="Arial"/>
              <a:ea typeface="Arial"/>
              <a:cs typeface="Arial"/>
              <a:sym typeface="Arial"/>
            </a:endParaRPr>
          </a:p>
          <a:p>
            <a:pPr marL="457200" lvl="0" indent="-330200" rtl="0">
              <a:lnSpc>
                <a:spcPct val="115000"/>
              </a:lnSpc>
              <a:spcBef>
                <a:spcPts val="0"/>
              </a:spcBef>
              <a:spcAft>
                <a:spcPts val="0"/>
              </a:spcAft>
              <a:buClr>
                <a:schemeClr val="dk1"/>
              </a:buClr>
              <a:buSzPts val="1600"/>
              <a:buFont typeface="Arial"/>
              <a:buAutoNum type="arabicPeriod"/>
            </a:pPr>
            <a:r>
              <a:rPr lang="en-US" sz="1600" b="0">
                <a:solidFill>
                  <a:schemeClr val="dk1"/>
                </a:solidFill>
                <a:latin typeface="Arial"/>
                <a:ea typeface="Arial"/>
                <a:cs typeface="Arial"/>
                <a:sym typeface="Arial"/>
              </a:rPr>
              <a:t>It is also possible to meet the requirements by modifying some of the assumptions made in the estimate, for example:</a:t>
            </a:r>
            <a:endParaRPr sz="1600" b="0">
              <a:solidFill>
                <a:schemeClr val="dk1"/>
              </a:solidFill>
              <a:latin typeface="Arial"/>
              <a:ea typeface="Arial"/>
              <a:cs typeface="Arial"/>
              <a:sym typeface="Arial"/>
            </a:endParaRPr>
          </a:p>
          <a:p>
            <a:pPr marL="914400" lvl="1" indent="-330200" rtl="0">
              <a:lnSpc>
                <a:spcPct val="115000"/>
              </a:lnSpc>
              <a:spcBef>
                <a:spcPts val="0"/>
              </a:spcBef>
              <a:spcAft>
                <a:spcPts val="0"/>
              </a:spcAft>
              <a:buClr>
                <a:schemeClr val="dk1"/>
              </a:buClr>
              <a:buSzPts val="1600"/>
              <a:buFont typeface="Arial"/>
              <a:buAutoNum type="alphaLcPeriod"/>
            </a:pPr>
            <a:r>
              <a:rPr lang="en-US" sz="1600" b="0">
                <a:solidFill>
                  <a:schemeClr val="dk1"/>
                </a:solidFill>
                <a:latin typeface="Arial"/>
                <a:ea typeface="Arial"/>
                <a:cs typeface="Arial"/>
                <a:sym typeface="Arial"/>
              </a:rPr>
              <a:t>Considering transmit and receive diversity gain </a:t>
            </a:r>
            <a:endParaRPr sz="1600" b="0">
              <a:solidFill>
                <a:schemeClr val="dk1"/>
              </a:solidFill>
              <a:latin typeface="Arial"/>
              <a:ea typeface="Arial"/>
              <a:cs typeface="Arial"/>
              <a:sym typeface="Arial"/>
            </a:endParaRPr>
          </a:p>
          <a:p>
            <a:pPr marL="914400" lvl="1" indent="-330200" rtl="0">
              <a:lnSpc>
                <a:spcPct val="115000"/>
              </a:lnSpc>
              <a:spcBef>
                <a:spcPts val="0"/>
              </a:spcBef>
              <a:spcAft>
                <a:spcPts val="0"/>
              </a:spcAft>
              <a:buClr>
                <a:schemeClr val="dk1"/>
              </a:buClr>
              <a:buSzPts val="1600"/>
              <a:buFont typeface="Arial"/>
              <a:buAutoNum type="alphaLcPeriod"/>
            </a:pPr>
            <a:r>
              <a:rPr lang="en-US" sz="1600" b="0">
                <a:solidFill>
                  <a:schemeClr val="dk1"/>
                </a:solidFill>
                <a:latin typeface="Arial"/>
                <a:ea typeface="Arial"/>
                <a:cs typeface="Arial"/>
                <a:sym typeface="Arial"/>
              </a:rPr>
              <a:t>Higher average MU-MIMO factor and/or rank. </a:t>
            </a: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None/>
            </a:pPr>
            <a:r>
              <a:rPr lang="en-US" sz="1600" b="0">
                <a:solidFill>
                  <a:schemeClr val="dk1"/>
                </a:solidFill>
                <a:latin typeface="Arial"/>
                <a:ea typeface="Arial"/>
                <a:cs typeface="Arial"/>
                <a:sym typeface="Arial"/>
              </a:rPr>
              <a:t>Simulations are required to quantify the gains by these schemes. </a:t>
            </a:r>
            <a:endParaRPr sz="1600">
              <a:solidFill>
                <a:schemeClr val="dk1"/>
              </a:solidFill>
              <a:highlight>
                <a:srgbClr val="00FF00"/>
              </a:highlight>
              <a:latin typeface="Arial"/>
              <a:ea typeface="Arial"/>
              <a:cs typeface="Arial"/>
              <a:sym typeface="Arial"/>
            </a:endParaRPr>
          </a:p>
        </p:txBody>
      </p:sp>
      <p:sp>
        <p:nvSpPr>
          <p:cNvPr id="348" name="Shape 348"/>
          <p:cNvSpPr txBox="1">
            <a:spLocks noGrp="1"/>
          </p:cNvSpPr>
          <p:nvPr>
            <p:ph type="title"/>
          </p:nvPr>
        </p:nvSpPr>
        <p:spPr>
          <a:xfrm>
            <a:off x="-75150" y="550175"/>
            <a:ext cx="11275500" cy="5892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None/>
            </a:pPr>
            <a:r>
              <a:rPr lang="en-US" sz="2000">
                <a:solidFill>
                  <a:schemeClr val="dk1"/>
                </a:solidFill>
              </a:rPr>
              <a:t>802.11ax estimate for DL Average spectral efficiency - EMBB Indoor Hotspot</a:t>
            </a:r>
            <a:endParaRPr sz="2400" b="1" i="0" u="none" strike="noStrike" cap="none">
              <a:solidFill>
                <a:srgbClr val="000000"/>
              </a:solidFill>
              <a:latin typeface="Times New Roman"/>
              <a:ea typeface="Times New Roman"/>
              <a:cs typeface="Times New Roman"/>
              <a:sym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Outline (1) </a:t>
            </a:r>
            <a:endParaRPr sz="240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0" lvl="0" indent="0" algn="l" rtl="0">
              <a:spcBef>
                <a:spcPts val="0"/>
              </a:spcBef>
              <a:spcAft>
                <a:spcPts val="0"/>
              </a:spcAft>
              <a:buNone/>
            </a:pPr>
            <a:r>
              <a:rPr lang="en-US" sz="1600" b="0" dirty="0">
                <a:solidFill>
                  <a:schemeClr val="dk1"/>
                </a:solidFill>
                <a:latin typeface="Arial"/>
                <a:ea typeface="Arial"/>
                <a:cs typeface="Arial"/>
                <a:sym typeface="Arial"/>
              </a:rPr>
              <a:t>The presentation discusses the following topics in the order given below.</a:t>
            </a:r>
            <a:endParaRPr sz="1600" b="0" dirty="0">
              <a:solidFill>
                <a:schemeClr val="dk1"/>
              </a:solidFill>
              <a:latin typeface="Arial"/>
              <a:ea typeface="Arial"/>
              <a:cs typeface="Arial"/>
              <a:sym typeface="Arial"/>
            </a:endParaRPr>
          </a:p>
          <a:p>
            <a:pPr marL="0" lvl="0" indent="0" algn="l" rtl="0">
              <a:spcBef>
                <a:spcPts val="0"/>
              </a:spcBef>
              <a:spcAft>
                <a:spcPts val="0"/>
              </a:spcAft>
              <a:buNone/>
            </a:pPr>
            <a:endParaRPr sz="1600" b="0" dirty="0">
              <a:solidFill>
                <a:schemeClr val="dk1"/>
              </a:solidFill>
              <a:latin typeface="Arial"/>
              <a:ea typeface="Arial"/>
              <a:cs typeface="Arial"/>
              <a:sym typeface="Arial"/>
            </a:endParaRPr>
          </a:p>
          <a:p>
            <a:pPr marL="457200" lvl="0" indent="-330200" algn="l" rtl="0">
              <a:spcBef>
                <a:spcPts val="0"/>
              </a:spcBef>
              <a:spcAft>
                <a:spcPts val="0"/>
              </a:spcAft>
              <a:buClr>
                <a:schemeClr val="dk1"/>
              </a:buClr>
              <a:buSzPts val="1600"/>
              <a:buAutoNum type="arabicPeriod"/>
            </a:pPr>
            <a:r>
              <a:rPr lang="en-US" sz="1600" b="0" dirty="0">
                <a:solidFill>
                  <a:schemeClr val="dk1"/>
                </a:solidFill>
                <a:latin typeface="Arial"/>
                <a:ea typeface="Arial"/>
                <a:cs typeface="Arial"/>
                <a:sym typeface="Arial"/>
              </a:rPr>
              <a:t>Peak Spectral Efficiency</a:t>
            </a:r>
            <a:endParaRPr sz="1600" b="0" dirty="0">
              <a:solidFill>
                <a:schemeClr val="dk1"/>
              </a:solidFill>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solidFill>
                  <a:schemeClr val="dk1"/>
                </a:solidFill>
                <a:latin typeface="Arial"/>
                <a:ea typeface="Arial"/>
                <a:cs typeface="Arial"/>
                <a:sym typeface="Arial"/>
              </a:rPr>
              <a:t>IMT-2020 requirement for Peak Spectral Efficiency</a:t>
            </a:r>
            <a:endParaRPr sz="1600" dirty="0">
              <a:solidFill>
                <a:schemeClr val="dk1"/>
              </a:solidFill>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latin typeface="Arial"/>
                <a:ea typeface="Arial"/>
                <a:cs typeface="Arial"/>
                <a:sym typeface="Arial"/>
              </a:rPr>
              <a:t>802.11ax estimate for Peak Spectral Efficiency</a:t>
            </a:r>
            <a:endParaRPr sz="1600" dirty="0">
              <a:latin typeface="Arial"/>
              <a:ea typeface="Arial"/>
              <a:cs typeface="Arial"/>
              <a:sym typeface="Arial"/>
            </a:endParaRPr>
          </a:p>
          <a:p>
            <a:pPr marL="457200" lvl="0" indent="0" algn="l" rtl="0">
              <a:spcBef>
                <a:spcPts val="0"/>
              </a:spcBef>
              <a:spcAft>
                <a:spcPts val="0"/>
              </a:spcAft>
              <a:buNone/>
            </a:pPr>
            <a:endParaRPr sz="1600" dirty="0">
              <a:latin typeface="Arial"/>
              <a:ea typeface="Arial"/>
              <a:cs typeface="Arial"/>
              <a:sym typeface="Arial"/>
            </a:endParaRPr>
          </a:p>
          <a:p>
            <a:pPr marL="469900" lvl="0" indent="-342900" algn="l" rtl="0">
              <a:spcBef>
                <a:spcPts val="0"/>
              </a:spcBef>
              <a:spcAft>
                <a:spcPts val="0"/>
              </a:spcAft>
              <a:buClr>
                <a:schemeClr val="dk1"/>
              </a:buClr>
              <a:buSzPts val="1600"/>
              <a:buFont typeface="+mj-lt"/>
              <a:buAutoNum type="arabicPeriod" startAt="2"/>
            </a:pPr>
            <a:r>
              <a:rPr lang="en-US" sz="1600" b="0" dirty="0">
                <a:latin typeface="Arial"/>
                <a:ea typeface="Arial"/>
                <a:cs typeface="Arial"/>
                <a:sym typeface="Arial"/>
              </a:rPr>
              <a:t>Peak Data Rate</a:t>
            </a:r>
            <a:endParaRPr sz="1600" b="0" dirty="0">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latin typeface="Arial"/>
                <a:ea typeface="Arial"/>
                <a:cs typeface="Arial"/>
                <a:sym typeface="Arial"/>
              </a:rPr>
              <a:t>IMT 2020 requirement for Peak Data Rate</a:t>
            </a:r>
            <a:endParaRPr sz="1600" dirty="0">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latin typeface="Arial"/>
                <a:ea typeface="Arial"/>
                <a:cs typeface="Arial"/>
                <a:sym typeface="Arial"/>
              </a:rPr>
              <a:t>802.11ax estimate for Peak Data Rate</a:t>
            </a:r>
            <a:endParaRPr sz="1600" dirty="0">
              <a:latin typeface="Arial"/>
              <a:ea typeface="Arial"/>
              <a:cs typeface="Arial"/>
              <a:sym typeface="Arial"/>
            </a:endParaRPr>
          </a:p>
          <a:p>
            <a:pPr marL="457200" lvl="0" indent="0" algn="l" rtl="0">
              <a:spcBef>
                <a:spcPts val="0"/>
              </a:spcBef>
              <a:spcAft>
                <a:spcPts val="0"/>
              </a:spcAft>
              <a:buNone/>
            </a:pPr>
            <a:endParaRPr sz="1600" dirty="0">
              <a:latin typeface="Arial"/>
              <a:ea typeface="Arial"/>
              <a:cs typeface="Arial"/>
              <a:sym typeface="Arial"/>
            </a:endParaRPr>
          </a:p>
          <a:p>
            <a:pPr marL="469900" lvl="0" indent="-342900" algn="l" rtl="0">
              <a:spcBef>
                <a:spcPts val="0"/>
              </a:spcBef>
              <a:spcAft>
                <a:spcPts val="0"/>
              </a:spcAft>
              <a:buClr>
                <a:schemeClr val="dk1"/>
              </a:buClr>
              <a:buSzPts val="1600"/>
              <a:buFont typeface="+mj-lt"/>
              <a:buAutoNum type="arabicPeriod" startAt="3"/>
            </a:pPr>
            <a:r>
              <a:rPr lang="en-US" sz="1600" b="0" dirty="0">
                <a:latin typeface="Arial"/>
                <a:ea typeface="Arial"/>
                <a:cs typeface="Arial"/>
                <a:sym typeface="Arial"/>
              </a:rPr>
              <a:t>5%ile User Spectral Efficiency</a:t>
            </a:r>
            <a:endParaRPr sz="1600" b="0" dirty="0">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latin typeface="Arial"/>
                <a:ea typeface="Arial"/>
                <a:cs typeface="Arial"/>
                <a:sym typeface="Arial"/>
              </a:rPr>
              <a:t>IMT 2020 requirement for 5%ile User Spectral Efficiency</a:t>
            </a:r>
            <a:endParaRPr sz="1600" dirty="0">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latin typeface="Arial"/>
                <a:ea typeface="Arial"/>
                <a:cs typeface="Arial"/>
                <a:sym typeface="Arial"/>
              </a:rPr>
              <a:t>802.11ax estimate for 5%ile DL User Spectral Efficiency in EMBB Indoor Hotspot   </a:t>
            </a:r>
            <a:endParaRPr sz="1600" dirty="0">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latin typeface="Arial"/>
                <a:ea typeface="Arial"/>
                <a:cs typeface="Arial"/>
                <a:sym typeface="Arial"/>
              </a:rPr>
              <a:t>802.11ax estimate for 5%ile UL User Spectral Efficiency in EMBB Indoor Hotspot</a:t>
            </a:r>
            <a:endParaRPr sz="1600" dirty="0">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latin typeface="Arial"/>
                <a:ea typeface="Arial"/>
                <a:cs typeface="Arial"/>
                <a:sym typeface="Arial"/>
              </a:rPr>
              <a:t>802.11ax estimate for 5%ile DL User Spectral Efficiency in EMBB Dense Urban</a:t>
            </a:r>
            <a:endParaRPr sz="1600" dirty="0">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latin typeface="Arial"/>
                <a:ea typeface="Arial"/>
                <a:cs typeface="Arial"/>
                <a:sym typeface="Arial"/>
              </a:rPr>
              <a:t>802.11ax estimate for 5%ile UL User Spectral Efficiency in EMBB Dense Urban</a:t>
            </a:r>
            <a:endParaRPr sz="1600" dirty="0">
              <a:latin typeface="Arial"/>
              <a:ea typeface="Arial"/>
              <a:cs typeface="Arial"/>
              <a:sym typeface="Arial"/>
            </a:endParaRPr>
          </a:p>
          <a:p>
            <a:pPr marL="457200" lvl="0" indent="0" algn="l" rtl="0">
              <a:spcBef>
                <a:spcPts val="0"/>
              </a:spcBef>
              <a:spcAft>
                <a:spcPts val="0"/>
              </a:spcAft>
              <a:buNone/>
            </a:pPr>
            <a:endParaRPr sz="1600" dirty="0">
              <a:latin typeface="Arial"/>
              <a:ea typeface="Arial"/>
              <a:cs typeface="Arial"/>
              <a:sym typeface="Arial"/>
            </a:endParaRPr>
          </a:p>
          <a:p>
            <a:pPr marL="469900" lvl="0" indent="-342900" algn="l" rtl="0">
              <a:spcBef>
                <a:spcPts val="0"/>
              </a:spcBef>
              <a:spcAft>
                <a:spcPts val="0"/>
              </a:spcAft>
              <a:buClr>
                <a:schemeClr val="dk1"/>
              </a:buClr>
              <a:buSzPts val="1600"/>
              <a:buFont typeface="+mj-lt"/>
              <a:buAutoNum type="arabicPeriod" startAt="4"/>
            </a:pPr>
            <a:r>
              <a:rPr lang="en-US" sz="1600" b="0" dirty="0">
                <a:latin typeface="Arial"/>
                <a:ea typeface="Arial"/>
                <a:cs typeface="Arial"/>
                <a:sym typeface="Arial"/>
              </a:rPr>
              <a:t>5%ile User Experienced Data Rate</a:t>
            </a:r>
            <a:endParaRPr sz="1600" b="0" dirty="0">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latin typeface="Arial"/>
                <a:ea typeface="Arial"/>
                <a:cs typeface="Arial"/>
                <a:sym typeface="Arial"/>
              </a:rPr>
              <a:t>IMT 2020 requirement for 5%ile User Experienced Data Rate for EMBB Dense Urban </a:t>
            </a:r>
            <a:endParaRPr sz="1600" dirty="0">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solidFill>
                  <a:schemeClr val="dk1"/>
                </a:solidFill>
                <a:latin typeface="Arial"/>
                <a:ea typeface="Arial"/>
                <a:cs typeface="Arial"/>
                <a:sym typeface="Arial"/>
              </a:rPr>
              <a:t>802.11ax estimate for 5%ile User Experienced Data Rate in EMBB Dense Urban</a:t>
            </a:r>
            <a:endParaRPr sz="160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18" name="Shape 11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a:solidFill>
                  <a:srgbClr val="000000"/>
                </a:solidFill>
                <a:latin typeface="Times New Roman"/>
                <a:ea typeface="Times New Roman"/>
                <a:cs typeface="Times New Roman"/>
                <a:sym typeface="Times New Roman"/>
              </a:rPr>
              <a:t>March  2018</a:t>
            </a:r>
            <a:endParaRPr sz="1800" b="1">
              <a:solidFill>
                <a:srgbClr val="000000"/>
              </a:solidFill>
              <a:latin typeface="Times New Roman"/>
              <a:ea typeface="Times New Roman"/>
              <a:cs typeface="Times New Roman"/>
              <a:sym typeface="Times New Roman"/>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52"/>
        <p:cNvGrpSpPr/>
        <p:nvPr/>
      </p:nvGrpSpPr>
      <p:grpSpPr>
        <a:xfrm>
          <a:off x="0" y="0"/>
          <a:ext cx="0" cy="0"/>
          <a:chOff x="0" y="0"/>
          <a:chExt cx="0" cy="0"/>
        </a:xfrm>
      </p:grpSpPr>
      <p:sp>
        <p:nvSpPr>
          <p:cNvPr id="353" name="Shape 353"/>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30</a:t>
            </a:fld>
            <a:endParaRPr sz="1200">
              <a:solidFill>
                <a:srgbClr val="000000"/>
              </a:solidFill>
              <a:latin typeface="Times New Roman"/>
              <a:ea typeface="Times New Roman"/>
              <a:cs typeface="Times New Roman"/>
              <a:sym typeface="Times New Roman"/>
            </a:endParaRPr>
          </a:p>
        </p:txBody>
      </p:sp>
      <p:sp>
        <p:nvSpPr>
          <p:cNvPr id="354" name="Shape 354"/>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355" name="Shape 355"/>
          <p:cNvSpPr txBox="1">
            <a:spLocks noGrp="1"/>
          </p:cNvSpPr>
          <p:nvPr>
            <p:ph type="body" idx="1"/>
          </p:nvPr>
        </p:nvSpPr>
        <p:spPr>
          <a:xfrm>
            <a:off x="453625" y="1169975"/>
            <a:ext cx="11601600" cy="5229300"/>
          </a:xfrm>
          <a:prstGeom prst="rect">
            <a:avLst/>
          </a:prstGeom>
          <a:noFill/>
          <a:ln>
            <a:noFill/>
          </a:ln>
        </p:spPr>
        <p:txBody>
          <a:bodyPr spcFirstLastPara="1" wrap="square" lIns="92150" tIns="46075" rIns="92150" bIns="46075" anchor="t" anchorCtr="0">
            <a:noAutofit/>
          </a:bodyPr>
          <a:lstStyle/>
          <a:p>
            <a:pPr marL="457200" marR="0" lvl="0" indent="-330200" algn="l" rtl="0">
              <a:spcBef>
                <a:spcPts val="0"/>
              </a:spcBef>
              <a:spcAft>
                <a:spcPts val="0"/>
              </a:spcAft>
              <a:buSzPts val="1600"/>
              <a:buChar char="●"/>
            </a:pPr>
            <a:r>
              <a:rPr lang="en-US" sz="1600" b="0">
                <a:latin typeface="Arial"/>
                <a:ea typeface="Arial"/>
                <a:cs typeface="Arial"/>
                <a:sym typeface="Arial"/>
              </a:rPr>
              <a:t>Effectively, UL Max Tx power is lower than DL Max Tx power by 1 dB (Tx power difference)</a:t>
            </a:r>
            <a:endParaRPr sz="1600" b="0">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BS noise figure is 2 dB lower than UE noise figure</a:t>
            </a:r>
            <a:endParaRPr sz="1600" b="0">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Approximate UL geometry SINR for a UE = corresponding DL SINR + 1  dB</a:t>
            </a:r>
            <a:endParaRPr sz="1600" b="0">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UE density: 10 UEs per TRxP</a:t>
            </a:r>
            <a:endParaRPr sz="1600" b="0">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Antenna configuration: 32Tx/Rx at ENB, 4 TX/RX at UE</a:t>
            </a:r>
            <a:endParaRPr sz="1600" b="0">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Assume an average MU-MIMO factor = 4 ( feasible with the given antenna configuration), </a:t>
            </a:r>
            <a:endParaRPr sz="1600" b="0">
              <a:latin typeface="Arial"/>
              <a:ea typeface="Arial"/>
              <a:cs typeface="Arial"/>
              <a:sym typeface="Arial"/>
            </a:endParaRPr>
          </a:p>
          <a:p>
            <a:pPr marL="457200" marR="0" lvl="0" indent="-330200" algn="l" rtl="0">
              <a:lnSpc>
                <a:spcPct val="100000"/>
              </a:lnSpc>
              <a:spcBef>
                <a:spcPts val="0"/>
              </a:spcBef>
              <a:spcAft>
                <a:spcPts val="0"/>
              </a:spcAft>
              <a:buSzPts val="1600"/>
              <a:buChar char="●"/>
            </a:pPr>
            <a:r>
              <a:rPr lang="en-US" sz="1600" b="0">
                <a:latin typeface="Arial"/>
                <a:ea typeface="Arial"/>
                <a:cs typeface="Arial"/>
                <a:sym typeface="Arial"/>
              </a:rPr>
              <a:t>Assume average transmission rank per UE = 2</a:t>
            </a:r>
            <a:endParaRPr sz="1600" b="0">
              <a:solidFill>
                <a:srgbClr val="FF0000"/>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a:solidFill>
                  <a:schemeClr val="dk1"/>
                </a:solidFill>
                <a:latin typeface="Arial"/>
                <a:ea typeface="Arial"/>
                <a:cs typeface="Arial"/>
                <a:sym typeface="Arial"/>
              </a:rPr>
              <a:t>Assume a Frequency Selective Multi-User scheduling gain of about 3 dB</a:t>
            </a:r>
            <a:endParaRPr sz="1600" b="0">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a:solidFill>
                  <a:schemeClr val="dk1"/>
                </a:solidFill>
                <a:latin typeface="Arial"/>
                <a:ea typeface="Arial"/>
                <a:cs typeface="Arial"/>
                <a:sym typeface="Arial"/>
              </a:rPr>
              <a:t>Transmit array gain = 3 dB (4 tx antennas per UL MU-MIMO user with rank 2)</a:t>
            </a:r>
            <a:endParaRPr sz="1600" b="0">
              <a:solidFill>
                <a:srgbClr val="FF0000"/>
              </a:solidFill>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Receive array gain = 6 dB (32 rx antennas for 8 streams)</a:t>
            </a:r>
            <a:endParaRPr sz="1600" b="0">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Effective UL SINR per stream over each of the 8 spatial streams (2 spatial streams for 4 MU-MIMO users) is 10 dB better than the curve shown (Tx power can be max for each of the UL MU-MIMO users)</a:t>
            </a:r>
            <a:endParaRPr sz="1600" b="0">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a:solidFill>
                  <a:schemeClr val="dk1"/>
                </a:solidFill>
                <a:latin typeface="Arial"/>
                <a:ea typeface="Arial"/>
                <a:cs typeface="Arial"/>
                <a:sym typeface="Arial"/>
              </a:rPr>
              <a:t>Average UL data rate supported over each spatial stream and over each user for 20 MHz and 1 TRxP = 48.11 Mbps</a:t>
            </a:r>
            <a:endParaRPr sz="1600" b="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Font typeface="Arial"/>
              <a:buChar char="●"/>
            </a:pPr>
            <a:r>
              <a:rPr lang="en-US" sz="1600" b="0">
                <a:solidFill>
                  <a:schemeClr val="dk1"/>
                </a:solidFill>
                <a:latin typeface="Arial"/>
                <a:ea typeface="Arial"/>
                <a:cs typeface="Arial"/>
                <a:sym typeface="Arial"/>
              </a:rPr>
              <a:t>10% PER</a:t>
            </a:r>
            <a:endParaRPr sz="1600" b="0">
              <a:solidFill>
                <a:schemeClr val="dk1"/>
              </a:solidFill>
              <a:latin typeface="Arial"/>
              <a:ea typeface="Arial"/>
              <a:cs typeface="Arial"/>
              <a:sym typeface="Arial"/>
            </a:endParaRPr>
          </a:p>
          <a:p>
            <a:pPr marL="0" lvl="0" indent="0" rtl="0">
              <a:spcBef>
                <a:spcPts val="0"/>
              </a:spcBef>
              <a:spcAft>
                <a:spcPts val="0"/>
              </a:spcAft>
              <a:buNone/>
            </a:pPr>
            <a:endParaRPr sz="1600" b="0">
              <a:solidFill>
                <a:schemeClr val="dk1"/>
              </a:solidFill>
              <a:latin typeface="Arial"/>
              <a:ea typeface="Arial"/>
              <a:cs typeface="Arial"/>
              <a:sym typeface="Arial"/>
            </a:endParaRPr>
          </a:p>
          <a:p>
            <a:pPr marL="0" lvl="0" indent="0" rtl="0">
              <a:spcBef>
                <a:spcPts val="0"/>
              </a:spcBef>
              <a:spcAft>
                <a:spcPts val="0"/>
              </a:spcAft>
              <a:buNone/>
            </a:pPr>
            <a:r>
              <a:rPr lang="en-US" sz="1600" b="0">
                <a:solidFill>
                  <a:schemeClr val="dk1"/>
                </a:solidFill>
                <a:latin typeface="Arial"/>
                <a:ea typeface="Arial"/>
                <a:cs typeface="Arial"/>
                <a:sym typeface="Arial"/>
              </a:rPr>
              <a:t>Configuration 1: Assuming max 11ax  packet size, control packet excluded:</a:t>
            </a:r>
            <a:endParaRPr sz="1600" b="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a:solidFill>
                  <a:schemeClr val="dk1"/>
                </a:solidFill>
                <a:latin typeface="Arial"/>
                <a:ea typeface="Arial"/>
                <a:cs typeface="Arial"/>
                <a:sym typeface="Arial"/>
              </a:rPr>
              <a:t>L1 overhead ~0 %</a:t>
            </a:r>
            <a:endParaRPr sz="160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a:solidFill>
                  <a:schemeClr val="dk1"/>
                </a:solidFill>
                <a:latin typeface="Arial"/>
                <a:ea typeface="Arial"/>
                <a:cs typeface="Arial"/>
                <a:sym typeface="Arial"/>
              </a:rPr>
              <a:t>L2 Overhead = 1.27 %</a:t>
            </a:r>
            <a:endParaRPr sz="160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Font typeface="Arial"/>
              <a:buChar char="●"/>
            </a:pPr>
            <a:r>
              <a:rPr lang="en-US" sz="1600" b="0">
                <a:solidFill>
                  <a:schemeClr val="dk1"/>
                </a:solidFill>
                <a:latin typeface="Arial"/>
                <a:ea typeface="Arial"/>
                <a:cs typeface="Arial"/>
                <a:sym typeface="Arial"/>
              </a:rPr>
              <a:t>802.11ax Average Uplink user spectral efficiency = (48.11 )*(2)*(4)*(1/20) *(1-0.0127)*0.9 bits/s/Hz = 17.1 bits/s/Hz/TRxP</a:t>
            </a:r>
            <a:endParaRPr sz="1600" b="0">
              <a:solidFill>
                <a:schemeClr val="dk1"/>
              </a:solidFill>
              <a:latin typeface="Arial"/>
              <a:ea typeface="Arial"/>
              <a:cs typeface="Arial"/>
              <a:sym typeface="Arial"/>
            </a:endParaRPr>
          </a:p>
          <a:p>
            <a:pPr marL="457200" lvl="0" indent="0" rtl="0">
              <a:spcBef>
                <a:spcPts val="0"/>
              </a:spcBef>
              <a:spcAft>
                <a:spcPts val="0"/>
              </a:spcAft>
              <a:buNone/>
            </a:pPr>
            <a:endParaRPr sz="1500">
              <a:latin typeface="Arial"/>
              <a:ea typeface="Arial"/>
              <a:cs typeface="Arial"/>
              <a:sym typeface="Arial"/>
            </a:endParaRPr>
          </a:p>
        </p:txBody>
      </p:sp>
      <p:sp>
        <p:nvSpPr>
          <p:cNvPr id="356" name="Shape 356"/>
          <p:cNvSpPr txBox="1">
            <a:spLocks noGrp="1"/>
          </p:cNvSpPr>
          <p:nvPr>
            <p:ph type="title"/>
          </p:nvPr>
        </p:nvSpPr>
        <p:spPr>
          <a:xfrm>
            <a:off x="-151350" y="714000"/>
            <a:ext cx="11275500" cy="5892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None/>
            </a:pPr>
            <a:r>
              <a:rPr lang="en-US" sz="2000">
                <a:solidFill>
                  <a:schemeClr val="dk1"/>
                </a:solidFill>
              </a:rPr>
              <a:t>802.11ax estimate for UL Average spectral efficiency - EMBB Indoor Hotspot</a:t>
            </a:r>
            <a:endParaRPr sz="2400">
              <a:solidFill>
                <a:schemeClr val="dk1"/>
              </a:solidFill>
            </a:endParaRPr>
          </a:p>
          <a:p>
            <a:pPr marL="0" lvl="0" indent="0" rtl="0">
              <a:spcBef>
                <a:spcPts val="0"/>
              </a:spcBef>
              <a:spcAft>
                <a:spcPts val="0"/>
              </a:spcAft>
              <a:buClr>
                <a:schemeClr val="dk1"/>
              </a:buClr>
              <a:buFont typeface="Arial"/>
              <a:buNone/>
            </a:pPr>
            <a:endParaRPr sz="2000">
              <a:solidFill>
                <a:schemeClr val="dk1"/>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60"/>
        <p:cNvGrpSpPr/>
        <p:nvPr/>
      </p:nvGrpSpPr>
      <p:grpSpPr>
        <a:xfrm>
          <a:off x="0" y="0"/>
          <a:ext cx="0" cy="0"/>
          <a:chOff x="0" y="0"/>
          <a:chExt cx="0" cy="0"/>
        </a:xfrm>
      </p:grpSpPr>
      <p:sp>
        <p:nvSpPr>
          <p:cNvPr id="361" name="Shape 361"/>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31</a:t>
            </a:fld>
            <a:endParaRPr sz="1200">
              <a:solidFill>
                <a:srgbClr val="000000"/>
              </a:solidFill>
              <a:latin typeface="Times New Roman"/>
              <a:ea typeface="Times New Roman"/>
              <a:cs typeface="Times New Roman"/>
              <a:sym typeface="Times New Roman"/>
            </a:endParaRPr>
          </a:p>
        </p:txBody>
      </p:sp>
      <p:sp>
        <p:nvSpPr>
          <p:cNvPr id="362" name="Shape 362"/>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363" name="Shape 363"/>
          <p:cNvSpPr txBox="1">
            <a:spLocks noGrp="1"/>
          </p:cNvSpPr>
          <p:nvPr>
            <p:ph type="body" idx="1"/>
          </p:nvPr>
        </p:nvSpPr>
        <p:spPr>
          <a:xfrm>
            <a:off x="499425" y="1169975"/>
            <a:ext cx="11601600" cy="5229300"/>
          </a:xfrm>
          <a:prstGeom prst="rect">
            <a:avLst/>
          </a:prstGeom>
          <a:noFill/>
          <a:ln>
            <a:noFill/>
          </a:ln>
        </p:spPr>
        <p:txBody>
          <a:bodyPr spcFirstLastPara="1" wrap="square" lIns="92150" tIns="46075" rIns="92150" bIns="46075" anchor="t" anchorCtr="0">
            <a:noAutofit/>
          </a:bodyPr>
          <a:lstStyle/>
          <a:p>
            <a:pPr marL="0" marR="0" lvl="0" indent="0" algn="l" rtl="0">
              <a:lnSpc>
                <a:spcPct val="100000"/>
              </a:lnSpc>
              <a:spcBef>
                <a:spcPts val="0"/>
              </a:spcBef>
              <a:spcAft>
                <a:spcPts val="0"/>
              </a:spcAft>
              <a:buNone/>
            </a:pPr>
            <a:endParaRPr sz="1500" b="0">
              <a:solidFill>
                <a:schemeClr val="dk1"/>
              </a:solidFill>
              <a:latin typeface="Arial"/>
              <a:ea typeface="Arial"/>
              <a:cs typeface="Arial"/>
              <a:sym typeface="Arial"/>
            </a:endParaRPr>
          </a:p>
          <a:p>
            <a:pPr marL="0" lvl="0" indent="0" rtl="0">
              <a:spcBef>
                <a:spcPts val="0"/>
              </a:spcBef>
              <a:spcAft>
                <a:spcPts val="0"/>
              </a:spcAft>
              <a:buNone/>
            </a:pPr>
            <a:r>
              <a:rPr lang="en-US" sz="1600" b="0">
                <a:solidFill>
                  <a:schemeClr val="dk1"/>
                </a:solidFill>
                <a:latin typeface="Arial"/>
                <a:ea typeface="Arial"/>
                <a:cs typeface="Arial"/>
                <a:sym typeface="Arial"/>
              </a:rPr>
              <a:t>Configuration 2: Assuming max packet duration of 10ms, control packet excluded:</a:t>
            </a:r>
            <a:endParaRPr sz="1600" b="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a:solidFill>
                  <a:schemeClr val="dk1"/>
                </a:solidFill>
                <a:latin typeface="Arial"/>
                <a:ea typeface="Arial"/>
                <a:cs typeface="Arial"/>
                <a:sym typeface="Arial"/>
              </a:rPr>
              <a:t>L1 overhead =  0.44%</a:t>
            </a:r>
            <a:endParaRPr sz="160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a:solidFill>
                  <a:schemeClr val="dk1"/>
                </a:solidFill>
                <a:latin typeface="Arial"/>
                <a:ea typeface="Arial"/>
                <a:cs typeface="Arial"/>
                <a:sym typeface="Arial"/>
              </a:rPr>
              <a:t>L2 Overhead ~1.3 %</a:t>
            </a:r>
            <a:endParaRPr sz="1600">
              <a:solidFill>
                <a:schemeClr val="dk1"/>
              </a:solidFill>
              <a:latin typeface="Arial"/>
              <a:ea typeface="Arial"/>
              <a:cs typeface="Arial"/>
              <a:sym typeface="Arial"/>
            </a:endParaRPr>
          </a:p>
          <a:p>
            <a:pPr marL="0" lvl="0" indent="0" rtl="0">
              <a:spcBef>
                <a:spcPts val="0"/>
              </a:spcBef>
              <a:spcAft>
                <a:spcPts val="0"/>
              </a:spcAft>
              <a:buNone/>
            </a:pPr>
            <a:endParaRPr sz="160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Font typeface="Arial"/>
              <a:buChar char="●"/>
            </a:pPr>
            <a:r>
              <a:rPr lang="en-US" sz="1600" b="0">
                <a:solidFill>
                  <a:schemeClr val="dk1"/>
                </a:solidFill>
                <a:latin typeface="Arial"/>
                <a:ea typeface="Arial"/>
                <a:cs typeface="Arial"/>
                <a:sym typeface="Arial"/>
              </a:rPr>
              <a:t>802.11ax Average Uplink user spectral efficiency = (48.11 )*(2)*(4)*(1/20) *(1-0.013)*(1-0.0044)*0.9 bits/s/Hz = </a:t>
            </a:r>
            <a:r>
              <a:rPr lang="en-US" sz="1600">
                <a:solidFill>
                  <a:schemeClr val="dk1"/>
                </a:solidFill>
                <a:latin typeface="Arial"/>
                <a:ea typeface="Arial"/>
                <a:cs typeface="Arial"/>
                <a:sym typeface="Arial"/>
              </a:rPr>
              <a:t>17.02</a:t>
            </a:r>
            <a:r>
              <a:rPr lang="en-US" sz="1600" b="0">
                <a:solidFill>
                  <a:schemeClr val="dk1"/>
                </a:solidFill>
                <a:latin typeface="Arial"/>
                <a:ea typeface="Arial"/>
                <a:cs typeface="Arial"/>
                <a:sym typeface="Arial"/>
              </a:rPr>
              <a:t> bits/s/Hz/TRxP</a:t>
            </a:r>
            <a:endParaRPr sz="1600" b="0">
              <a:solidFill>
                <a:schemeClr val="dk1"/>
              </a:solidFill>
              <a:latin typeface="Arial"/>
              <a:ea typeface="Arial"/>
              <a:cs typeface="Arial"/>
              <a:sym typeface="Arial"/>
            </a:endParaRPr>
          </a:p>
          <a:p>
            <a:pPr marL="0" lvl="0" indent="0" rtl="0">
              <a:spcBef>
                <a:spcPts val="0"/>
              </a:spcBef>
              <a:spcAft>
                <a:spcPts val="0"/>
              </a:spcAft>
              <a:buNone/>
            </a:pPr>
            <a:endParaRPr sz="160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a:solidFill>
                  <a:schemeClr val="dk1"/>
                </a:solidFill>
                <a:highlight>
                  <a:srgbClr val="00FF00"/>
                </a:highlight>
                <a:latin typeface="Arial"/>
                <a:ea typeface="Arial"/>
                <a:cs typeface="Arial"/>
                <a:sym typeface="Arial"/>
              </a:rPr>
              <a:t>802.11ax UL is expected to meet the requirement for IMT-2020 EMBB Indoor Hotspot Average Spectral Efficiency</a:t>
            </a:r>
            <a:endParaRPr sz="1600" b="0">
              <a:solidFill>
                <a:schemeClr val="dk1"/>
              </a:solidFill>
              <a:latin typeface="Arial"/>
              <a:ea typeface="Arial"/>
              <a:cs typeface="Arial"/>
              <a:sym typeface="Arial"/>
            </a:endParaRPr>
          </a:p>
        </p:txBody>
      </p:sp>
      <p:sp>
        <p:nvSpPr>
          <p:cNvPr id="364" name="Shape 364"/>
          <p:cNvSpPr txBox="1">
            <a:spLocks noGrp="1"/>
          </p:cNvSpPr>
          <p:nvPr>
            <p:ph type="title"/>
          </p:nvPr>
        </p:nvSpPr>
        <p:spPr>
          <a:xfrm>
            <a:off x="-151350" y="714000"/>
            <a:ext cx="11275500" cy="5892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None/>
            </a:pPr>
            <a:r>
              <a:rPr lang="en-US" sz="2000">
                <a:solidFill>
                  <a:schemeClr val="dk1"/>
                </a:solidFill>
              </a:rPr>
              <a:t>802.11ax estimate for UL Average spectral efficiency - EMBB Indoor Hotspot</a:t>
            </a:r>
            <a:endParaRPr sz="2400">
              <a:solidFill>
                <a:schemeClr val="dk1"/>
              </a:solidFill>
            </a:endParaRPr>
          </a:p>
          <a:p>
            <a:pPr marL="0" lvl="0" indent="0" rtl="0">
              <a:spcBef>
                <a:spcPts val="0"/>
              </a:spcBef>
              <a:spcAft>
                <a:spcPts val="0"/>
              </a:spcAft>
              <a:buClr>
                <a:schemeClr val="dk1"/>
              </a:buClr>
              <a:buFont typeface="Arial"/>
              <a:buNone/>
            </a:pPr>
            <a:endParaRPr sz="2000">
              <a:solidFill>
                <a:schemeClr val="dk1"/>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68"/>
        <p:cNvGrpSpPr/>
        <p:nvPr/>
      </p:nvGrpSpPr>
      <p:grpSpPr>
        <a:xfrm>
          <a:off x="0" y="0"/>
          <a:ext cx="0" cy="0"/>
          <a:chOff x="0" y="0"/>
          <a:chExt cx="0" cy="0"/>
        </a:xfrm>
      </p:grpSpPr>
      <p:sp>
        <p:nvSpPr>
          <p:cNvPr id="369" name="Shape 369"/>
          <p:cNvSpPr txBox="1">
            <a:spLocks noGrp="1"/>
          </p:cNvSpPr>
          <p:nvPr>
            <p:ph type="title"/>
          </p:nvPr>
        </p:nvSpPr>
        <p:spPr>
          <a:xfrm>
            <a:off x="0" y="533400"/>
            <a:ext cx="11275500" cy="7191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Clr>
                <a:schemeClr val="dk1"/>
              </a:buClr>
              <a:buFont typeface="Arial"/>
              <a:buNone/>
            </a:pPr>
            <a:r>
              <a:rPr lang="en-US" sz="2000">
                <a:solidFill>
                  <a:schemeClr val="dk1"/>
                </a:solidFill>
              </a:rPr>
              <a:t>IMT 2020 configuration for Average spectral efficiency:  EMBB Dense Urban</a:t>
            </a:r>
            <a:endParaRPr sz="2400" b="1" i="0" u="none" strike="noStrike" cap="none">
              <a:solidFill>
                <a:srgbClr val="000000"/>
              </a:solidFill>
              <a:latin typeface="Times New Roman"/>
              <a:ea typeface="Times New Roman"/>
              <a:cs typeface="Times New Roman"/>
              <a:sym typeface="Times New Roman"/>
            </a:endParaRPr>
          </a:p>
        </p:txBody>
      </p:sp>
      <p:sp>
        <p:nvSpPr>
          <p:cNvPr id="370" name="Shape 370"/>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32</a:t>
            </a:fld>
            <a:endParaRPr sz="1200">
              <a:solidFill>
                <a:srgbClr val="000000"/>
              </a:solidFill>
              <a:latin typeface="Times New Roman"/>
              <a:ea typeface="Times New Roman"/>
              <a:cs typeface="Times New Roman"/>
              <a:sym typeface="Times New Roman"/>
            </a:endParaRPr>
          </a:p>
        </p:txBody>
      </p:sp>
      <p:sp>
        <p:nvSpPr>
          <p:cNvPr id="371" name="Shape 371"/>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 </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graphicFrame>
        <p:nvGraphicFramePr>
          <p:cNvPr id="372" name="Shape 372"/>
          <p:cNvGraphicFramePr/>
          <p:nvPr/>
        </p:nvGraphicFramePr>
        <p:xfrm>
          <a:off x="929225" y="1202100"/>
          <a:ext cx="10196550" cy="5146140"/>
        </p:xfrm>
        <a:graphic>
          <a:graphicData uri="http://schemas.openxmlformats.org/drawingml/2006/table">
            <a:tbl>
              <a:tblPr>
                <a:noFill/>
                <a:tableStyleId>{113D76AF-2DB7-4605-8C40-959F13C108E4}</a:tableStyleId>
              </a:tblPr>
              <a:tblGrid>
                <a:gridCol w="3816025"/>
                <a:gridCol w="3328850"/>
                <a:gridCol w="3051675"/>
              </a:tblGrid>
              <a:tr h="396200">
                <a:tc>
                  <a:txBody>
                    <a:bodyPr/>
                    <a:lstStyle/>
                    <a:p>
                      <a:pPr marL="0" lvl="0" indent="0" rtl="0">
                        <a:spcBef>
                          <a:spcPts val="0"/>
                        </a:spcBef>
                        <a:spcAft>
                          <a:spcPts val="0"/>
                        </a:spcAft>
                        <a:buNone/>
                      </a:pPr>
                      <a:endParaRPr sz="1600"/>
                    </a:p>
                  </a:txBody>
                  <a:tcPr marL="91425" marR="91425" marT="91425" marB="91425"/>
                </a:tc>
                <a:tc>
                  <a:txBody>
                    <a:bodyPr/>
                    <a:lstStyle/>
                    <a:p>
                      <a:pPr marL="0" lvl="0" indent="0" rtl="0">
                        <a:spcBef>
                          <a:spcPts val="0"/>
                        </a:spcBef>
                        <a:spcAft>
                          <a:spcPts val="0"/>
                        </a:spcAft>
                        <a:buNone/>
                      </a:pPr>
                      <a:r>
                        <a:rPr lang="en-US" sz="1600" b="1"/>
                        <a:t>Dense Urban Configuration A</a:t>
                      </a:r>
                      <a:endParaRPr sz="1600" b="1"/>
                    </a:p>
                  </a:txBody>
                  <a:tcPr marL="91425" marR="91425" marT="91425" marB="91425"/>
                </a:tc>
                <a:tc>
                  <a:txBody>
                    <a:bodyPr/>
                    <a:lstStyle/>
                    <a:p>
                      <a:pPr marL="0" lvl="0" indent="0" rtl="0">
                        <a:spcBef>
                          <a:spcPts val="0"/>
                        </a:spcBef>
                        <a:spcAft>
                          <a:spcPts val="0"/>
                        </a:spcAft>
                        <a:buNone/>
                      </a:pPr>
                      <a:r>
                        <a:rPr lang="en-US" sz="1600" b="1"/>
                        <a:t>11ax Outdoor Large BSSl</a:t>
                      </a:r>
                      <a:endParaRPr sz="1600" b="1"/>
                    </a:p>
                  </a:txBody>
                  <a:tcPr marL="91425" marR="91425" marT="91425" marB="91425"/>
                </a:tc>
              </a:tr>
              <a:tr h="452550">
                <a:tc>
                  <a:txBody>
                    <a:bodyPr/>
                    <a:lstStyle/>
                    <a:p>
                      <a:pPr marL="0" lvl="0" indent="0" rtl="0">
                        <a:spcBef>
                          <a:spcPts val="0"/>
                        </a:spcBef>
                        <a:spcAft>
                          <a:spcPts val="0"/>
                        </a:spcAft>
                        <a:buNone/>
                      </a:pPr>
                      <a:r>
                        <a:rPr lang="en-US" sz="1600" b="1"/>
                        <a:t>Carrier Frequency</a:t>
                      </a:r>
                      <a:endParaRPr sz="1600" b="1"/>
                    </a:p>
                  </a:txBody>
                  <a:tcPr marL="91425" marR="91425" marT="91425" marB="91425"/>
                </a:tc>
                <a:tc>
                  <a:txBody>
                    <a:bodyPr/>
                    <a:lstStyle/>
                    <a:p>
                      <a:pPr marL="0" lvl="0" indent="0" rtl="0">
                        <a:spcBef>
                          <a:spcPts val="0"/>
                        </a:spcBef>
                        <a:spcAft>
                          <a:spcPts val="0"/>
                        </a:spcAft>
                        <a:buNone/>
                      </a:pPr>
                      <a:r>
                        <a:rPr lang="en-US" sz="1600"/>
                        <a:t>4 GHz</a:t>
                      </a:r>
                      <a:endParaRPr sz="1600"/>
                    </a:p>
                  </a:txBody>
                  <a:tcPr marL="91425" marR="91425" marT="91425" marB="91425"/>
                </a:tc>
                <a:tc>
                  <a:txBody>
                    <a:bodyPr/>
                    <a:lstStyle/>
                    <a:p>
                      <a:pPr marL="0" lvl="0" indent="0" rtl="0">
                        <a:spcBef>
                          <a:spcPts val="0"/>
                        </a:spcBef>
                        <a:spcAft>
                          <a:spcPts val="0"/>
                        </a:spcAft>
                        <a:buNone/>
                      </a:pPr>
                      <a:r>
                        <a:rPr lang="en-US" sz="1600"/>
                        <a:t>2.4 GHz, 5 GHz</a:t>
                      </a:r>
                      <a:endParaRPr sz="1600"/>
                    </a:p>
                  </a:txBody>
                  <a:tcPr marL="91425" marR="91425" marT="91425" marB="91425"/>
                </a:tc>
              </a:tr>
              <a:tr h="381000">
                <a:tc>
                  <a:txBody>
                    <a:bodyPr/>
                    <a:lstStyle/>
                    <a:p>
                      <a:pPr marL="0" lvl="0" indent="0" rtl="0">
                        <a:spcBef>
                          <a:spcPts val="0"/>
                        </a:spcBef>
                        <a:spcAft>
                          <a:spcPts val="0"/>
                        </a:spcAft>
                        <a:buNone/>
                      </a:pPr>
                      <a:r>
                        <a:rPr lang="en-US" sz="1600"/>
                        <a:t>ISD</a:t>
                      </a:r>
                      <a:endParaRPr sz="1600"/>
                    </a:p>
                  </a:txBody>
                  <a:tcPr marL="91425" marR="91425" marT="91425" marB="91425"/>
                </a:tc>
                <a:tc>
                  <a:txBody>
                    <a:bodyPr/>
                    <a:lstStyle/>
                    <a:p>
                      <a:pPr marL="0" lvl="0" indent="0" rtl="0">
                        <a:spcBef>
                          <a:spcPts val="0"/>
                        </a:spcBef>
                        <a:spcAft>
                          <a:spcPts val="0"/>
                        </a:spcAft>
                        <a:buNone/>
                      </a:pPr>
                      <a:r>
                        <a:rPr lang="en-US" sz="1600"/>
                        <a:t>200 m</a:t>
                      </a:r>
                      <a:endParaRPr sz="1600"/>
                    </a:p>
                  </a:txBody>
                  <a:tcPr marL="91425" marR="91425" marT="91425" marB="91425"/>
                </a:tc>
                <a:tc>
                  <a:txBody>
                    <a:bodyPr/>
                    <a:lstStyle/>
                    <a:p>
                      <a:pPr marL="0" lvl="0" indent="0" rtl="0">
                        <a:spcBef>
                          <a:spcPts val="0"/>
                        </a:spcBef>
                        <a:spcAft>
                          <a:spcPts val="0"/>
                        </a:spcAft>
                        <a:buNone/>
                      </a:pPr>
                      <a:r>
                        <a:rPr lang="en-US" sz="1600"/>
                        <a:t>130 m </a:t>
                      </a:r>
                      <a:endParaRPr sz="1600"/>
                    </a:p>
                  </a:txBody>
                  <a:tcPr marL="91425" marR="91425" marT="91425" marB="91425"/>
                </a:tc>
              </a:tr>
              <a:tr h="381000">
                <a:tc>
                  <a:txBody>
                    <a:bodyPr/>
                    <a:lstStyle/>
                    <a:p>
                      <a:pPr marL="0" lvl="0" indent="0" rtl="0">
                        <a:spcBef>
                          <a:spcPts val="0"/>
                        </a:spcBef>
                        <a:spcAft>
                          <a:spcPts val="0"/>
                        </a:spcAft>
                        <a:buNone/>
                      </a:pPr>
                      <a:r>
                        <a:rPr lang="en-US" sz="1600"/>
                        <a:t>BS antenna height</a:t>
                      </a:r>
                      <a:endParaRPr sz="1600"/>
                    </a:p>
                  </a:txBody>
                  <a:tcPr marL="91425" marR="91425" marT="91425" marB="91425"/>
                </a:tc>
                <a:tc>
                  <a:txBody>
                    <a:bodyPr/>
                    <a:lstStyle/>
                    <a:p>
                      <a:pPr marL="0" lvl="0" indent="0" rtl="0">
                        <a:spcBef>
                          <a:spcPts val="0"/>
                        </a:spcBef>
                        <a:spcAft>
                          <a:spcPts val="0"/>
                        </a:spcAft>
                        <a:buNone/>
                      </a:pPr>
                      <a:r>
                        <a:rPr lang="en-US" sz="1600"/>
                        <a:t>25 m</a:t>
                      </a:r>
                      <a:endParaRPr sz="1600"/>
                    </a:p>
                  </a:txBody>
                  <a:tcPr marL="91425" marR="91425" marT="91425" marB="91425"/>
                </a:tc>
                <a:tc>
                  <a:txBody>
                    <a:bodyPr/>
                    <a:lstStyle/>
                    <a:p>
                      <a:pPr marL="0" lvl="0" indent="0" rtl="0">
                        <a:spcBef>
                          <a:spcPts val="0"/>
                        </a:spcBef>
                        <a:spcAft>
                          <a:spcPts val="0"/>
                        </a:spcAft>
                        <a:buNone/>
                      </a:pPr>
                      <a:r>
                        <a:rPr lang="en-US" sz="1600"/>
                        <a:t>10 m</a:t>
                      </a:r>
                      <a:endParaRPr sz="1600"/>
                    </a:p>
                  </a:txBody>
                  <a:tcPr marL="91425" marR="91425" marT="91425" marB="91425"/>
                </a:tc>
              </a:tr>
              <a:tr h="381000">
                <a:tc>
                  <a:txBody>
                    <a:bodyPr/>
                    <a:lstStyle/>
                    <a:p>
                      <a:pPr marL="0" lvl="0" indent="0" rtl="0">
                        <a:spcBef>
                          <a:spcPts val="0"/>
                        </a:spcBef>
                        <a:spcAft>
                          <a:spcPts val="0"/>
                        </a:spcAft>
                        <a:buNone/>
                      </a:pPr>
                      <a:r>
                        <a:rPr lang="en-US" sz="1600"/>
                        <a:t>Total transmit power per TRxP</a:t>
                      </a:r>
                      <a:endParaRPr sz="1600"/>
                    </a:p>
                  </a:txBody>
                  <a:tcPr marL="91425" marR="91425" marT="91425" marB="91425"/>
                </a:tc>
                <a:tc>
                  <a:txBody>
                    <a:bodyPr/>
                    <a:lstStyle/>
                    <a:p>
                      <a:pPr marL="0" lvl="0" indent="0" rtl="0">
                        <a:spcBef>
                          <a:spcPts val="0"/>
                        </a:spcBef>
                        <a:spcAft>
                          <a:spcPts val="0"/>
                        </a:spcAft>
                        <a:buNone/>
                      </a:pPr>
                      <a:r>
                        <a:rPr lang="en-US" sz="1600"/>
                        <a:t>41/44 dBm for 10/20 MHz</a:t>
                      </a:r>
                      <a:endParaRPr sz="1600"/>
                    </a:p>
                  </a:txBody>
                  <a:tcPr marL="91425" marR="91425" marT="91425" marB="91425"/>
                </a:tc>
                <a:tc>
                  <a:txBody>
                    <a:bodyPr/>
                    <a:lstStyle/>
                    <a:p>
                      <a:pPr marL="0" lvl="0" indent="0" rtl="0">
                        <a:spcBef>
                          <a:spcPts val="0"/>
                        </a:spcBef>
                        <a:spcAft>
                          <a:spcPts val="0"/>
                        </a:spcAft>
                        <a:buNone/>
                      </a:pPr>
                      <a:r>
                        <a:rPr lang="en-US" sz="1600"/>
                        <a:t>20 dBm per AP</a:t>
                      </a:r>
                      <a:endParaRPr sz="1600"/>
                    </a:p>
                  </a:txBody>
                  <a:tcPr marL="91425" marR="91425" marT="91425" marB="91425"/>
                </a:tc>
              </a:tr>
              <a:tr h="381000">
                <a:tc>
                  <a:txBody>
                    <a:bodyPr/>
                    <a:lstStyle/>
                    <a:p>
                      <a:pPr marL="0" lvl="0" indent="0" rtl="0">
                        <a:spcBef>
                          <a:spcPts val="0"/>
                        </a:spcBef>
                        <a:spcAft>
                          <a:spcPts val="0"/>
                        </a:spcAft>
                        <a:buNone/>
                      </a:pPr>
                      <a:r>
                        <a:rPr lang="en-US" sz="1600"/>
                        <a:t>UE Tx power</a:t>
                      </a:r>
                      <a:endParaRPr sz="1600"/>
                    </a:p>
                  </a:txBody>
                  <a:tcPr marL="91425" marR="91425" marT="91425" marB="91425"/>
                </a:tc>
                <a:tc>
                  <a:txBody>
                    <a:bodyPr/>
                    <a:lstStyle/>
                    <a:p>
                      <a:pPr marL="0" lvl="0" indent="0" rtl="0">
                        <a:spcBef>
                          <a:spcPts val="0"/>
                        </a:spcBef>
                        <a:spcAft>
                          <a:spcPts val="0"/>
                        </a:spcAft>
                        <a:buNone/>
                      </a:pPr>
                      <a:r>
                        <a:rPr lang="en-US" sz="1600"/>
                        <a:t>23 dBm</a:t>
                      </a:r>
                      <a:endParaRPr sz="1600"/>
                    </a:p>
                  </a:txBody>
                  <a:tcPr marL="91425" marR="91425" marT="91425" marB="91425"/>
                </a:tc>
                <a:tc>
                  <a:txBody>
                    <a:bodyPr/>
                    <a:lstStyle/>
                    <a:p>
                      <a:pPr marL="0" lvl="0" indent="0" rtl="0">
                        <a:spcBef>
                          <a:spcPts val="0"/>
                        </a:spcBef>
                        <a:spcAft>
                          <a:spcPts val="0"/>
                        </a:spcAft>
                        <a:buNone/>
                      </a:pPr>
                      <a:r>
                        <a:rPr lang="en-US" sz="1600"/>
                        <a:t>15 dBm per client</a:t>
                      </a:r>
                      <a:endParaRPr sz="1600"/>
                    </a:p>
                  </a:txBody>
                  <a:tcPr marL="91425" marR="91425" marT="91425" marB="91425"/>
                </a:tc>
              </a:tr>
              <a:tr h="381000">
                <a:tc>
                  <a:txBody>
                    <a:bodyPr/>
                    <a:lstStyle/>
                    <a:p>
                      <a:pPr marL="0" lvl="0" indent="0" rtl="0">
                        <a:spcBef>
                          <a:spcPts val="0"/>
                        </a:spcBef>
                        <a:spcAft>
                          <a:spcPts val="0"/>
                        </a:spcAft>
                        <a:buNone/>
                      </a:pPr>
                      <a:r>
                        <a:rPr lang="en-US" sz="1600"/>
                        <a:t>Number of antenna elements per TRxP</a:t>
                      </a:r>
                      <a:endParaRPr sz="1600"/>
                    </a:p>
                  </a:txBody>
                  <a:tcPr marL="91425" marR="91425" marT="91425" marB="91425"/>
                </a:tc>
                <a:tc>
                  <a:txBody>
                    <a:bodyPr/>
                    <a:lstStyle/>
                    <a:p>
                      <a:pPr marL="0" lvl="0" indent="0" rtl="0">
                        <a:spcBef>
                          <a:spcPts val="0"/>
                        </a:spcBef>
                        <a:spcAft>
                          <a:spcPts val="0"/>
                        </a:spcAft>
                        <a:buNone/>
                      </a:pPr>
                      <a:r>
                        <a:rPr lang="en-US" sz="1600"/>
                        <a:t>Up to 256 Tx/Rx</a:t>
                      </a:r>
                      <a:endParaRPr sz="1600"/>
                    </a:p>
                  </a:txBody>
                  <a:tcPr marL="91425" marR="91425" marT="91425" marB="91425"/>
                </a:tc>
                <a:tc>
                  <a:txBody>
                    <a:bodyPr/>
                    <a:lstStyle/>
                    <a:p>
                      <a:pPr marL="0" lvl="0" indent="0" rtl="0">
                        <a:spcBef>
                          <a:spcPts val="0"/>
                        </a:spcBef>
                        <a:spcAft>
                          <a:spcPts val="0"/>
                        </a:spcAft>
                        <a:buNone/>
                      </a:pPr>
                      <a:r>
                        <a:rPr lang="en-US" sz="1600"/>
                        <a:t>4 Tx/Rx</a:t>
                      </a:r>
                      <a:endParaRPr sz="1600"/>
                    </a:p>
                  </a:txBody>
                  <a:tcPr marL="91425" marR="91425" marT="91425" marB="91425"/>
                </a:tc>
              </a:tr>
              <a:tr h="381000">
                <a:tc>
                  <a:txBody>
                    <a:bodyPr/>
                    <a:lstStyle/>
                    <a:p>
                      <a:pPr marL="0" lvl="0" indent="0" rtl="0">
                        <a:spcBef>
                          <a:spcPts val="0"/>
                        </a:spcBef>
                        <a:spcAft>
                          <a:spcPts val="0"/>
                        </a:spcAft>
                        <a:buNone/>
                      </a:pPr>
                      <a:r>
                        <a:rPr lang="en-US" sz="1600"/>
                        <a:t>Number of UE antenna elements</a:t>
                      </a:r>
                      <a:endParaRPr sz="1600"/>
                    </a:p>
                  </a:txBody>
                  <a:tcPr marL="91425" marR="91425" marT="91425" marB="91425"/>
                </a:tc>
                <a:tc>
                  <a:txBody>
                    <a:bodyPr/>
                    <a:lstStyle/>
                    <a:p>
                      <a:pPr marL="0" lvl="0" indent="0" rtl="0">
                        <a:spcBef>
                          <a:spcPts val="0"/>
                        </a:spcBef>
                        <a:spcAft>
                          <a:spcPts val="0"/>
                        </a:spcAft>
                        <a:buNone/>
                      </a:pPr>
                      <a:r>
                        <a:rPr lang="en-US" sz="1600"/>
                        <a:t>Up to 8 Tx/Rx</a:t>
                      </a:r>
                      <a:endParaRPr sz="1600"/>
                    </a:p>
                  </a:txBody>
                  <a:tcPr marL="91425" marR="91425" marT="91425" marB="91425"/>
                </a:tc>
                <a:tc>
                  <a:txBody>
                    <a:bodyPr/>
                    <a:lstStyle/>
                    <a:p>
                      <a:pPr marL="0" lvl="0" indent="0" rtl="0">
                        <a:spcBef>
                          <a:spcPts val="0"/>
                        </a:spcBef>
                        <a:spcAft>
                          <a:spcPts val="0"/>
                        </a:spcAft>
                        <a:buNone/>
                      </a:pPr>
                      <a:r>
                        <a:rPr lang="en-US" sz="1600"/>
                        <a:t>2 Tx/Rx</a:t>
                      </a:r>
                      <a:endParaRPr sz="1600"/>
                    </a:p>
                  </a:txBody>
                  <a:tcPr marL="91425" marR="91425" marT="91425" marB="91425"/>
                </a:tc>
              </a:tr>
              <a:tr h="381000">
                <a:tc>
                  <a:txBody>
                    <a:bodyPr/>
                    <a:lstStyle/>
                    <a:p>
                      <a:pPr marL="0" lvl="0" indent="0" rtl="0">
                        <a:spcBef>
                          <a:spcPts val="0"/>
                        </a:spcBef>
                        <a:spcAft>
                          <a:spcPts val="0"/>
                        </a:spcAft>
                        <a:buNone/>
                      </a:pPr>
                      <a:r>
                        <a:rPr lang="en-US" sz="1600"/>
                        <a:t>BS NF</a:t>
                      </a:r>
                      <a:endParaRPr sz="1600"/>
                    </a:p>
                  </a:txBody>
                  <a:tcPr marL="91425" marR="91425" marT="91425" marB="91425"/>
                </a:tc>
                <a:tc>
                  <a:txBody>
                    <a:bodyPr/>
                    <a:lstStyle/>
                    <a:p>
                      <a:pPr marL="0" lvl="0" indent="0" rtl="0">
                        <a:spcBef>
                          <a:spcPts val="0"/>
                        </a:spcBef>
                        <a:spcAft>
                          <a:spcPts val="0"/>
                        </a:spcAft>
                        <a:buNone/>
                      </a:pPr>
                      <a:r>
                        <a:rPr lang="en-US" sz="1600"/>
                        <a:t>5 dB</a:t>
                      </a:r>
                      <a:endParaRPr sz="1600"/>
                    </a:p>
                  </a:txBody>
                  <a:tcPr marL="91425" marR="91425" marT="91425" marB="91425"/>
                </a:tc>
                <a:tc>
                  <a:txBody>
                    <a:bodyPr/>
                    <a:lstStyle/>
                    <a:p>
                      <a:pPr marL="0" lvl="0" indent="0" rtl="0">
                        <a:spcBef>
                          <a:spcPts val="0"/>
                        </a:spcBef>
                        <a:spcAft>
                          <a:spcPts val="0"/>
                        </a:spcAft>
                        <a:buNone/>
                      </a:pPr>
                      <a:r>
                        <a:rPr lang="en-US" sz="1600"/>
                        <a:t>7 dB</a:t>
                      </a:r>
                      <a:endParaRPr sz="1600"/>
                    </a:p>
                  </a:txBody>
                  <a:tcPr marL="91425" marR="91425" marT="91425" marB="91425"/>
                </a:tc>
              </a:tr>
              <a:tr h="381000">
                <a:tc>
                  <a:txBody>
                    <a:bodyPr/>
                    <a:lstStyle/>
                    <a:p>
                      <a:pPr marL="0" lvl="0" indent="0" rtl="0">
                        <a:spcBef>
                          <a:spcPts val="0"/>
                        </a:spcBef>
                        <a:spcAft>
                          <a:spcPts val="0"/>
                        </a:spcAft>
                        <a:buNone/>
                      </a:pPr>
                      <a:r>
                        <a:rPr lang="en-US" sz="1600"/>
                        <a:t>BS antenna element gain</a:t>
                      </a:r>
                      <a:endParaRPr sz="1600"/>
                    </a:p>
                  </a:txBody>
                  <a:tcPr marL="91425" marR="91425" marT="91425" marB="91425"/>
                </a:tc>
                <a:tc>
                  <a:txBody>
                    <a:bodyPr/>
                    <a:lstStyle/>
                    <a:p>
                      <a:pPr marL="0" lvl="0" indent="0" rtl="0">
                        <a:spcBef>
                          <a:spcPts val="0"/>
                        </a:spcBef>
                        <a:spcAft>
                          <a:spcPts val="0"/>
                        </a:spcAft>
                        <a:buNone/>
                      </a:pPr>
                      <a:r>
                        <a:rPr lang="en-US" sz="1600"/>
                        <a:t>8 dBi</a:t>
                      </a:r>
                      <a:endParaRPr sz="1600"/>
                    </a:p>
                  </a:txBody>
                  <a:tcPr marL="91425" marR="91425" marT="91425" marB="91425"/>
                </a:tc>
                <a:tc>
                  <a:txBody>
                    <a:bodyPr/>
                    <a:lstStyle/>
                    <a:p>
                      <a:pPr marL="0" lvl="0" indent="0" rtl="0">
                        <a:spcBef>
                          <a:spcPts val="0"/>
                        </a:spcBef>
                        <a:spcAft>
                          <a:spcPts val="0"/>
                        </a:spcAft>
                        <a:buNone/>
                      </a:pPr>
                      <a:r>
                        <a:rPr lang="en-US" sz="1600"/>
                        <a:t>0 dBi</a:t>
                      </a:r>
                      <a:endParaRPr sz="1600"/>
                    </a:p>
                  </a:txBody>
                  <a:tcPr marL="91425" marR="91425" marT="91425" marB="91425"/>
                </a:tc>
              </a:tr>
              <a:tr h="381000">
                <a:tc>
                  <a:txBody>
                    <a:bodyPr/>
                    <a:lstStyle/>
                    <a:p>
                      <a:pPr marL="0" lvl="0" indent="0" rtl="0">
                        <a:spcBef>
                          <a:spcPts val="0"/>
                        </a:spcBef>
                        <a:spcAft>
                          <a:spcPts val="0"/>
                        </a:spcAft>
                        <a:buNone/>
                      </a:pPr>
                      <a:r>
                        <a:rPr lang="en-US" sz="1600"/>
                        <a:t>UE antenna element gain</a:t>
                      </a:r>
                      <a:endParaRPr sz="1600"/>
                    </a:p>
                  </a:txBody>
                  <a:tcPr marL="91425" marR="91425" marT="91425" marB="91425"/>
                </a:tc>
                <a:tc>
                  <a:txBody>
                    <a:bodyPr/>
                    <a:lstStyle/>
                    <a:p>
                      <a:pPr marL="0" lvl="0" indent="0" rtl="0">
                        <a:spcBef>
                          <a:spcPts val="0"/>
                        </a:spcBef>
                        <a:spcAft>
                          <a:spcPts val="0"/>
                        </a:spcAft>
                        <a:buNone/>
                      </a:pPr>
                      <a:r>
                        <a:rPr lang="en-US" sz="1600"/>
                        <a:t>0 dBi</a:t>
                      </a:r>
                      <a:endParaRPr sz="1600"/>
                    </a:p>
                  </a:txBody>
                  <a:tcPr marL="91425" marR="91425" marT="91425" marB="91425"/>
                </a:tc>
                <a:tc>
                  <a:txBody>
                    <a:bodyPr/>
                    <a:lstStyle/>
                    <a:p>
                      <a:pPr marL="0" lvl="0" indent="0" rtl="0">
                        <a:spcBef>
                          <a:spcPts val="0"/>
                        </a:spcBef>
                        <a:spcAft>
                          <a:spcPts val="0"/>
                        </a:spcAft>
                        <a:buNone/>
                      </a:pPr>
                      <a:r>
                        <a:rPr lang="en-US" sz="1600"/>
                        <a:t>-2 dBi</a:t>
                      </a:r>
                      <a:endParaRPr sz="1600"/>
                    </a:p>
                  </a:txBody>
                  <a:tcPr marL="91425" marR="91425" marT="91425" marB="91425"/>
                </a:tc>
              </a:tr>
              <a:tr h="396200">
                <a:tc>
                  <a:txBody>
                    <a:bodyPr/>
                    <a:lstStyle/>
                    <a:p>
                      <a:pPr marL="0" lvl="0" indent="0" rtl="0">
                        <a:spcBef>
                          <a:spcPts val="0"/>
                        </a:spcBef>
                        <a:spcAft>
                          <a:spcPts val="0"/>
                        </a:spcAft>
                        <a:buNone/>
                      </a:pPr>
                      <a:r>
                        <a:rPr lang="en-US" sz="1600"/>
                        <a:t>UE speed</a:t>
                      </a:r>
                      <a:endParaRPr sz="1600"/>
                    </a:p>
                  </a:txBody>
                  <a:tcPr marL="91425" marR="91425" marT="91425" marB="91425"/>
                </a:tc>
                <a:tc>
                  <a:txBody>
                    <a:bodyPr/>
                    <a:lstStyle/>
                    <a:p>
                      <a:pPr marL="0" lvl="0" indent="0" rtl="0">
                        <a:spcBef>
                          <a:spcPts val="0"/>
                        </a:spcBef>
                        <a:spcAft>
                          <a:spcPts val="0"/>
                        </a:spcAft>
                        <a:buNone/>
                      </a:pPr>
                      <a:r>
                        <a:rPr lang="en-US" sz="1600"/>
                        <a:t>Indoor: 3 kmph, Outdoor: 30 Kmph</a:t>
                      </a:r>
                      <a:endParaRPr sz="1600"/>
                    </a:p>
                  </a:txBody>
                  <a:tcPr marL="91425" marR="91425" marT="91425" marB="91425"/>
                </a:tc>
                <a:tc>
                  <a:txBody>
                    <a:bodyPr/>
                    <a:lstStyle/>
                    <a:p>
                      <a:pPr marL="0" lvl="0" indent="0" rtl="0">
                        <a:spcBef>
                          <a:spcPts val="0"/>
                        </a:spcBef>
                        <a:spcAft>
                          <a:spcPts val="0"/>
                        </a:spcAft>
                        <a:buNone/>
                      </a:pPr>
                      <a:endParaRPr sz="1600"/>
                    </a:p>
                  </a:txBody>
                  <a:tcPr marL="91425" marR="91425" marT="91425" marB="91425"/>
                </a:tc>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76"/>
        <p:cNvGrpSpPr/>
        <p:nvPr/>
      </p:nvGrpSpPr>
      <p:grpSpPr>
        <a:xfrm>
          <a:off x="0" y="0"/>
          <a:ext cx="0" cy="0"/>
          <a:chOff x="0" y="0"/>
          <a:chExt cx="0" cy="0"/>
        </a:xfrm>
      </p:grpSpPr>
      <p:sp>
        <p:nvSpPr>
          <p:cNvPr id="377" name="Shape 37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33</a:t>
            </a:fld>
            <a:endParaRPr sz="1200">
              <a:solidFill>
                <a:srgbClr val="000000"/>
              </a:solidFill>
              <a:latin typeface="Times New Roman"/>
              <a:ea typeface="Times New Roman"/>
              <a:cs typeface="Times New Roman"/>
              <a:sym typeface="Times New Roman"/>
            </a:endParaRPr>
          </a:p>
        </p:txBody>
      </p:sp>
      <p:sp>
        <p:nvSpPr>
          <p:cNvPr id="378" name="Shape 37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379" name="Shape 379"/>
          <p:cNvSpPr txBox="1">
            <a:spLocks noGrp="1"/>
          </p:cNvSpPr>
          <p:nvPr>
            <p:ph type="body" idx="1"/>
          </p:nvPr>
        </p:nvSpPr>
        <p:spPr>
          <a:xfrm>
            <a:off x="6670100" y="2576050"/>
            <a:ext cx="5293200" cy="3270300"/>
          </a:xfrm>
          <a:prstGeom prst="rect">
            <a:avLst/>
          </a:prstGeom>
          <a:noFill/>
          <a:ln>
            <a:noFill/>
          </a:ln>
        </p:spPr>
        <p:txBody>
          <a:bodyPr spcFirstLastPara="1" wrap="square" lIns="92150" tIns="46075" rIns="92150" bIns="46075" anchor="t" anchorCtr="0">
            <a:noAutofit/>
          </a:bodyPr>
          <a:lstStyle/>
          <a:p>
            <a:pPr marL="457200" lvl="0" indent="-330200" rtl="0">
              <a:spcBef>
                <a:spcPts val="0"/>
              </a:spcBef>
              <a:spcAft>
                <a:spcPts val="0"/>
              </a:spcAft>
              <a:buClr>
                <a:schemeClr val="dk1"/>
              </a:buClr>
              <a:buSzPts val="1600"/>
              <a:buChar char="●"/>
            </a:pPr>
            <a:r>
              <a:rPr lang="en-US" sz="1600" b="0">
                <a:solidFill>
                  <a:schemeClr val="dk1"/>
                </a:solidFill>
                <a:latin typeface="Arial"/>
                <a:ea typeface="Arial"/>
                <a:cs typeface="Arial"/>
                <a:sym typeface="Arial"/>
              </a:rPr>
              <a:t>The geometry SINR CDF is the mean of evaluations submitted in 3GPP by various companies  [3]</a:t>
            </a:r>
            <a:endParaRPr sz="1600" b="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a:solidFill>
                  <a:schemeClr val="dk1"/>
                </a:solidFill>
                <a:latin typeface="Arial"/>
                <a:ea typeface="Arial"/>
                <a:cs typeface="Arial"/>
                <a:sym typeface="Arial"/>
              </a:rPr>
              <a:t>UE density: 10 UEs per TRxP</a:t>
            </a:r>
            <a:endParaRPr sz="1600" b="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a:solidFill>
                  <a:schemeClr val="dk1"/>
                </a:solidFill>
                <a:latin typeface="Arial"/>
                <a:ea typeface="Arial"/>
                <a:cs typeface="Arial"/>
                <a:sym typeface="Arial"/>
              </a:rPr>
              <a:t>Antenna configuration: </a:t>
            </a:r>
            <a:endParaRPr sz="1600" b="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b="0">
                <a:solidFill>
                  <a:schemeClr val="dk1"/>
                </a:solidFill>
                <a:latin typeface="Arial"/>
                <a:ea typeface="Arial"/>
                <a:cs typeface="Arial"/>
                <a:sym typeface="Arial"/>
              </a:rPr>
              <a:t>END: 128 Tx/Rx </a:t>
            </a:r>
            <a:endParaRPr sz="1600" b="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b="0">
                <a:solidFill>
                  <a:schemeClr val="dk1"/>
                </a:solidFill>
                <a:latin typeface="Arial"/>
                <a:ea typeface="Arial"/>
                <a:cs typeface="Arial"/>
                <a:sym typeface="Arial"/>
              </a:rPr>
              <a:t>UE: 4T</a:t>
            </a:r>
            <a:r>
              <a:rPr lang="en-US" sz="1600">
                <a:solidFill>
                  <a:schemeClr val="dk1"/>
                </a:solidFill>
                <a:latin typeface="Arial"/>
                <a:ea typeface="Arial"/>
                <a:cs typeface="Arial"/>
                <a:sym typeface="Arial"/>
              </a:rPr>
              <a:t>x</a:t>
            </a:r>
            <a:r>
              <a:rPr lang="en-US" sz="1600" b="0">
                <a:solidFill>
                  <a:schemeClr val="dk1"/>
                </a:solidFill>
                <a:latin typeface="Arial"/>
                <a:ea typeface="Arial"/>
                <a:cs typeface="Arial"/>
                <a:sym typeface="Arial"/>
              </a:rPr>
              <a:t>/R</a:t>
            </a:r>
            <a:r>
              <a:rPr lang="en-US" sz="1600">
                <a:solidFill>
                  <a:schemeClr val="dk1"/>
                </a:solidFill>
                <a:latin typeface="Arial"/>
                <a:ea typeface="Arial"/>
                <a:cs typeface="Arial"/>
                <a:sym typeface="Arial"/>
              </a:rPr>
              <a:t>x</a:t>
            </a:r>
            <a:endParaRPr sz="1600" b="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a:solidFill>
                  <a:schemeClr val="dk1"/>
                </a:solidFill>
                <a:latin typeface="Arial"/>
                <a:ea typeface="Arial"/>
                <a:cs typeface="Arial"/>
                <a:sym typeface="Arial"/>
              </a:rPr>
              <a:t>It can be expected  that with similar transmit power and transmission schemes, 11ax geometry SINR CDF can be similar.</a:t>
            </a:r>
            <a:endParaRPr sz="1600" b="0">
              <a:solidFill>
                <a:schemeClr val="dk1"/>
              </a:solidFill>
              <a:latin typeface="Arial"/>
              <a:ea typeface="Arial"/>
              <a:cs typeface="Arial"/>
              <a:sym typeface="Arial"/>
            </a:endParaRPr>
          </a:p>
        </p:txBody>
      </p:sp>
      <p:sp>
        <p:nvSpPr>
          <p:cNvPr id="380" name="Shape 380"/>
          <p:cNvSpPr txBox="1">
            <a:spLocks noGrp="1"/>
          </p:cNvSpPr>
          <p:nvPr>
            <p:ph type="title"/>
          </p:nvPr>
        </p:nvSpPr>
        <p:spPr>
          <a:xfrm>
            <a:off x="76200" y="556275"/>
            <a:ext cx="11275500" cy="5892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Clr>
                <a:schemeClr val="dk1"/>
              </a:buClr>
              <a:buFont typeface="Arial"/>
              <a:buNone/>
            </a:pPr>
            <a:r>
              <a:rPr lang="en-US" sz="2000">
                <a:solidFill>
                  <a:schemeClr val="dk1"/>
                </a:solidFill>
              </a:rPr>
              <a:t>802.11ax estimate for DL Average spectral efficiency - EMBB Dense Urban</a:t>
            </a:r>
            <a:endParaRPr sz="2400" b="1" i="0" u="none" strike="noStrike" cap="none">
              <a:solidFill>
                <a:srgbClr val="000000"/>
              </a:solidFill>
              <a:latin typeface="Times New Roman"/>
              <a:ea typeface="Times New Roman"/>
              <a:cs typeface="Times New Roman"/>
              <a:sym typeface="Times New Roman"/>
            </a:endParaRPr>
          </a:p>
        </p:txBody>
      </p:sp>
      <p:pic>
        <p:nvPicPr>
          <p:cNvPr id="381" name="Shape 381"/>
          <p:cNvPicPr preferRelativeResize="0"/>
          <p:nvPr/>
        </p:nvPicPr>
        <p:blipFill>
          <a:blip r:embed="rId3">
            <a:alphaModFix/>
          </a:blip>
          <a:stretch>
            <a:fillRect/>
          </a:stretch>
        </p:blipFill>
        <p:spPr>
          <a:xfrm>
            <a:off x="505275" y="2651650"/>
            <a:ext cx="5961600" cy="3570263"/>
          </a:xfrm>
          <a:prstGeom prst="rect">
            <a:avLst/>
          </a:prstGeom>
          <a:noFill/>
          <a:ln>
            <a:noFill/>
          </a:ln>
        </p:spPr>
      </p:pic>
      <p:sp>
        <p:nvSpPr>
          <p:cNvPr id="382" name="Shape 382"/>
          <p:cNvSpPr txBox="1">
            <a:spLocks noGrp="1"/>
          </p:cNvSpPr>
          <p:nvPr>
            <p:ph type="title"/>
          </p:nvPr>
        </p:nvSpPr>
        <p:spPr>
          <a:xfrm>
            <a:off x="523900" y="1088775"/>
            <a:ext cx="10938900" cy="822300"/>
          </a:xfrm>
          <a:prstGeom prst="rect">
            <a:avLst/>
          </a:prstGeom>
          <a:noFill/>
          <a:ln>
            <a:noFill/>
          </a:ln>
        </p:spPr>
        <p:txBody>
          <a:bodyPr spcFirstLastPara="1" wrap="square" lIns="92150" tIns="46075" rIns="92150" bIns="46075" anchor="ctr" anchorCtr="0">
            <a:noAutofit/>
          </a:bodyPr>
          <a:lstStyle/>
          <a:p>
            <a:pPr marL="0" marR="0" lvl="0" indent="0" algn="l" rtl="0">
              <a:lnSpc>
                <a:spcPct val="115000"/>
              </a:lnSpc>
              <a:spcBef>
                <a:spcPts val="600"/>
              </a:spcBef>
              <a:spcAft>
                <a:spcPts val="0"/>
              </a:spcAft>
              <a:buSzPts val="1100"/>
              <a:buNone/>
            </a:pPr>
            <a:r>
              <a:rPr lang="en-US" sz="1600" b="0">
                <a:solidFill>
                  <a:schemeClr val="dk1"/>
                </a:solidFill>
                <a:latin typeface="Arial"/>
                <a:ea typeface="Arial"/>
                <a:cs typeface="Arial"/>
                <a:sym typeface="Arial"/>
              </a:rPr>
              <a:t>The final </a:t>
            </a:r>
            <a:r>
              <a:rPr lang="en-US" sz="1600" b="0">
                <a:latin typeface="Arial"/>
                <a:ea typeface="Arial"/>
                <a:cs typeface="Arial"/>
                <a:sym typeface="Arial"/>
              </a:rPr>
              <a:t>technical evaluation of this metric requires simulations based on the configurations and methodology specified in [2]. However, for the time </a:t>
            </a:r>
            <a:r>
              <a:rPr lang="en-US" sz="1600" b="0">
                <a:solidFill>
                  <a:schemeClr val="dk1"/>
                </a:solidFill>
                <a:latin typeface="Arial"/>
                <a:ea typeface="Arial"/>
                <a:cs typeface="Arial"/>
                <a:sym typeface="Arial"/>
              </a:rPr>
              <a:t>being</a:t>
            </a:r>
            <a:r>
              <a:rPr lang="en-US" sz="1600" b="0">
                <a:latin typeface="Arial"/>
                <a:ea typeface="Arial"/>
                <a:cs typeface="Arial"/>
                <a:sym typeface="Arial"/>
              </a:rPr>
              <a:t>, we provide estimates for 802.11ax by  reusing SINR CDF data presented in 3GPP by different companies as part of NR self evaluation towards meeting IMT 2020 requirements [3].</a:t>
            </a:r>
            <a:endParaRPr sz="1600" b="0">
              <a:solidFill>
                <a:schemeClr val="dk1"/>
              </a:solidFill>
              <a:latin typeface="Arial"/>
              <a:ea typeface="Arial"/>
              <a:cs typeface="Arial"/>
              <a:sym typeface="Aria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86"/>
        <p:cNvGrpSpPr/>
        <p:nvPr/>
      </p:nvGrpSpPr>
      <p:grpSpPr>
        <a:xfrm>
          <a:off x="0" y="0"/>
          <a:ext cx="0" cy="0"/>
          <a:chOff x="0" y="0"/>
          <a:chExt cx="0" cy="0"/>
        </a:xfrm>
      </p:grpSpPr>
      <p:sp>
        <p:nvSpPr>
          <p:cNvPr id="387" name="Shape 38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34</a:t>
            </a:fld>
            <a:endParaRPr sz="1200">
              <a:solidFill>
                <a:srgbClr val="000000"/>
              </a:solidFill>
              <a:latin typeface="Times New Roman"/>
              <a:ea typeface="Times New Roman"/>
              <a:cs typeface="Times New Roman"/>
              <a:sym typeface="Times New Roman"/>
            </a:endParaRPr>
          </a:p>
        </p:txBody>
      </p:sp>
      <p:sp>
        <p:nvSpPr>
          <p:cNvPr id="388" name="Shape 38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389" name="Shape 389"/>
          <p:cNvSpPr txBox="1">
            <a:spLocks noGrp="1"/>
          </p:cNvSpPr>
          <p:nvPr>
            <p:ph type="body" idx="1"/>
          </p:nvPr>
        </p:nvSpPr>
        <p:spPr>
          <a:xfrm>
            <a:off x="228600" y="1025750"/>
            <a:ext cx="11876700" cy="5400600"/>
          </a:xfrm>
          <a:prstGeom prst="rect">
            <a:avLst/>
          </a:prstGeom>
          <a:noFill/>
          <a:ln>
            <a:noFill/>
          </a:ln>
        </p:spPr>
        <p:txBody>
          <a:bodyPr spcFirstLastPara="1" wrap="square" lIns="92150" tIns="46075" rIns="92150" bIns="46075" anchor="t" anchorCtr="0">
            <a:noAutofit/>
          </a:bodyPr>
          <a:lstStyle/>
          <a:p>
            <a:pPr marL="457200" marR="0" lvl="0" indent="-330200" algn="l" rtl="0">
              <a:spcBef>
                <a:spcPts val="0"/>
              </a:spcBef>
              <a:spcAft>
                <a:spcPts val="0"/>
              </a:spcAft>
              <a:buSzPts val="1600"/>
              <a:buChar char="●"/>
            </a:pPr>
            <a:r>
              <a:rPr lang="en-US" sz="1600" b="0">
                <a:latin typeface="Arial"/>
                <a:ea typeface="Arial"/>
                <a:cs typeface="Arial"/>
                <a:sym typeface="Arial"/>
              </a:rPr>
              <a:t>Assume an average MU-MIMO factor = 4 ( feasible with the given antenna configuration), </a:t>
            </a:r>
            <a:endParaRPr sz="1600" b="0">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Assume average transmission rank per UE = 2</a:t>
            </a:r>
            <a:endParaRPr sz="1600" b="0">
              <a:solidFill>
                <a:srgbClr val="FF0000"/>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a:solidFill>
                  <a:schemeClr val="dk1"/>
                </a:solidFill>
                <a:latin typeface="Arial"/>
                <a:ea typeface="Arial"/>
                <a:cs typeface="Arial"/>
                <a:sym typeface="Arial"/>
              </a:rPr>
              <a:t>Assume a Frequency Selective Multi-User scheduling gain of about 3 dB</a:t>
            </a:r>
            <a:endParaRPr sz="1600" b="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a:solidFill>
                  <a:schemeClr val="dk1"/>
                </a:solidFill>
                <a:latin typeface="Arial"/>
                <a:ea typeface="Arial"/>
                <a:cs typeface="Arial"/>
                <a:sym typeface="Arial"/>
              </a:rPr>
              <a:t>Transmit array gain = 12 dB (32 tx antennas per DL MU-MIMO user with rank 2)</a:t>
            </a:r>
            <a:endParaRPr sz="1600" b="0">
              <a:solidFill>
                <a:srgbClr val="FF0000"/>
              </a:solidFill>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Receive array gain = 3 dB (4 rx antennas per rank 2 user)</a:t>
            </a:r>
            <a:endParaRPr sz="1600" b="0">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DL SINR per stream over each of the 8 spatial streams (2 spatial streams for 4 MU-MIMO users) is 9 dB better than the curve shown</a:t>
            </a:r>
            <a:endParaRPr sz="1600" b="0">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Average DL data rate supported over each spatial stream and over each user for 20 MHz and 3 TRxPs = 96.18 Mbps</a:t>
            </a:r>
            <a:endParaRPr sz="1600" b="0">
              <a:latin typeface="Arial"/>
              <a:ea typeface="Arial"/>
              <a:cs typeface="Arial"/>
              <a:sym typeface="Arial"/>
            </a:endParaRPr>
          </a:p>
          <a:p>
            <a:pPr marL="457200" marR="0" lvl="0" indent="-330200" algn="l" rtl="0">
              <a:spcBef>
                <a:spcPts val="0"/>
              </a:spcBef>
              <a:spcAft>
                <a:spcPts val="0"/>
              </a:spcAft>
              <a:buSzPts val="1600"/>
              <a:buFont typeface="Arial"/>
              <a:buChar char="●"/>
            </a:pPr>
            <a:r>
              <a:rPr lang="en-US" sz="1600" b="0">
                <a:latin typeface="Arial"/>
                <a:ea typeface="Arial"/>
                <a:cs typeface="Arial"/>
                <a:sym typeface="Arial"/>
              </a:rPr>
              <a:t>10% PER</a:t>
            </a:r>
            <a:endParaRPr sz="1600" b="0">
              <a:latin typeface="Arial"/>
              <a:ea typeface="Arial"/>
              <a:cs typeface="Arial"/>
              <a:sym typeface="Arial"/>
            </a:endParaRPr>
          </a:p>
          <a:p>
            <a:pPr marL="0" lvl="0" indent="0" rtl="0">
              <a:spcBef>
                <a:spcPts val="0"/>
              </a:spcBef>
              <a:spcAft>
                <a:spcPts val="0"/>
              </a:spcAft>
              <a:buNone/>
            </a:pPr>
            <a:endParaRPr sz="1600" b="0">
              <a:solidFill>
                <a:schemeClr val="dk1"/>
              </a:solidFill>
              <a:latin typeface="Arial"/>
              <a:ea typeface="Arial"/>
              <a:cs typeface="Arial"/>
              <a:sym typeface="Arial"/>
            </a:endParaRPr>
          </a:p>
          <a:p>
            <a:pPr marL="0" lvl="0" indent="0" rtl="0">
              <a:spcBef>
                <a:spcPts val="0"/>
              </a:spcBef>
              <a:spcAft>
                <a:spcPts val="0"/>
              </a:spcAft>
              <a:buNone/>
            </a:pPr>
            <a:r>
              <a:rPr lang="en-US" sz="1600" b="0">
                <a:solidFill>
                  <a:schemeClr val="dk1"/>
                </a:solidFill>
                <a:latin typeface="Arial"/>
                <a:ea typeface="Arial"/>
                <a:cs typeface="Arial"/>
                <a:sym typeface="Arial"/>
              </a:rPr>
              <a:t>Configuration 1: Assuming max 11ax  packet size, control packet excluded:</a:t>
            </a:r>
            <a:endParaRPr sz="1600" b="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a:solidFill>
                  <a:schemeClr val="dk1"/>
                </a:solidFill>
                <a:latin typeface="Arial"/>
                <a:ea typeface="Arial"/>
                <a:cs typeface="Arial"/>
                <a:sym typeface="Arial"/>
              </a:rPr>
              <a:t>L1 overhead ~0 %</a:t>
            </a:r>
            <a:endParaRPr sz="160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a:solidFill>
                  <a:schemeClr val="dk1"/>
                </a:solidFill>
                <a:latin typeface="Arial"/>
                <a:ea typeface="Arial"/>
                <a:cs typeface="Arial"/>
                <a:sym typeface="Arial"/>
              </a:rPr>
              <a:t>L2 Overhead = 1.27 %</a:t>
            </a:r>
            <a:endParaRPr sz="1600">
              <a:latin typeface="Arial"/>
              <a:ea typeface="Arial"/>
              <a:cs typeface="Arial"/>
              <a:sym typeface="Arial"/>
            </a:endParaRPr>
          </a:p>
          <a:p>
            <a:pPr marL="457200" marR="0" lvl="0" indent="-330200" algn="l" rtl="0">
              <a:spcBef>
                <a:spcPts val="0"/>
              </a:spcBef>
              <a:spcAft>
                <a:spcPts val="0"/>
              </a:spcAft>
              <a:buSzPts val="1600"/>
              <a:buFont typeface="Arial"/>
              <a:buChar char="●"/>
            </a:pPr>
            <a:r>
              <a:rPr lang="en-US" sz="1600" b="0">
                <a:latin typeface="Arial"/>
                <a:ea typeface="Arial"/>
                <a:cs typeface="Arial"/>
                <a:sym typeface="Arial"/>
              </a:rPr>
              <a:t>802.11ax Average Downlink user spectral efficiency = (96.18)*(2)*(4)*(1/20)*(1/3)*(1-0.0127)*0.9 bits/s/Hz = 11.4 bits/s/Hz/TRxP</a:t>
            </a:r>
            <a:endParaRPr sz="1600" b="0">
              <a:solidFill>
                <a:schemeClr val="dk1"/>
              </a:solidFill>
              <a:latin typeface="Arial"/>
              <a:ea typeface="Arial"/>
              <a:cs typeface="Arial"/>
              <a:sym typeface="Arial"/>
            </a:endParaRPr>
          </a:p>
          <a:p>
            <a:pPr marL="0" lvl="0" indent="0" rtl="0">
              <a:spcBef>
                <a:spcPts val="0"/>
              </a:spcBef>
              <a:spcAft>
                <a:spcPts val="0"/>
              </a:spcAft>
              <a:buNone/>
            </a:pPr>
            <a:r>
              <a:rPr lang="en-US" sz="1600" b="0">
                <a:solidFill>
                  <a:schemeClr val="dk1"/>
                </a:solidFill>
                <a:latin typeface="Arial"/>
                <a:ea typeface="Arial"/>
                <a:cs typeface="Arial"/>
                <a:sym typeface="Arial"/>
              </a:rPr>
              <a:t>Configuration 2: Assuming max packet duration of 10 ms, control packet excluded:</a:t>
            </a:r>
            <a:endParaRPr sz="1600" b="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a:solidFill>
                  <a:schemeClr val="dk1"/>
                </a:solidFill>
                <a:latin typeface="Arial"/>
                <a:ea typeface="Arial"/>
                <a:cs typeface="Arial"/>
                <a:sym typeface="Arial"/>
              </a:rPr>
              <a:t>L1 overhead =  0.44%</a:t>
            </a:r>
            <a:endParaRPr sz="160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a:solidFill>
                  <a:schemeClr val="dk1"/>
                </a:solidFill>
                <a:latin typeface="Arial"/>
                <a:ea typeface="Arial"/>
                <a:cs typeface="Arial"/>
                <a:sym typeface="Arial"/>
              </a:rPr>
              <a:t>L2 Overhead ~ 1.3  %</a:t>
            </a:r>
            <a:endParaRPr sz="1600">
              <a:solidFill>
                <a:schemeClr val="dk1"/>
              </a:solidFill>
              <a:latin typeface="Arial"/>
              <a:ea typeface="Arial"/>
              <a:cs typeface="Arial"/>
              <a:sym typeface="Arial"/>
            </a:endParaRPr>
          </a:p>
          <a:p>
            <a:pPr marL="0" lvl="0" indent="0" rtl="0">
              <a:spcBef>
                <a:spcPts val="0"/>
              </a:spcBef>
              <a:spcAft>
                <a:spcPts val="0"/>
              </a:spcAft>
              <a:buNone/>
            </a:pPr>
            <a:r>
              <a:rPr lang="en-US" sz="1600" b="0">
                <a:solidFill>
                  <a:schemeClr val="dk1"/>
                </a:solidFill>
                <a:latin typeface="Arial"/>
                <a:ea typeface="Arial"/>
                <a:cs typeface="Arial"/>
                <a:sym typeface="Arial"/>
              </a:rPr>
              <a:t>802.11ax Average Downlink user spectral efficiency = (96.18)*(2)*(4)*(1/20)*(1/3)*(1-0.013)*(1-0.0044)*0.9 bits/s/Hz = </a:t>
            </a:r>
            <a:r>
              <a:rPr lang="en-US" sz="1600">
                <a:solidFill>
                  <a:schemeClr val="dk1"/>
                </a:solidFill>
                <a:latin typeface="Arial"/>
                <a:ea typeface="Arial"/>
                <a:cs typeface="Arial"/>
                <a:sym typeface="Arial"/>
              </a:rPr>
              <a:t>11.34</a:t>
            </a:r>
            <a:r>
              <a:rPr lang="en-US" sz="1600" b="0">
                <a:solidFill>
                  <a:schemeClr val="dk1"/>
                </a:solidFill>
                <a:latin typeface="Arial"/>
                <a:ea typeface="Arial"/>
                <a:cs typeface="Arial"/>
                <a:sym typeface="Arial"/>
              </a:rPr>
              <a:t> bits/s/Hz/TRxP</a:t>
            </a: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a:solidFill>
                  <a:schemeClr val="dk1"/>
                </a:solidFill>
                <a:highlight>
                  <a:srgbClr val="00FF00"/>
                </a:highlight>
                <a:latin typeface="Arial"/>
                <a:ea typeface="Arial"/>
                <a:cs typeface="Arial"/>
                <a:sym typeface="Arial"/>
              </a:rPr>
              <a:t>802.11ax DL is expected to meet the requirement for IMT-2020 EMBB Dense Urban Average Spectral Efficiency</a:t>
            </a:r>
            <a:endParaRPr sz="1600" b="0">
              <a:solidFill>
                <a:schemeClr val="dk1"/>
              </a:solidFill>
              <a:latin typeface="Arial"/>
              <a:ea typeface="Arial"/>
              <a:cs typeface="Arial"/>
              <a:sym typeface="Arial"/>
            </a:endParaRPr>
          </a:p>
        </p:txBody>
      </p:sp>
      <p:sp>
        <p:nvSpPr>
          <p:cNvPr id="390" name="Shape 390"/>
          <p:cNvSpPr txBox="1">
            <a:spLocks noGrp="1"/>
          </p:cNvSpPr>
          <p:nvPr>
            <p:ph type="title"/>
          </p:nvPr>
        </p:nvSpPr>
        <p:spPr>
          <a:xfrm>
            <a:off x="228600" y="480075"/>
            <a:ext cx="11275500" cy="5892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None/>
            </a:pPr>
            <a:r>
              <a:rPr lang="en-US" sz="2000">
                <a:solidFill>
                  <a:schemeClr val="dk1"/>
                </a:solidFill>
              </a:rPr>
              <a:t>802.11ax estimate for DL Average spectral efficiency - EMBB Dense Urban</a:t>
            </a:r>
            <a:endParaRPr sz="2400" b="1" i="0" u="none" strike="noStrike" cap="none">
              <a:solidFill>
                <a:srgbClr val="000000"/>
              </a:solidFill>
              <a:latin typeface="Times New Roman"/>
              <a:ea typeface="Times New Roman"/>
              <a:cs typeface="Times New Roman"/>
              <a:sym typeface="Times New Roman"/>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94"/>
        <p:cNvGrpSpPr/>
        <p:nvPr/>
      </p:nvGrpSpPr>
      <p:grpSpPr>
        <a:xfrm>
          <a:off x="0" y="0"/>
          <a:ext cx="0" cy="0"/>
          <a:chOff x="0" y="0"/>
          <a:chExt cx="0" cy="0"/>
        </a:xfrm>
      </p:grpSpPr>
      <p:sp>
        <p:nvSpPr>
          <p:cNvPr id="395" name="Shape 395"/>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35</a:t>
            </a:fld>
            <a:endParaRPr sz="1200">
              <a:solidFill>
                <a:srgbClr val="000000"/>
              </a:solidFill>
              <a:latin typeface="Times New Roman"/>
              <a:ea typeface="Times New Roman"/>
              <a:cs typeface="Times New Roman"/>
              <a:sym typeface="Times New Roman"/>
            </a:endParaRPr>
          </a:p>
        </p:txBody>
      </p:sp>
      <p:sp>
        <p:nvSpPr>
          <p:cNvPr id="396" name="Shape 396"/>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397" name="Shape 397"/>
          <p:cNvSpPr txBox="1">
            <a:spLocks noGrp="1"/>
          </p:cNvSpPr>
          <p:nvPr>
            <p:ph type="body" idx="1"/>
          </p:nvPr>
        </p:nvSpPr>
        <p:spPr>
          <a:xfrm>
            <a:off x="736025" y="1183950"/>
            <a:ext cx="11369700" cy="5345700"/>
          </a:xfrm>
          <a:prstGeom prst="rect">
            <a:avLst/>
          </a:prstGeom>
          <a:noFill/>
          <a:ln>
            <a:noFill/>
          </a:ln>
        </p:spPr>
        <p:txBody>
          <a:bodyPr spcFirstLastPara="1" wrap="square" lIns="92150" tIns="46075" rIns="92150" bIns="46075" anchor="t" anchorCtr="0">
            <a:noAutofit/>
          </a:bodyPr>
          <a:lstStyle/>
          <a:p>
            <a:pPr marL="457200" marR="0" lvl="0" indent="-330200" algn="l" rtl="0">
              <a:spcBef>
                <a:spcPts val="0"/>
              </a:spcBef>
              <a:spcAft>
                <a:spcPts val="0"/>
              </a:spcAft>
              <a:buSzPts val="1600"/>
              <a:buChar char="●"/>
            </a:pPr>
            <a:r>
              <a:rPr lang="en-US" sz="1600" b="0">
                <a:latin typeface="Arial"/>
                <a:ea typeface="Arial"/>
                <a:cs typeface="Arial"/>
                <a:sym typeface="Arial"/>
              </a:rPr>
              <a:t>Effectively, UL Max Tx power is lower than DL Max Tx power by 21 dB (Tx power difference)</a:t>
            </a:r>
            <a:endParaRPr sz="1600" b="0">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BS noise figure is 2 dB lower than UE noise figure</a:t>
            </a:r>
            <a:endParaRPr sz="1600" b="0">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Approximate UL geometry SINR for a UE = corresponding DL SINR - 19  dB</a:t>
            </a:r>
            <a:endParaRPr sz="1600" b="0">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UE density: 10 UEs per TRxP</a:t>
            </a:r>
            <a:endParaRPr sz="1600" b="0">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Antenna configuration: 128 Tx/Rx at ENB, 4 TX/RX at UE</a:t>
            </a:r>
            <a:endParaRPr sz="1600" b="0">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Assume an average MU-MIMO factor = 4 ( feasible with the given antenna configuration), </a:t>
            </a:r>
            <a:endParaRPr sz="1600" b="0">
              <a:latin typeface="Arial"/>
              <a:ea typeface="Arial"/>
              <a:cs typeface="Arial"/>
              <a:sym typeface="Arial"/>
            </a:endParaRPr>
          </a:p>
          <a:p>
            <a:pPr marL="457200" marR="0" lvl="0" indent="-330200" algn="l" rtl="0">
              <a:lnSpc>
                <a:spcPct val="100000"/>
              </a:lnSpc>
              <a:spcBef>
                <a:spcPts val="0"/>
              </a:spcBef>
              <a:spcAft>
                <a:spcPts val="0"/>
              </a:spcAft>
              <a:buSzPts val="1600"/>
              <a:buChar char="●"/>
            </a:pPr>
            <a:r>
              <a:rPr lang="en-US" sz="1600" b="0">
                <a:latin typeface="Arial"/>
                <a:ea typeface="Arial"/>
                <a:cs typeface="Arial"/>
                <a:sym typeface="Arial"/>
              </a:rPr>
              <a:t>Assume average transmission rank per UE = 2</a:t>
            </a:r>
            <a:endParaRPr sz="1600" b="0">
              <a:solidFill>
                <a:srgbClr val="FF0000"/>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a:solidFill>
                  <a:schemeClr val="dk1"/>
                </a:solidFill>
                <a:latin typeface="Arial"/>
                <a:ea typeface="Arial"/>
                <a:cs typeface="Arial"/>
                <a:sym typeface="Arial"/>
              </a:rPr>
              <a:t>Assume a Frequency Selective Multi-User scheduling gain of about 3 dB</a:t>
            </a:r>
            <a:endParaRPr sz="1600" b="0">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a:solidFill>
                  <a:schemeClr val="dk1"/>
                </a:solidFill>
                <a:latin typeface="Arial"/>
                <a:ea typeface="Arial"/>
                <a:cs typeface="Arial"/>
                <a:sym typeface="Arial"/>
              </a:rPr>
              <a:t>Transmit array gain = 3 dB (4 Tx antennas per UL MU-MIMO user with rank 2)</a:t>
            </a:r>
            <a:endParaRPr sz="1600" b="0">
              <a:solidFill>
                <a:srgbClr val="FF0000"/>
              </a:solidFill>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Receive array gain = 12 dB (128 Rx antennas for 8 streams)</a:t>
            </a:r>
            <a:endParaRPr sz="1600" b="0">
              <a:latin typeface="Arial"/>
              <a:ea typeface="Arial"/>
              <a:cs typeface="Arial"/>
              <a:sym typeface="Arial"/>
            </a:endParaRPr>
          </a:p>
          <a:p>
            <a:pPr marL="457200" marR="0" lvl="0" indent="-330200" algn="l" rtl="0">
              <a:spcBef>
                <a:spcPts val="0"/>
              </a:spcBef>
              <a:spcAft>
                <a:spcPts val="0"/>
              </a:spcAft>
              <a:buSzPts val="1600"/>
              <a:buChar char="●"/>
            </a:pPr>
            <a:r>
              <a:rPr lang="en-US" sz="1600" b="0">
                <a:latin typeface="Arial"/>
                <a:ea typeface="Arial"/>
                <a:cs typeface="Arial"/>
                <a:sym typeface="Arial"/>
              </a:rPr>
              <a:t>Effective UL SINR per stream over each of the 8 spatial streams (2 spatial streams for 4 MU-MIMO users) is 4 dB worse than the curve shown (Tx power can be max for each of the UL MU-MIMO users)</a:t>
            </a:r>
            <a:endParaRPr sz="1600" b="0">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a:solidFill>
                  <a:schemeClr val="dk1"/>
                </a:solidFill>
                <a:latin typeface="Arial"/>
                <a:ea typeface="Arial"/>
                <a:cs typeface="Arial"/>
                <a:sym typeface="Arial"/>
              </a:rPr>
              <a:t>Average UL data rate supported over each spatial stream and over each user for 20 MHz and 3 TRxPs =  Mbps</a:t>
            </a:r>
            <a:endParaRPr sz="1600" b="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Font typeface="Arial"/>
              <a:buChar char="●"/>
            </a:pPr>
            <a:r>
              <a:rPr lang="en-US" sz="1600" b="0">
                <a:solidFill>
                  <a:schemeClr val="dk1"/>
                </a:solidFill>
                <a:latin typeface="Arial"/>
                <a:ea typeface="Arial"/>
                <a:cs typeface="Arial"/>
                <a:sym typeface="Arial"/>
              </a:rPr>
              <a:t>10% PER</a:t>
            </a:r>
            <a:endParaRPr sz="1600" b="0">
              <a:solidFill>
                <a:schemeClr val="dk1"/>
              </a:solidFill>
              <a:latin typeface="Arial"/>
              <a:ea typeface="Arial"/>
              <a:cs typeface="Arial"/>
              <a:sym typeface="Arial"/>
            </a:endParaRPr>
          </a:p>
          <a:p>
            <a:pPr marL="0" lvl="0" indent="0" rtl="0">
              <a:spcBef>
                <a:spcPts val="0"/>
              </a:spcBef>
              <a:spcAft>
                <a:spcPts val="0"/>
              </a:spcAft>
              <a:buNone/>
            </a:pPr>
            <a:endParaRPr sz="1600" b="0">
              <a:solidFill>
                <a:schemeClr val="dk1"/>
              </a:solidFill>
              <a:latin typeface="Arial"/>
              <a:ea typeface="Arial"/>
              <a:cs typeface="Arial"/>
              <a:sym typeface="Arial"/>
            </a:endParaRPr>
          </a:p>
          <a:p>
            <a:pPr marL="0" lvl="0" indent="0" rtl="0">
              <a:spcBef>
                <a:spcPts val="0"/>
              </a:spcBef>
              <a:spcAft>
                <a:spcPts val="0"/>
              </a:spcAft>
              <a:buNone/>
            </a:pPr>
            <a:r>
              <a:rPr lang="en-US" sz="1600" b="0">
                <a:solidFill>
                  <a:schemeClr val="dk1"/>
                </a:solidFill>
                <a:latin typeface="Arial"/>
                <a:ea typeface="Arial"/>
                <a:cs typeface="Arial"/>
                <a:sym typeface="Arial"/>
              </a:rPr>
              <a:t>Configuration 1: Assuming max 11ax packet size, control packet excluded:</a:t>
            </a:r>
            <a:endParaRPr sz="1600" b="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a:solidFill>
                  <a:schemeClr val="dk1"/>
                </a:solidFill>
                <a:latin typeface="Arial"/>
                <a:ea typeface="Arial"/>
                <a:cs typeface="Arial"/>
                <a:sym typeface="Arial"/>
              </a:rPr>
              <a:t>L1 overhead ~0 %</a:t>
            </a:r>
            <a:endParaRPr sz="160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a:solidFill>
                  <a:schemeClr val="dk1"/>
                </a:solidFill>
                <a:latin typeface="Arial"/>
                <a:ea typeface="Arial"/>
                <a:cs typeface="Arial"/>
                <a:sym typeface="Arial"/>
              </a:rPr>
              <a:t>L2 Overhead = 1.27 %</a:t>
            </a:r>
            <a:endParaRPr sz="160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a:solidFill>
                  <a:schemeClr val="dk1"/>
                </a:solidFill>
                <a:latin typeface="Arial"/>
                <a:ea typeface="Arial"/>
                <a:cs typeface="Arial"/>
                <a:sym typeface="Arial"/>
              </a:rPr>
              <a:t>802.11ax</a:t>
            </a:r>
            <a:r>
              <a:rPr lang="en-US" sz="1600">
                <a:solidFill>
                  <a:schemeClr val="dk1"/>
                </a:solidFill>
                <a:latin typeface="Arial"/>
                <a:ea typeface="Arial"/>
                <a:cs typeface="Arial"/>
                <a:sym typeface="Arial"/>
              </a:rPr>
              <a:t> </a:t>
            </a:r>
            <a:r>
              <a:rPr lang="en-US" sz="1600" b="0">
                <a:solidFill>
                  <a:schemeClr val="dk1"/>
                </a:solidFill>
                <a:latin typeface="Arial"/>
                <a:ea typeface="Arial"/>
                <a:cs typeface="Arial"/>
                <a:sym typeface="Arial"/>
              </a:rPr>
              <a:t>Average Uplink user spectral efficiency = (45.37 )*(2)*(4)*(1/20)*(1/3)*(1-0.0127)*0.9 bits/s/Hz =</a:t>
            </a:r>
            <a:r>
              <a:rPr lang="en-US" sz="1600">
                <a:solidFill>
                  <a:schemeClr val="dk1"/>
                </a:solidFill>
                <a:latin typeface="Arial"/>
                <a:ea typeface="Arial"/>
                <a:cs typeface="Arial"/>
                <a:sym typeface="Arial"/>
              </a:rPr>
              <a:t> 5.37</a:t>
            </a:r>
            <a:r>
              <a:rPr lang="en-US" sz="1600" b="0">
                <a:solidFill>
                  <a:schemeClr val="dk1"/>
                </a:solidFill>
                <a:latin typeface="Arial"/>
                <a:ea typeface="Arial"/>
                <a:cs typeface="Arial"/>
                <a:sym typeface="Arial"/>
              </a:rPr>
              <a:t>  bits/s/Hz/TRxP</a:t>
            </a:r>
            <a:endParaRPr sz="1600" b="0">
              <a:solidFill>
                <a:schemeClr val="dk1"/>
              </a:solidFill>
              <a:latin typeface="Arial"/>
              <a:ea typeface="Arial"/>
              <a:cs typeface="Arial"/>
              <a:sym typeface="Arial"/>
            </a:endParaRPr>
          </a:p>
          <a:p>
            <a:pPr marL="457200" lvl="0" indent="0" rtl="0">
              <a:spcBef>
                <a:spcPts val="0"/>
              </a:spcBef>
              <a:spcAft>
                <a:spcPts val="0"/>
              </a:spcAft>
              <a:buNone/>
            </a:pPr>
            <a:endParaRPr sz="1500">
              <a:latin typeface="Arial"/>
              <a:ea typeface="Arial"/>
              <a:cs typeface="Arial"/>
              <a:sym typeface="Arial"/>
            </a:endParaRPr>
          </a:p>
        </p:txBody>
      </p:sp>
      <p:sp>
        <p:nvSpPr>
          <p:cNvPr id="398" name="Shape 398"/>
          <p:cNvSpPr txBox="1">
            <a:spLocks noGrp="1"/>
          </p:cNvSpPr>
          <p:nvPr>
            <p:ph type="title"/>
          </p:nvPr>
        </p:nvSpPr>
        <p:spPr>
          <a:xfrm>
            <a:off x="-227550" y="709675"/>
            <a:ext cx="11275500" cy="4563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Clr>
                <a:schemeClr val="dk1"/>
              </a:buClr>
              <a:buFont typeface="Arial"/>
              <a:buNone/>
            </a:pPr>
            <a:r>
              <a:rPr lang="en-US" sz="2000">
                <a:solidFill>
                  <a:schemeClr val="dk1"/>
                </a:solidFill>
              </a:rPr>
              <a:t>802.11ax estimate for UL Average spectral efficiency - EMBB Dense Urban</a:t>
            </a:r>
            <a:endParaRPr sz="2400" b="1" i="0" u="none" strike="noStrike" cap="none">
              <a:solidFill>
                <a:srgbClr val="000000"/>
              </a:solidFill>
              <a:latin typeface="Times New Roman"/>
              <a:ea typeface="Times New Roman"/>
              <a:cs typeface="Times New Roman"/>
              <a:sym typeface="Times New Roman"/>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402"/>
        <p:cNvGrpSpPr/>
        <p:nvPr/>
      </p:nvGrpSpPr>
      <p:grpSpPr>
        <a:xfrm>
          <a:off x="0" y="0"/>
          <a:ext cx="0" cy="0"/>
          <a:chOff x="0" y="0"/>
          <a:chExt cx="0" cy="0"/>
        </a:xfrm>
      </p:grpSpPr>
      <p:sp>
        <p:nvSpPr>
          <p:cNvPr id="403" name="Shape 403"/>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36</a:t>
            </a:fld>
            <a:endParaRPr sz="1200">
              <a:solidFill>
                <a:srgbClr val="000000"/>
              </a:solidFill>
              <a:latin typeface="Times New Roman"/>
              <a:ea typeface="Times New Roman"/>
              <a:cs typeface="Times New Roman"/>
              <a:sym typeface="Times New Roman"/>
            </a:endParaRPr>
          </a:p>
        </p:txBody>
      </p:sp>
      <p:sp>
        <p:nvSpPr>
          <p:cNvPr id="404" name="Shape 404"/>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405" name="Shape 405"/>
          <p:cNvSpPr txBox="1">
            <a:spLocks noGrp="1"/>
          </p:cNvSpPr>
          <p:nvPr>
            <p:ph type="body" idx="1"/>
          </p:nvPr>
        </p:nvSpPr>
        <p:spPr>
          <a:xfrm>
            <a:off x="736025" y="1183950"/>
            <a:ext cx="11369700" cy="5345700"/>
          </a:xfrm>
          <a:prstGeom prst="rect">
            <a:avLst/>
          </a:prstGeom>
          <a:noFill/>
          <a:ln>
            <a:noFill/>
          </a:ln>
        </p:spPr>
        <p:txBody>
          <a:bodyPr spcFirstLastPara="1" wrap="square" lIns="92150" tIns="46075" rIns="92150" bIns="46075" anchor="t" anchorCtr="0">
            <a:noAutofit/>
          </a:bodyPr>
          <a:lstStyle/>
          <a:p>
            <a:pPr marL="0" marR="0" lvl="0" indent="0" algn="l" rtl="0">
              <a:lnSpc>
                <a:spcPct val="100000"/>
              </a:lnSpc>
              <a:spcBef>
                <a:spcPts val="0"/>
              </a:spcBef>
              <a:spcAft>
                <a:spcPts val="0"/>
              </a:spcAft>
              <a:buNone/>
            </a:pPr>
            <a:endParaRPr sz="1500" b="0">
              <a:solidFill>
                <a:schemeClr val="dk1"/>
              </a:solidFill>
              <a:latin typeface="Arial"/>
              <a:ea typeface="Arial"/>
              <a:cs typeface="Arial"/>
              <a:sym typeface="Arial"/>
            </a:endParaRPr>
          </a:p>
          <a:p>
            <a:pPr marL="0" lvl="0" indent="0" rtl="0">
              <a:spcBef>
                <a:spcPts val="0"/>
              </a:spcBef>
              <a:spcAft>
                <a:spcPts val="0"/>
              </a:spcAft>
              <a:buNone/>
            </a:pPr>
            <a:r>
              <a:rPr lang="en-US" sz="1600" b="0">
                <a:solidFill>
                  <a:schemeClr val="dk1"/>
                </a:solidFill>
                <a:latin typeface="Arial"/>
                <a:ea typeface="Arial"/>
                <a:cs typeface="Arial"/>
                <a:sym typeface="Arial"/>
              </a:rPr>
              <a:t>Configuration 2: Assuming max 11ax packet size, control packet excluded:</a:t>
            </a:r>
            <a:endParaRPr sz="1600" b="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a:solidFill>
                  <a:schemeClr val="dk1"/>
                </a:solidFill>
                <a:latin typeface="Arial"/>
                <a:ea typeface="Arial"/>
                <a:cs typeface="Arial"/>
                <a:sym typeface="Arial"/>
              </a:rPr>
              <a:t>L1 overhead =  0.44%</a:t>
            </a:r>
            <a:endParaRPr sz="160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a:solidFill>
                  <a:schemeClr val="dk1"/>
                </a:solidFill>
                <a:latin typeface="Arial"/>
                <a:ea typeface="Arial"/>
                <a:cs typeface="Arial"/>
                <a:sym typeface="Arial"/>
              </a:rPr>
              <a:t>L2 Overhead  ~ 1.3 %</a:t>
            </a:r>
            <a:endParaRPr sz="160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a:solidFill>
                  <a:schemeClr val="dk1"/>
                </a:solidFill>
                <a:latin typeface="Arial"/>
                <a:ea typeface="Arial"/>
                <a:cs typeface="Arial"/>
                <a:sym typeface="Arial"/>
              </a:rPr>
              <a:t>802.11ax Average Uplink user spectral efficiency = (45.37 )*(2)*(4)*(1/20)*(1/3)*(1-0.013)*(1-0.0044)*0.9 bits/s/Hz =  </a:t>
            </a:r>
            <a:r>
              <a:rPr lang="en-US" sz="1600">
                <a:solidFill>
                  <a:schemeClr val="dk1"/>
                </a:solidFill>
                <a:latin typeface="Arial"/>
                <a:ea typeface="Arial"/>
                <a:cs typeface="Arial"/>
                <a:sym typeface="Arial"/>
              </a:rPr>
              <a:t>5.35</a:t>
            </a:r>
            <a:r>
              <a:rPr lang="en-US" sz="1600" b="0">
                <a:solidFill>
                  <a:schemeClr val="dk1"/>
                </a:solidFill>
                <a:latin typeface="Arial"/>
                <a:ea typeface="Arial"/>
                <a:cs typeface="Arial"/>
                <a:sym typeface="Arial"/>
              </a:rPr>
              <a:t> bits/s/Hz/TRxP</a:t>
            </a:r>
            <a:endParaRPr sz="1600" b="0">
              <a:solidFill>
                <a:schemeClr val="dk1"/>
              </a:solidFill>
              <a:latin typeface="Arial"/>
              <a:ea typeface="Arial"/>
              <a:cs typeface="Arial"/>
              <a:sym typeface="Arial"/>
            </a:endParaRPr>
          </a:p>
          <a:p>
            <a:pPr marL="0" lvl="0" indent="0" rtl="0">
              <a:spcBef>
                <a:spcPts val="0"/>
              </a:spcBef>
              <a:spcAft>
                <a:spcPts val="0"/>
              </a:spcAft>
              <a:buNone/>
            </a:pP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None/>
            </a:pPr>
            <a:r>
              <a:rPr lang="en-US" sz="1600" b="0">
                <a:solidFill>
                  <a:schemeClr val="dk1"/>
                </a:solidFill>
                <a:highlight>
                  <a:srgbClr val="FFFF00"/>
                </a:highlight>
                <a:latin typeface="Arial"/>
                <a:ea typeface="Arial"/>
                <a:cs typeface="Arial"/>
                <a:sym typeface="Arial"/>
              </a:rPr>
              <a:t>Under the assumptions in the previous slide, the estimated UL average spectral efficiency for EMBB Dense Urban (5.37, 5.35) fails to meet the corresponding requirement (5.4) by a small margin</a:t>
            </a:r>
            <a:r>
              <a:rPr lang="en-US" sz="1600" b="0">
                <a:solidFill>
                  <a:schemeClr val="dk1"/>
                </a:solidFill>
                <a:latin typeface="Arial"/>
                <a:ea typeface="Arial"/>
                <a:cs typeface="Arial"/>
                <a:sym typeface="Arial"/>
              </a:rPr>
              <a:t>. </a:t>
            </a: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a:solidFill>
                  <a:schemeClr val="dk1"/>
                </a:solidFill>
                <a:latin typeface="Arial"/>
                <a:ea typeface="Arial"/>
                <a:cs typeface="Arial"/>
                <a:sym typeface="Arial"/>
              </a:rPr>
              <a:t>However, please note the following:</a:t>
            </a:r>
            <a:endParaRPr sz="1600" b="0">
              <a:solidFill>
                <a:schemeClr val="dk1"/>
              </a:solidFill>
              <a:latin typeface="Arial"/>
              <a:ea typeface="Arial"/>
              <a:cs typeface="Arial"/>
              <a:sym typeface="Arial"/>
            </a:endParaRPr>
          </a:p>
          <a:p>
            <a:pPr marL="457200" lvl="0" indent="-330200" rtl="0">
              <a:lnSpc>
                <a:spcPct val="115000"/>
              </a:lnSpc>
              <a:spcBef>
                <a:spcPts val="600"/>
              </a:spcBef>
              <a:spcAft>
                <a:spcPts val="0"/>
              </a:spcAft>
              <a:buClr>
                <a:schemeClr val="dk1"/>
              </a:buClr>
              <a:buSzPts val="1600"/>
              <a:buAutoNum type="arabicPeriod"/>
            </a:pPr>
            <a:r>
              <a:rPr lang="en-US" sz="1600" b="0">
                <a:solidFill>
                  <a:schemeClr val="dk1"/>
                </a:solidFill>
                <a:latin typeface="Arial"/>
                <a:ea typeface="Arial"/>
                <a:cs typeface="Arial"/>
                <a:sym typeface="Arial"/>
              </a:rPr>
              <a:t>By utilizing the schemes mentioned in Notes(1), it is possible to improve the spectral efficiency and meet the requirement.</a:t>
            </a:r>
            <a:endParaRPr sz="1600" b="0">
              <a:solidFill>
                <a:schemeClr val="dk1"/>
              </a:solidFill>
              <a:latin typeface="Arial"/>
              <a:ea typeface="Arial"/>
              <a:cs typeface="Arial"/>
              <a:sym typeface="Arial"/>
            </a:endParaRPr>
          </a:p>
          <a:p>
            <a:pPr marL="457200" lvl="0" indent="-330200" rtl="0">
              <a:lnSpc>
                <a:spcPct val="115000"/>
              </a:lnSpc>
              <a:spcBef>
                <a:spcPts val="0"/>
              </a:spcBef>
              <a:spcAft>
                <a:spcPts val="0"/>
              </a:spcAft>
              <a:buClr>
                <a:schemeClr val="dk1"/>
              </a:buClr>
              <a:buSzPts val="1600"/>
              <a:buAutoNum type="arabicPeriod"/>
            </a:pPr>
            <a:r>
              <a:rPr lang="en-US" sz="1600" b="0">
                <a:solidFill>
                  <a:schemeClr val="dk1"/>
                </a:solidFill>
                <a:latin typeface="Arial"/>
                <a:ea typeface="Arial"/>
                <a:cs typeface="Arial"/>
                <a:sym typeface="Arial"/>
              </a:rPr>
              <a:t>It is also possible to meet the requirements by modifying some of the assumptions made in the estimate, for example:</a:t>
            </a:r>
            <a:endParaRPr sz="1600" b="0">
              <a:solidFill>
                <a:schemeClr val="dk1"/>
              </a:solidFill>
              <a:latin typeface="Arial"/>
              <a:ea typeface="Arial"/>
              <a:cs typeface="Arial"/>
              <a:sym typeface="Arial"/>
            </a:endParaRPr>
          </a:p>
          <a:p>
            <a:pPr marL="914400" lvl="1" indent="-330200" rtl="0">
              <a:lnSpc>
                <a:spcPct val="115000"/>
              </a:lnSpc>
              <a:spcBef>
                <a:spcPts val="0"/>
              </a:spcBef>
              <a:spcAft>
                <a:spcPts val="0"/>
              </a:spcAft>
              <a:buClr>
                <a:schemeClr val="dk1"/>
              </a:buClr>
              <a:buSzPts val="1600"/>
              <a:buAutoNum type="alphaLcPeriod"/>
            </a:pPr>
            <a:r>
              <a:rPr lang="en-US" sz="1600">
                <a:solidFill>
                  <a:schemeClr val="dk1"/>
                </a:solidFill>
                <a:latin typeface="Arial"/>
                <a:ea typeface="Arial"/>
                <a:cs typeface="Arial"/>
                <a:sym typeface="Arial"/>
              </a:rPr>
              <a:t>Considering transmit and receive diversity gain </a:t>
            </a:r>
            <a:endParaRPr sz="1600">
              <a:solidFill>
                <a:schemeClr val="dk1"/>
              </a:solidFill>
              <a:latin typeface="Arial"/>
              <a:ea typeface="Arial"/>
              <a:cs typeface="Arial"/>
              <a:sym typeface="Arial"/>
            </a:endParaRPr>
          </a:p>
          <a:p>
            <a:pPr marL="914400" lvl="1" indent="-330200" rtl="0">
              <a:lnSpc>
                <a:spcPct val="115000"/>
              </a:lnSpc>
              <a:spcBef>
                <a:spcPts val="0"/>
              </a:spcBef>
              <a:spcAft>
                <a:spcPts val="0"/>
              </a:spcAft>
              <a:buClr>
                <a:schemeClr val="dk1"/>
              </a:buClr>
              <a:buSzPts val="1600"/>
              <a:buAutoNum type="alphaLcPeriod"/>
            </a:pPr>
            <a:r>
              <a:rPr lang="en-US" sz="1600">
                <a:solidFill>
                  <a:schemeClr val="dk1"/>
                </a:solidFill>
                <a:latin typeface="Arial"/>
                <a:ea typeface="Arial"/>
                <a:cs typeface="Arial"/>
                <a:sym typeface="Arial"/>
              </a:rPr>
              <a:t>Higher average MU-MIMO factor and/or rank. </a:t>
            </a:r>
            <a:endParaRPr sz="160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a:solidFill>
                  <a:schemeClr val="dk1"/>
                </a:solidFill>
                <a:latin typeface="Arial"/>
                <a:ea typeface="Arial"/>
                <a:cs typeface="Arial"/>
                <a:sym typeface="Arial"/>
              </a:rPr>
              <a:t>Simulations are required to quantify the gains by these schemes.</a:t>
            </a:r>
            <a:endParaRPr sz="1600" b="0">
              <a:solidFill>
                <a:schemeClr val="dk1"/>
              </a:solidFill>
              <a:latin typeface="Arial"/>
              <a:ea typeface="Arial"/>
              <a:cs typeface="Arial"/>
              <a:sym typeface="Arial"/>
            </a:endParaRPr>
          </a:p>
        </p:txBody>
      </p:sp>
      <p:sp>
        <p:nvSpPr>
          <p:cNvPr id="406" name="Shape 406"/>
          <p:cNvSpPr txBox="1">
            <a:spLocks noGrp="1"/>
          </p:cNvSpPr>
          <p:nvPr>
            <p:ph type="title"/>
          </p:nvPr>
        </p:nvSpPr>
        <p:spPr>
          <a:xfrm>
            <a:off x="-227550" y="709675"/>
            <a:ext cx="11275500" cy="4563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Clr>
                <a:schemeClr val="dk1"/>
              </a:buClr>
              <a:buFont typeface="Arial"/>
              <a:buNone/>
            </a:pPr>
            <a:r>
              <a:rPr lang="en-US" sz="2000">
                <a:solidFill>
                  <a:schemeClr val="dk1"/>
                </a:solidFill>
              </a:rPr>
              <a:t>802.11ax estimate for UL Average spectral efficiency - EMBB Dense Urban</a:t>
            </a:r>
            <a:endParaRPr sz="2400" b="1" i="0" u="none" strike="noStrike" cap="none">
              <a:solidFill>
                <a:srgbClr val="000000"/>
              </a:solidFill>
              <a:latin typeface="Times New Roman"/>
              <a:ea typeface="Times New Roman"/>
              <a:cs typeface="Times New Roman"/>
              <a:sym typeface="Times New Roman"/>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410"/>
        <p:cNvGrpSpPr/>
        <p:nvPr/>
      </p:nvGrpSpPr>
      <p:grpSpPr>
        <a:xfrm>
          <a:off x="0" y="0"/>
          <a:ext cx="0" cy="0"/>
          <a:chOff x="0" y="0"/>
          <a:chExt cx="0" cy="0"/>
        </a:xfrm>
      </p:grpSpPr>
      <p:sp>
        <p:nvSpPr>
          <p:cNvPr id="411" name="Shape 41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37</a:t>
            </a:fld>
            <a:endParaRPr sz="1200">
              <a:solidFill>
                <a:srgbClr val="000000"/>
              </a:solidFill>
              <a:latin typeface="Times New Roman"/>
              <a:ea typeface="Times New Roman"/>
              <a:cs typeface="Times New Roman"/>
              <a:sym typeface="Times New Roman"/>
            </a:endParaRPr>
          </a:p>
        </p:txBody>
      </p:sp>
      <p:sp>
        <p:nvSpPr>
          <p:cNvPr id="412" name="Shape 412"/>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 </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413" name="Shape 413"/>
          <p:cNvSpPr txBox="1">
            <a:spLocks noGrp="1"/>
          </p:cNvSpPr>
          <p:nvPr>
            <p:ph type="body" idx="1"/>
          </p:nvPr>
        </p:nvSpPr>
        <p:spPr>
          <a:xfrm>
            <a:off x="485550" y="1054713"/>
            <a:ext cx="11529000" cy="5193900"/>
          </a:xfrm>
          <a:prstGeom prst="rect">
            <a:avLst/>
          </a:prstGeom>
          <a:noFill/>
          <a:ln>
            <a:noFill/>
          </a:ln>
        </p:spPr>
        <p:txBody>
          <a:bodyPr spcFirstLastPara="1" wrap="square" lIns="92150" tIns="46075" rIns="92150" bIns="46075" anchor="t" anchorCtr="0">
            <a:noAutofit/>
          </a:bodyPr>
          <a:lstStyle/>
          <a:p>
            <a:pPr marL="0" marR="0" lvl="0" indent="0" algn="l" rtl="0">
              <a:lnSpc>
                <a:spcPct val="115000"/>
              </a:lnSpc>
              <a:spcBef>
                <a:spcPts val="600"/>
              </a:spcBef>
              <a:spcAft>
                <a:spcPts val="0"/>
              </a:spcAft>
              <a:buClr>
                <a:srgbClr val="000000"/>
              </a:buClr>
              <a:buSzPts val="1100"/>
              <a:buFont typeface="Arial"/>
              <a:buNone/>
            </a:pPr>
            <a:r>
              <a:rPr lang="en-US" sz="1600" b="0">
                <a:solidFill>
                  <a:schemeClr val="dk1"/>
                </a:solidFill>
                <a:latin typeface="Arial"/>
                <a:ea typeface="Arial"/>
                <a:cs typeface="Arial"/>
                <a:sym typeface="Arial"/>
              </a:rPr>
              <a:t>Definition</a:t>
            </a:r>
            <a:r>
              <a:rPr lang="en-US" sz="1600" b="0">
                <a:latin typeface="Arial"/>
                <a:ea typeface="Arial"/>
                <a:cs typeface="Arial"/>
                <a:sym typeface="Arial"/>
              </a:rPr>
              <a:t>: </a:t>
            </a:r>
            <a:r>
              <a:rPr lang="en-US" sz="1600" b="0">
                <a:solidFill>
                  <a:srgbClr val="0000FF"/>
                </a:solidFill>
                <a:latin typeface="Arial"/>
                <a:ea typeface="Arial"/>
                <a:cs typeface="Arial"/>
                <a:sym typeface="Arial"/>
              </a:rPr>
              <a:t>Area traffic capacity is the total traffic throughput served per geographic area (in Mbit/s/m</a:t>
            </a:r>
            <a:r>
              <a:rPr lang="en-US" sz="1600" b="0" baseline="30000">
                <a:solidFill>
                  <a:srgbClr val="0000FF"/>
                </a:solidFill>
                <a:latin typeface="Arial"/>
                <a:ea typeface="Arial"/>
                <a:cs typeface="Arial"/>
                <a:sym typeface="Arial"/>
              </a:rPr>
              <a:t>2</a:t>
            </a:r>
            <a:r>
              <a:rPr lang="en-US" sz="1600" b="0">
                <a:solidFill>
                  <a:srgbClr val="0000FF"/>
                </a:solidFill>
                <a:latin typeface="Arial"/>
                <a:ea typeface="Arial"/>
                <a:cs typeface="Arial"/>
                <a:sym typeface="Arial"/>
              </a:rPr>
              <a:t>).</a:t>
            </a:r>
            <a:endParaRPr sz="1600" b="0">
              <a:solidFill>
                <a:srgbClr val="0000FF"/>
              </a:solidFill>
              <a:latin typeface="Arial"/>
              <a:ea typeface="Arial"/>
              <a:cs typeface="Arial"/>
              <a:sym typeface="Arial"/>
            </a:endParaRPr>
          </a:p>
          <a:p>
            <a:pPr marL="0" lvl="0" indent="0" rtl="0">
              <a:spcBef>
                <a:spcPts val="0"/>
              </a:spcBef>
              <a:spcAft>
                <a:spcPts val="0"/>
              </a:spcAft>
              <a:buClr>
                <a:srgbClr val="000000"/>
              </a:buClr>
              <a:buSzPts val="1100"/>
              <a:buFont typeface="Arial"/>
              <a:buNone/>
            </a:pPr>
            <a:r>
              <a:rPr lang="en-US" sz="1600" b="0">
                <a:solidFill>
                  <a:srgbClr val="0000FF"/>
                </a:solidFill>
                <a:latin typeface="Arial"/>
                <a:ea typeface="Arial"/>
                <a:cs typeface="Arial"/>
                <a:sym typeface="Arial"/>
              </a:rPr>
              <a:t>The throughput is the number of correctly received bits, i.e. the number of bits contained in the SDUs delivered to Layer 3, over a certain period of time. This can be derived for a particular use case (or deployment scenario) of one frequency band and one TRxP layer, based on the achievable average spectral efficiency, network deployment (e.g., TRxP (site) density) and bandwidth.</a:t>
            </a:r>
            <a:endParaRPr sz="1600" b="0">
              <a:solidFill>
                <a:srgbClr val="0000FF"/>
              </a:solidFill>
              <a:latin typeface="Arial"/>
              <a:ea typeface="Arial"/>
              <a:cs typeface="Arial"/>
              <a:sym typeface="Arial"/>
            </a:endParaRPr>
          </a:p>
          <a:p>
            <a:pPr marL="0" lvl="0" indent="0" rtl="0">
              <a:spcBef>
                <a:spcPts val="0"/>
              </a:spcBef>
              <a:spcAft>
                <a:spcPts val="0"/>
              </a:spcAft>
              <a:buClr>
                <a:srgbClr val="000000"/>
              </a:buClr>
              <a:buSzPts val="1100"/>
              <a:buFont typeface="Arial"/>
              <a:buNone/>
            </a:pPr>
            <a:r>
              <a:rPr lang="en-US" sz="1600" b="0">
                <a:solidFill>
                  <a:srgbClr val="0000FF"/>
                </a:solidFill>
                <a:latin typeface="Arial"/>
                <a:ea typeface="Arial"/>
                <a:cs typeface="Arial"/>
                <a:sym typeface="Arial"/>
              </a:rPr>
              <a:t>Let W denote the channel bandwidth and  the TRxP density (TRxP/m</a:t>
            </a:r>
            <a:r>
              <a:rPr lang="en-US" sz="1600" b="0" baseline="30000">
                <a:solidFill>
                  <a:srgbClr val="0000FF"/>
                </a:solidFill>
                <a:latin typeface="Arial"/>
                <a:ea typeface="Arial"/>
                <a:cs typeface="Arial"/>
                <a:sym typeface="Arial"/>
              </a:rPr>
              <a:t>2</a:t>
            </a:r>
            <a:r>
              <a:rPr lang="en-US" sz="1600" b="0">
                <a:solidFill>
                  <a:srgbClr val="0000FF"/>
                </a:solidFill>
                <a:latin typeface="Arial"/>
                <a:ea typeface="Arial"/>
                <a:cs typeface="Arial"/>
                <a:sym typeface="Arial"/>
              </a:rPr>
              <a:t>). The area traffic capacity C</a:t>
            </a:r>
            <a:r>
              <a:rPr lang="en-US" sz="1600" b="0" baseline="-25000">
                <a:solidFill>
                  <a:srgbClr val="0000FF"/>
                </a:solidFill>
                <a:latin typeface="Arial"/>
                <a:ea typeface="Arial"/>
                <a:cs typeface="Arial"/>
                <a:sym typeface="Arial"/>
              </a:rPr>
              <a:t>area</a:t>
            </a:r>
            <a:r>
              <a:rPr lang="en-US" sz="1600" b="0">
                <a:solidFill>
                  <a:srgbClr val="0000FF"/>
                </a:solidFill>
                <a:latin typeface="Arial"/>
                <a:ea typeface="Arial"/>
                <a:cs typeface="Arial"/>
                <a:sym typeface="Arial"/>
              </a:rPr>
              <a:t> is related to average spectral efficiency SE</a:t>
            </a:r>
            <a:r>
              <a:rPr lang="en-US" sz="1600" b="0" baseline="-25000">
                <a:solidFill>
                  <a:srgbClr val="0000FF"/>
                </a:solidFill>
                <a:latin typeface="Arial"/>
                <a:ea typeface="Arial"/>
                <a:cs typeface="Arial"/>
                <a:sym typeface="Arial"/>
              </a:rPr>
              <a:t>avg</a:t>
            </a:r>
            <a:r>
              <a:rPr lang="en-US" sz="1600" b="0">
                <a:solidFill>
                  <a:srgbClr val="0000FF"/>
                </a:solidFill>
                <a:latin typeface="Arial"/>
                <a:ea typeface="Arial"/>
                <a:cs typeface="Arial"/>
                <a:sym typeface="Arial"/>
              </a:rPr>
              <a:t> through equation C</a:t>
            </a:r>
            <a:r>
              <a:rPr lang="en-US" sz="1600" b="0" baseline="-25000">
                <a:solidFill>
                  <a:srgbClr val="0000FF"/>
                </a:solidFill>
                <a:latin typeface="Arial"/>
                <a:ea typeface="Arial"/>
                <a:cs typeface="Arial"/>
                <a:sym typeface="Arial"/>
              </a:rPr>
              <a:t>area</a:t>
            </a:r>
            <a:r>
              <a:rPr lang="en-US" sz="1600" b="0">
                <a:solidFill>
                  <a:srgbClr val="0000FF"/>
                </a:solidFill>
                <a:latin typeface="Arial"/>
                <a:ea typeface="Arial"/>
                <a:cs typeface="Arial"/>
                <a:sym typeface="Arial"/>
              </a:rPr>
              <a:t> = ρ × W × SE</a:t>
            </a:r>
            <a:r>
              <a:rPr lang="en-US" sz="1600" b="0" baseline="-25000">
                <a:solidFill>
                  <a:srgbClr val="0000FF"/>
                </a:solidFill>
                <a:latin typeface="Arial"/>
                <a:ea typeface="Arial"/>
                <a:cs typeface="Arial"/>
                <a:sym typeface="Arial"/>
              </a:rPr>
              <a:t>avg</a:t>
            </a:r>
            <a:endParaRPr sz="1600" b="0">
              <a:solidFill>
                <a:srgbClr val="0000FF"/>
              </a:solidFill>
              <a:latin typeface="Arial"/>
              <a:ea typeface="Arial"/>
              <a:cs typeface="Arial"/>
              <a:sym typeface="Arial"/>
            </a:endParaRPr>
          </a:p>
          <a:p>
            <a:pPr marL="0" lvl="0" indent="0" rtl="0">
              <a:spcBef>
                <a:spcPts val="0"/>
              </a:spcBef>
              <a:spcAft>
                <a:spcPts val="0"/>
              </a:spcAft>
              <a:buClr>
                <a:srgbClr val="000000"/>
              </a:buClr>
              <a:buSzPts val="1100"/>
              <a:buFont typeface="Arial"/>
              <a:buNone/>
            </a:pPr>
            <a:endParaRPr sz="1600" b="0">
              <a:latin typeface="Arial"/>
              <a:ea typeface="Arial"/>
              <a:cs typeface="Arial"/>
              <a:sym typeface="Arial"/>
            </a:endParaRPr>
          </a:p>
          <a:p>
            <a:pPr marL="0" lvl="0" indent="0" rtl="0">
              <a:spcBef>
                <a:spcPts val="0"/>
              </a:spcBef>
              <a:spcAft>
                <a:spcPts val="0"/>
              </a:spcAft>
              <a:buClr>
                <a:srgbClr val="000000"/>
              </a:buClr>
              <a:buSzPts val="1100"/>
              <a:buFont typeface="Arial"/>
              <a:buNone/>
            </a:pPr>
            <a:r>
              <a:rPr lang="en-US" sz="1600" b="0">
                <a:solidFill>
                  <a:srgbClr val="0000FF"/>
                </a:solidFill>
                <a:latin typeface="Arial"/>
                <a:ea typeface="Arial"/>
                <a:cs typeface="Arial"/>
                <a:sym typeface="Arial"/>
              </a:rPr>
              <a:t>In case bandwidth is aggregated across multiple bands, the area traffic capacity will be summed over the bands.</a:t>
            </a:r>
            <a:endParaRPr sz="1600" b="0">
              <a:solidFill>
                <a:srgbClr val="0000FF"/>
              </a:solidFill>
              <a:latin typeface="Arial"/>
              <a:ea typeface="Arial"/>
              <a:cs typeface="Arial"/>
              <a:sym typeface="Arial"/>
            </a:endParaRPr>
          </a:p>
          <a:p>
            <a:pPr marL="0" lvl="0" indent="0" rtl="0">
              <a:spcBef>
                <a:spcPts val="0"/>
              </a:spcBef>
              <a:spcAft>
                <a:spcPts val="0"/>
              </a:spcAft>
              <a:buClr>
                <a:srgbClr val="000000"/>
              </a:buClr>
              <a:buSzPts val="1100"/>
              <a:buFont typeface="Arial"/>
              <a:buNone/>
            </a:pPr>
            <a:r>
              <a:rPr lang="en-US" sz="1600" b="0">
                <a:solidFill>
                  <a:schemeClr val="dk1"/>
                </a:solidFill>
                <a:latin typeface="Arial"/>
                <a:ea typeface="Arial"/>
                <a:cs typeface="Arial"/>
                <a:sym typeface="Arial"/>
              </a:rPr>
              <a:t>The requirement is applicable to EMBB Indoor Hotspot DL : </a:t>
            </a:r>
            <a:r>
              <a:rPr lang="en-US" sz="1600" b="0">
                <a:latin typeface="Arial"/>
                <a:ea typeface="Arial"/>
                <a:cs typeface="Arial"/>
                <a:sym typeface="Arial"/>
              </a:rPr>
              <a:t> Requirement: 10 Mbit/s/m</a:t>
            </a:r>
            <a:r>
              <a:rPr lang="en-US" sz="1600" b="0" baseline="30000">
                <a:latin typeface="Arial"/>
                <a:ea typeface="Arial"/>
                <a:cs typeface="Arial"/>
                <a:sym typeface="Arial"/>
              </a:rPr>
              <a:t>2</a:t>
            </a: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a:solidFill>
                  <a:schemeClr val="dk1"/>
                </a:solidFill>
                <a:latin typeface="Arial"/>
                <a:ea typeface="Arial"/>
                <a:cs typeface="Arial"/>
                <a:sym typeface="Arial"/>
              </a:rPr>
              <a:t>Evaluation Method: Simulations based on the methodology specified in [2]</a:t>
            </a:r>
            <a:endParaRPr sz="1600" b="0">
              <a:latin typeface="Arial"/>
              <a:ea typeface="Arial"/>
              <a:cs typeface="Arial"/>
              <a:sym typeface="Arial"/>
            </a:endParaRPr>
          </a:p>
          <a:p>
            <a:pPr marL="0" marR="0" lvl="0" indent="0" algn="l" rtl="0">
              <a:spcBef>
                <a:spcPts val="0"/>
              </a:spcBef>
              <a:spcAft>
                <a:spcPts val="0"/>
              </a:spcAft>
              <a:buNone/>
            </a:pPr>
            <a:endParaRPr sz="1600" b="0">
              <a:latin typeface="Arial"/>
              <a:ea typeface="Arial"/>
              <a:cs typeface="Arial"/>
              <a:sym typeface="Arial"/>
            </a:endParaRPr>
          </a:p>
        </p:txBody>
      </p:sp>
      <p:pic>
        <p:nvPicPr>
          <p:cNvPr id="414" name="Shape 414"/>
          <p:cNvPicPr preferRelativeResize="0"/>
          <p:nvPr/>
        </p:nvPicPr>
        <p:blipFill>
          <a:blip r:embed="rId3">
            <a:alphaModFix/>
          </a:blip>
          <a:stretch>
            <a:fillRect/>
          </a:stretch>
        </p:blipFill>
        <p:spPr>
          <a:xfrm>
            <a:off x="3503350" y="4108750"/>
            <a:ext cx="4875776" cy="2368450"/>
          </a:xfrm>
          <a:prstGeom prst="rect">
            <a:avLst/>
          </a:prstGeom>
          <a:noFill/>
          <a:ln>
            <a:noFill/>
          </a:ln>
        </p:spPr>
      </p:pic>
      <p:sp>
        <p:nvSpPr>
          <p:cNvPr id="415" name="Shape 415"/>
          <p:cNvSpPr txBox="1">
            <a:spLocks noGrp="1"/>
          </p:cNvSpPr>
          <p:nvPr>
            <p:ph type="title"/>
          </p:nvPr>
        </p:nvSpPr>
        <p:spPr>
          <a:xfrm>
            <a:off x="152400" y="457200"/>
            <a:ext cx="11275500" cy="7191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Clr>
                <a:schemeClr val="dk1"/>
              </a:buClr>
              <a:buFont typeface="Arial"/>
              <a:buNone/>
            </a:pPr>
            <a:r>
              <a:rPr lang="en-US" sz="2000">
                <a:solidFill>
                  <a:schemeClr val="dk1"/>
                </a:solidFill>
              </a:rPr>
              <a:t>IMT 2020 requirement for Area traffic capacity</a:t>
            </a:r>
            <a:endParaRPr sz="2400" b="1" i="0" u="none" strike="noStrike" cap="none">
              <a:solidFill>
                <a:srgbClr val="000000"/>
              </a:solidFill>
              <a:latin typeface="Times New Roman"/>
              <a:ea typeface="Times New Roman"/>
              <a:cs typeface="Times New Roman"/>
              <a:sym typeface="Times New Roman"/>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419"/>
        <p:cNvGrpSpPr/>
        <p:nvPr/>
      </p:nvGrpSpPr>
      <p:grpSpPr>
        <a:xfrm>
          <a:off x="0" y="0"/>
          <a:ext cx="0" cy="0"/>
          <a:chOff x="0" y="0"/>
          <a:chExt cx="0" cy="0"/>
        </a:xfrm>
      </p:grpSpPr>
      <p:sp>
        <p:nvSpPr>
          <p:cNvPr id="420" name="Shape 420"/>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38</a:t>
            </a:fld>
            <a:endParaRPr sz="1200">
              <a:solidFill>
                <a:srgbClr val="000000"/>
              </a:solidFill>
              <a:latin typeface="Times New Roman"/>
              <a:ea typeface="Times New Roman"/>
              <a:cs typeface="Times New Roman"/>
              <a:sym typeface="Times New Roman"/>
            </a:endParaRPr>
          </a:p>
        </p:txBody>
      </p:sp>
      <p:sp>
        <p:nvSpPr>
          <p:cNvPr id="421" name="Shape 421"/>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 </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422" name="Shape 422"/>
          <p:cNvSpPr txBox="1">
            <a:spLocks noGrp="1"/>
          </p:cNvSpPr>
          <p:nvPr>
            <p:ph type="body" idx="1"/>
          </p:nvPr>
        </p:nvSpPr>
        <p:spPr>
          <a:xfrm>
            <a:off x="508475" y="1682850"/>
            <a:ext cx="11529000" cy="4607400"/>
          </a:xfrm>
          <a:prstGeom prst="rect">
            <a:avLst/>
          </a:prstGeom>
          <a:noFill/>
          <a:ln>
            <a:noFill/>
          </a:ln>
        </p:spPr>
        <p:txBody>
          <a:bodyPr spcFirstLastPara="1" wrap="square" lIns="92150" tIns="46075" rIns="92150" bIns="46075" anchor="t" anchorCtr="0">
            <a:noAutofit/>
          </a:bodyPr>
          <a:lstStyle/>
          <a:p>
            <a:pPr marL="0" lvl="0" indent="0" rtl="0">
              <a:spcBef>
                <a:spcPts val="0"/>
              </a:spcBef>
              <a:spcAft>
                <a:spcPts val="0"/>
              </a:spcAft>
              <a:buSzPts val="1100"/>
              <a:buNone/>
            </a:pPr>
            <a:endParaRPr sz="1600" b="0">
              <a:latin typeface="Arial"/>
              <a:ea typeface="Arial"/>
              <a:cs typeface="Arial"/>
              <a:sym typeface="Arial"/>
            </a:endParaRPr>
          </a:p>
          <a:p>
            <a:pPr marL="457200" marR="0" lvl="0" indent="-330200" algn="l" rtl="0">
              <a:spcBef>
                <a:spcPts val="0"/>
              </a:spcBef>
              <a:spcAft>
                <a:spcPts val="0"/>
              </a:spcAft>
              <a:buClr>
                <a:srgbClr val="000000"/>
              </a:buClr>
              <a:buSzPts val="1600"/>
              <a:buChar char="●"/>
            </a:pPr>
            <a:r>
              <a:rPr lang="en-US" sz="1600" b="0">
                <a:latin typeface="Arial"/>
                <a:ea typeface="Arial"/>
                <a:cs typeface="Arial"/>
                <a:sym typeface="Arial"/>
              </a:rPr>
              <a:t>From the 802.11ax average spectral efficiency estimate: </a:t>
            </a:r>
            <a:endParaRPr sz="1600" b="0">
              <a:latin typeface="Arial"/>
              <a:ea typeface="Arial"/>
              <a:cs typeface="Arial"/>
              <a:sym typeface="Arial"/>
            </a:endParaRPr>
          </a:p>
          <a:p>
            <a:pPr marL="914400" marR="0" lvl="1" indent="-330200" algn="l" rtl="0">
              <a:spcBef>
                <a:spcPts val="0"/>
              </a:spcBef>
              <a:spcAft>
                <a:spcPts val="0"/>
              </a:spcAft>
              <a:buClr>
                <a:srgbClr val="000000"/>
              </a:buClr>
              <a:buSzPts val="1600"/>
              <a:buChar char="○"/>
            </a:pPr>
            <a:r>
              <a:rPr lang="en-US" sz="1600">
                <a:latin typeface="Arial"/>
                <a:ea typeface="Arial"/>
                <a:cs typeface="Arial"/>
                <a:sym typeface="Arial"/>
              </a:rPr>
              <a:t>Average DL spectral efficiency = 8.88 bits/s/Hz</a:t>
            </a:r>
            <a:endParaRPr sz="1600">
              <a:latin typeface="Arial"/>
              <a:ea typeface="Arial"/>
              <a:cs typeface="Arial"/>
              <a:sym typeface="Arial"/>
            </a:endParaRPr>
          </a:p>
          <a:p>
            <a:pPr marL="914400" marR="0" lvl="1" indent="-330200" algn="l" rtl="0">
              <a:spcBef>
                <a:spcPts val="0"/>
              </a:spcBef>
              <a:spcAft>
                <a:spcPts val="0"/>
              </a:spcAft>
              <a:buClr>
                <a:srgbClr val="000000"/>
              </a:buClr>
              <a:buSzPts val="1600"/>
              <a:buChar char="○"/>
            </a:pPr>
            <a:r>
              <a:rPr lang="en-US" sz="1600">
                <a:latin typeface="Arial"/>
                <a:ea typeface="Arial"/>
                <a:cs typeface="Arial"/>
                <a:sym typeface="Arial"/>
              </a:rPr>
              <a:t>Average UL spectral efficiency = 17.1 bits/s/Hz</a:t>
            </a:r>
            <a:endParaRPr sz="1600">
              <a:latin typeface="Arial"/>
              <a:ea typeface="Arial"/>
              <a:cs typeface="Arial"/>
              <a:sym typeface="Arial"/>
            </a:endParaRPr>
          </a:p>
          <a:p>
            <a:pPr marL="0" marR="0" lvl="0" indent="0" algn="l" rtl="0">
              <a:spcBef>
                <a:spcPts val="0"/>
              </a:spcBef>
              <a:spcAft>
                <a:spcPts val="0"/>
              </a:spcAft>
              <a:buNone/>
            </a:pPr>
            <a:endParaRPr sz="1600" b="0">
              <a:latin typeface="Arial"/>
              <a:ea typeface="Arial"/>
              <a:cs typeface="Arial"/>
              <a:sym typeface="Arial"/>
            </a:endParaRPr>
          </a:p>
          <a:p>
            <a:pPr marL="457200" marR="0" lvl="0" indent="-330200" algn="l" rtl="0">
              <a:spcBef>
                <a:spcPts val="0"/>
              </a:spcBef>
              <a:spcAft>
                <a:spcPts val="0"/>
              </a:spcAft>
              <a:buClr>
                <a:srgbClr val="000000"/>
              </a:buClr>
              <a:buSzPts val="1600"/>
              <a:buChar char="●"/>
            </a:pPr>
            <a:r>
              <a:rPr lang="en-US" sz="1600" b="0">
                <a:latin typeface="Arial"/>
                <a:ea typeface="Arial"/>
                <a:cs typeface="Arial"/>
                <a:sym typeface="Arial"/>
              </a:rPr>
              <a:t>From the eMBB Indoor Hotspot topology:</a:t>
            </a:r>
            <a:endParaRPr sz="1600" b="0">
              <a:latin typeface="Arial"/>
              <a:ea typeface="Arial"/>
              <a:cs typeface="Arial"/>
              <a:sym typeface="Arial"/>
            </a:endParaRPr>
          </a:p>
          <a:p>
            <a:pPr marL="914400" marR="0" lvl="1" indent="-330200" algn="l" rtl="0">
              <a:spcBef>
                <a:spcPts val="0"/>
              </a:spcBef>
              <a:spcAft>
                <a:spcPts val="0"/>
              </a:spcAft>
              <a:buClr>
                <a:srgbClr val="000000"/>
              </a:buClr>
              <a:buSzPts val="1600"/>
              <a:buChar char="○"/>
            </a:pPr>
            <a:r>
              <a:rPr lang="en-US" sz="1600">
                <a:latin typeface="Arial"/>
                <a:ea typeface="Arial"/>
                <a:cs typeface="Arial"/>
                <a:sym typeface="Arial"/>
              </a:rPr>
              <a:t>Area of each site = 500 m</a:t>
            </a:r>
            <a:r>
              <a:rPr lang="en-US" sz="1600" baseline="30000">
                <a:latin typeface="Arial"/>
                <a:ea typeface="Arial"/>
                <a:cs typeface="Arial"/>
                <a:sym typeface="Arial"/>
              </a:rPr>
              <a:t>2</a:t>
            </a:r>
            <a:endParaRPr sz="1600" baseline="30000">
              <a:latin typeface="Arial"/>
              <a:ea typeface="Arial"/>
              <a:cs typeface="Arial"/>
              <a:sym typeface="Arial"/>
            </a:endParaRPr>
          </a:p>
          <a:p>
            <a:pPr marL="914400" marR="0" lvl="1" indent="-330200" algn="l" rtl="0">
              <a:spcBef>
                <a:spcPts val="0"/>
              </a:spcBef>
              <a:spcAft>
                <a:spcPts val="0"/>
              </a:spcAft>
              <a:buClr>
                <a:srgbClr val="000000"/>
              </a:buClr>
              <a:buSzPts val="1600"/>
              <a:buChar char="○"/>
            </a:pPr>
            <a:r>
              <a:rPr lang="en-US" sz="1600">
                <a:latin typeface="Arial"/>
                <a:ea typeface="Arial"/>
                <a:cs typeface="Arial"/>
                <a:sym typeface="Arial"/>
              </a:rPr>
              <a:t>For 1 TRxP/site, </a:t>
            </a:r>
            <a:r>
              <a:rPr lang="en-US" sz="1600" i="1">
                <a:solidFill>
                  <a:schemeClr val="dk1"/>
                </a:solidFill>
                <a:latin typeface="Arial"/>
                <a:ea typeface="Arial"/>
                <a:cs typeface="Arial"/>
                <a:sym typeface="Arial"/>
              </a:rPr>
              <a:t>ρ </a:t>
            </a:r>
            <a:r>
              <a:rPr lang="en-US" sz="1600">
                <a:latin typeface="Arial"/>
                <a:ea typeface="Arial"/>
                <a:cs typeface="Arial"/>
                <a:sym typeface="Arial"/>
              </a:rPr>
              <a:t>= 1/500 = 0.002 TRxP/m</a:t>
            </a:r>
            <a:r>
              <a:rPr lang="en-US" sz="1600" baseline="30000">
                <a:latin typeface="Arial"/>
                <a:ea typeface="Arial"/>
                <a:cs typeface="Arial"/>
                <a:sym typeface="Arial"/>
              </a:rPr>
              <a:t>2</a:t>
            </a:r>
            <a:r>
              <a:rPr lang="en-US" sz="1600">
                <a:latin typeface="Arial"/>
                <a:ea typeface="Arial"/>
                <a:cs typeface="Arial"/>
                <a:sym typeface="Arial"/>
              </a:rPr>
              <a:t> </a:t>
            </a:r>
            <a:endParaRPr sz="1600">
              <a:latin typeface="Arial"/>
              <a:ea typeface="Arial"/>
              <a:cs typeface="Arial"/>
              <a:sym typeface="Arial"/>
            </a:endParaRPr>
          </a:p>
          <a:p>
            <a:pPr marL="914400" marR="0" lvl="1" indent="-330200" algn="l" rtl="0">
              <a:spcBef>
                <a:spcPts val="0"/>
              </a:spcBef>
              <a:spcAft>
                <a:spcPts val="0"/>
              </a:spcAft>
              <a:buClr>
                <a:srgbClr val="000000"/>
              </a:buClr>
              <a:buSzPts val="1600"/>
              <a:buChar char="○"/>
            </a:pPr>
            <a:r>
              <a:rPr lang="en-US" sz="1600">
                <a:latin typeface="Arial"/>
                <a:ea typeface="Arial"/>
                <a:cs typeface="Arial"/>
                <a:sym typeface="Arial"/>
              </a:rPr>
              <a:t>DL Area traffic capacity = 0.0176*W Mbps/m</a:t>
            </a:r>
            <a:r>
              <a:rPr lang="en-US" sz="1600" baseline="30000">
                <a:latin typeface="Arial"/>
                <a:ea typeface="Arial"/>
                <a:cs typeface="Arial"/>
                <a:sym typeface="Arial"/>
              </a:rPr>
              <a:t>2</a:t>
            </a:r>
            <a:endParaRPr sz="1600" baseline="30000">
              <a:latin typeface="Arial"/>
              <a:ea typeface="Arial"/>
              <a:cs typeface="Arial"/>
              <a:sym typeface="Arial"/>
            </a:endParaRPr>
          </a:p>
          <a:p>
            <a:pPr marL="914400" marR="0" lvl="1" indent="-330200" algn="l" rtl="0">
              <a:spcBef>
                <a:spcPts val="0"/>
              </a:spcBef>
              <a:spcAft>
                <a:spcPts val="0"/>
              </a:spcAft>
              <a:buClr>
                <a:srgbClr val="000000"/>
              </a:buClr>
              <a:buSzPts val="1600"/>
              <a:buChar char="○"/>
            </a:pPr>
            <a:r>
              <a:rPr lang="en-US" sz="1600">
                <a:latin typeface="Arial"/>
                <a:ea typeface="Arial"/>
                <a:cs typeface="Arial"/>
                <a:sym typeface="Arial"/>
              </a:rPr>
              <a:t>UL Area traffic capacity = </a:t>
            </a:r>
            <a:r>
              <a:rPr lang="en-US" sz="1600">
                <a:solidFill>
                  <a:schemeClr val="dk1"/>
                </a:solidFill>
                <a:latin typeface="Arial"/>
                <a:ea typeface="Arial"/>
                <a:cs typeface="Arial"/>
                <a:sym typeface="Arial"/>
              </a:rPr>
              <a:t>0.0344*W Mbps/m</a:t>
            </a:r>
            <a:r>
              <a:rPr lang="en-US" sz="1600" baseline="30000">
                <a:solidFill>
                  <a:schemeClr val="dk1"/>
                </a:solidFill>
                <a:latin typeface="Arial"/>
                <a:ea typeface="Arial"/>
                <a:cs typeface="Arial"/>
                <a:sym typeface="Arial"/>
              </a:rPr>
              <a:t>2</a:t>
            </a:r>
            <a:endParaRPr sz="1600">
              <a:latin typeface="Arial"/>
              <a:ea typeface="Arial"/>
              <a:cs typeface="Arial"/>
              <a:sym typeface="Arial"/>
            </a:endParaRPr>
          </a:p>
          <a:p>
            <a:pPr marL="457200" marR="0" lvl="0" indent="-330200" algn="l" rtl="0">
              <a:spcBef>
                <a:spcPts val="0"/>
              </a:spcBef>
              <a:spcAft>
                <a:spcPts val="0"/>
              </a:spcAft>
              <a:buClr>
                <a:srgbClr val="000000"/>
              </a:buClr>
              <a:buSzPts val="1600"/>
              <a:buChar char="●"/>
            </a:pPr>
            <a:r>
              <a:rPr lang="en-US" sz="1600" b="0">
                <a:latin typeface="Arial"/>
                <a:ea typeface="Arial"/>
                <a:cs typeface="Arial"/>
                <a:sym typeface="Arial"/>
              </a:rPr>
              <a:t>The bandwidth should be at least 568 MHz for DL and 291 MHz for UL to satisfy the area traffic capacity of 10 Mbps/m</a:t>
            </a:r>
            <a:r>
              <a:rPr lang="en-US" sz="1600" b="0" baseline="30000">
                <a:latin typeface="Arial"/>
                <a:ea typeface="Arial"/>
                <a:cs typeface="Arial"/>
                <a:sym typeface="Arial"/>
              </a:rPr>
              <a:t>2</a:t>
            </a:r>
            <a:endParaRPr sz="1600" b="0" baseline="30000">
              <a:latin typeface="Arial"/>
              <a:ea typeface="Arial"/>
              <a:cs typeface="Arial"/>
              <a:sym typeface="Arial"/>
            </a:endParaRPr>
          </a:p>
          <a:p>
            <a:pPr marL="457200" marR="0" lvl="0" indent="-330200" algn="l" rtl="0">
              <a:spcBef>
                <a:spcPts val="0"/>
              </a:spcBef>
              <a:spcAft>
                <a:spcPts val="0"/>
              </a:spcAft>
              <a:buClr>
                <a:srgbClr val="000000"/>
              </a:buClr>
              <a:buSzPts val="1600"/>
              <a:buChar char="●"/>
            </a:pPr>
            <a:r>
              <a:rPr lang="en-US" sz="1600" b="0">
                <a:latin typeface="Arial"/>
                <a:ea typeface="Arial"/>
                <a:cs typeface="Arial"/>
                <a:sym typeface="Arial"/>
              </a:rPr>
              <a:t>The high bandwidth requirement at the same spectral efficiency is also recognised in 3GPP submissions for NR [4]</a:t>
            </a:r>
            <a:endParaRPr sz="1600" b="0">
              <a:latin typeface="Arial"/>
              <a:ea typeface="Arial"/>
              <a:cs typeface="Arial"/>
              <a:sym typeface="Arial"/>
            </a:endParaRPr>
          </a:p>
        </p:txBody>
      </p:sp>
      <p:sp>
        <p:nvSpPr>
          <p:cNvPr id="423" name="Shape 423"/>
          <p:cNvSpPr txBox="1">
            <a:spLocks noGrp="1"/>
          </p:cNvSpPr>
          <p:nvPr>
            <p:ph type="title"/>
          </p:nvPr>
        </p:nvSpPr>
        <p:spPr>
          <a:xfrm>
            <a:off x="381000" y="682575"/>
            <a:ext cx="11275500" cy="7389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Clr>
                <a:schemeClr val="dk1"/>
              </a:buClr>
              <a:buFont typeface="Arial"/>
              <a:buNone/>
            </a:pPr>
            <a:r>
              <a:rPr lang="en-US" sz="2400">
                <a:solidFill>
                  <a:schemeClr val="dk1"/>
                </a:solidFill>
              </a:rPr>
              <a:t>802.11ax estimate for Area Traffic Capacity in EMBB Indoor Hotspot</a:t>
            </a:r>
            <a:endParaRPr sz="2400" b="1" i="0" u="none" strike="noStrike" cap="none">
              <a:solidFill>
                <a:srgbClr val="000000"/>
              </a:solidFill>
              <a:latin typeface="Times New Roman"/>
              <a:ea typeface="Times New Roman"/>
              <a:cs typeface="Times New Roman"/>
              <a:sym typeface="Times New Roman"/>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427"/>
        <p:cNvGrpSpPr/>
        <p:nvPr/>
      </p:nvGrpSpPr>
      <p:grpSpPr>
        <a:xfrm>
          <a:off x="0" y="0"/>
          <a:ext cx="0" cy="0"/>
          <a:chOff x="0" y="0"/>
          <a:chExt cx="0" cy="0"/>
        </a:xfrm>
      </p:grpSpPr>
      <p:sp>
        <p:nvSpPr>
          <p:cNvPr id="428" name="Shape 428"/>
          <p:cNvSpPr txBox="1">
            <a:spLocks noGrp="1"/>
          </p:cNvSpPr>
          <p:nvPr>
            <p:ph type="title"/>
          </p:nvPr>
        </p:nvSpPr>
        <p:spPr>
          <a:xfrm>
            <a:off x="457200" y="457200"/>
            <a:ext cx="11275484" cy="1065213"/>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a:solidFill>
                  <a:srgbClr val="000000"/>
                </a:solidFill>
                <a:latin typeface="Times New Roman"/>
                <a:ea typeface="Times New Roman"/>
                <a:cs typeface="Times New Roman"/>
                <a:sym typeface="Times New Roman"/>
              </a:rPr>
              <a:t>Mobility</a:t>
            </a:r>
            <a:endParaRPr sz="3200" b="1" i="0" u="none" strike="noStrike" cap="none">
              <a:solidFill>
                <a:srgbClr val="000000"/>
              </a:solidFill>
              <a:latin typeface="Times New Roman"/>
              <a:ea typeface="Times New Roman"/>
              <a:cs typeface="Times New Roman"/>
              <a:sym typeface="Times New Roman"/>
            </a:endParaRPr>
          </a:p>
        </p:txBody>
      </p:sp>
      <p:sp>
        <p:nvSpPr>
          <p:cNvPr id="429" name="Shape 429"/>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39</a:t>
            </a:fld>
            <a:endParaRPr sz="1200">
              <a:solidFill>
                <a:srgbClr val="000000"/>
              </a:solidFill>
              <a:latin typeface="Times New Roman"/>
              <a:ea typeface="Times New Roman"/>
              <a:cs typeface="Times New Roman"/>
              <a:sym typeface="Times New Roman"/>
            </a:endParaRPr>
          </a:p>
        </p:txBody>
      </p:sp>
      <p:sp>
        <p:nvSpPr>
          <p:cNvPr id="430" name="Shape 430"/>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 </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431" name="Shape 431"/>
          <p:cNvSpPr txBox="1">
            <a:spLocks noGrp="1"/>
          </p:cNvSpPr>
          <p:nvPr>
            <p:ph type="body" idx="1"/>
          </p:nvPr>
        </p:nvSpPr>
        <p:spPr>
          <a:xfrm>
            <a:off x="914401" y="1981201"/>
            <a:ext cx="10361084" cy="4113213"/>
          </a:xfrm>
          <a:prstGeom prst="rect">
            <a:avLst/>
          </a:prstGeom>
          <a:noFill/>
          <a:ln>
            <a:noFill/>
          </a:ln>
        </p:spPr>
        <p:txBody>
          <a:bodyPr spcFirstLastPara="1" wrap="square" lIns="92150" tIns="46075" rIns="92150" bIns="46075" anchor="t" anchorCtr="0">
            <a:noAutofit/>
          </a:bodyPr>
          <a:lstStyle/>
          <a:p>
            <a:pPr marL="342900" marR="0" lvl="0" indent="-342900" algn="l" rtl="0">
              <a:spcBef>
                <a:spcPts val="0"/>
              </a:spcBef>
              <a:spcAft>
                <a:spcPts val="0"/>
              </a:spcAft>
              <a:buNone/>
            </a:pPr>
            <a:endParaRPr sz="2400" b="1" i="0" u="none" strike="noStrike" cap="none">
              <a:solidFill>
                <a:srgbClr val="000000"/>
              </a:solidFill>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txBox="1">
            <a:spLocks noGrp="1"/>
          </p:cNvSpPr>
          <p:nvPr>
            <p:ph type="title"/>
          </p:nvPr>
        </p:nvSpPr>
        <p:spPr>
          <a:xfrm>
            <a:off x="914401" y="4572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Outline (2) </a:t>
            </a:r>
            <a:endParaRPr sz="2400"/>
          </a:p>
        </p:txBody>
      </p:sp>
      <p:sp>
        <p:nvSpPr>
          <p:cNvPr id="129" name="Shape 129"/>
          <p:cNvSpPr txBox="1">
            <a:spLocks noGrp="1"/>
          </p:cNvSpPr>
          <p:nvPr>
            <p:ph type="body" idx="1"/>
          </p:nvPr>
        </p:nvSpPr>
        <p:spPr>
          <a:xfrm>
            <a:off x="1124425" y="940826"/>
            <a:ext cx="10361100" cy="5447700"/>
          </a:xfrm>
          <a:prstGeom prst="rect">
            <a:avLst/>
          </a:prstGeom>
          <a:noFill/>
          <a:ln>
            <a:noFill/>
          </a:ln>
        </p:spPr>
        <p:txBody>
          <a:bodyPr spcFirstLastPara="1" wrap="square" lIns="92150" tIns="46075" rIns="92150" bIns="46075" anchor="t" anchorCtr="0">
            <a:noAutofit/>
          </a:bodyPr>
          <a:lstStyle/>
          <a:p>
            <a:pPr marL="457200" lvl="0" indent="-330200" algn="l" rtl="0">
              <a:spcBef>
                <a:spcPts val="0"/>
              </a:spcBef>
              <a:spcAft>
                <a:spcPts val="0"/>
              </a:spcAft>
              <a:buClr>
                <a:schemeClr val="dk1"/>
              </a:buClr>
              <a:buSzPts val="1600"/>
              <a:buAutoNum type="arabicPeriod" startAt="5"/>
            </a:pPr>
            <a:r>
              <a:rPr lang="en-US" sz="1600" b="0" dirty="0">
                <a:solidFill>
                  <a:schemeClr val="dk1"/>
                </a:solidFill>
                <a:latin typeface="Arial"/>
                <a:ea typeface="Arial"/>
                <a:cs typeface="Arial"/>
                <a:sym typeface="Arial"/>
              </a:rPr>
              <a:t>Average spectral efficiency</a:t>
            </a:r>
            <a:endParaRPr sz="1600" b="0" dirty="0">
              <a:solidFill>
                <a:schemeClr val="dk1"/>
              </a:solidFill>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solidFill>
                  <a:schemeClr val="dk1"/>
                </a:solidFill>
                <a:latin typeface="Arial"/>
                <a:ea typeface="Arial"/>
                <a:cs typeface="Arial"/>
                <a:sym typeface="Arial"/>
              </a:rPr>
              <a:t>IMT 2020 requirement for Average spectral efficiency</a:t>
            </a:r>
            <a:endParaRPr sz="1600" dirty="0">
              <a:solidFill>
                <a:schemeClr val="dk1"/>
              </a:solidFill>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solidFill>
                  <a:schemeClr val="dk1"/>
                </a:solidFill>
                <a:latin typeface="Arial"/>
                <a:ea typeface="Arial"/>
                <a:cs typeface="Arial"/>
                <a:sym typeface="Arial"/>
              </a:rPr>
              <a:t>IMT 2020 configuration for Average spectral efficiency: EMBB Indoor Hotspot</a:t>
            </a:r>
            <a:endParaRPr sz="1600" dirty="0">
              <a:solidFill>
                <a:schemeClr val="dk1"/>
              </a:solidFill>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solidFill>
                  <a:schemeClr val="dk1"/>
                </a:solidFill>
                <a:latin typeface="Arial"/>
                <a:ea typeface="Arial"/>
                <a:cs typeface="Arial"/>
                <a:sym typeface="Arial"/>
              </a:rPr>
              <a:t>802.11ax estimate for DL Average spectral efficiency - EMBB Indoor Hotspot</a:t>
            </a:r>
            <a:endParaRPr sz="1600" dirty="0">
              <a:solidFill>
                <a:schemeClr val="dk1"/>
              </a:solidFill>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solidFill>
                  <a:schemeClr val="dk1"/>
                </a:solidFill>
                <a:latin typeface="Arial"/>
                <a:ea typeface="Arial"/>
                <a:cs typeface="Arial"/>
                <a:sym typeface="Arial"/>
              </a:rPr>
              <a:t>802.11ax estimate for UL Average spectral efficiency - EMBB Indoor Hotspot </a:t>
            </a:r>
            <a:endParaRPr sz="1600" dirty="0">
              <a:solidFill>
                <a:schemeClr val="dk1"/>
              </a:solidFill>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solidFill>
                  <a:schemeClr val="dk1"/>
                </a:solidFill>
                <a:latin typeface="Arial"/>
                <a:ea typeface="Arial"/>
                <a:cs typeface="Arial"/>
                <a:sym typeface="Arial"/>
              </a:rPr>
              <a:t>IMT 2020 configuration for Average spectral efficiency:  EMBB Dense Urban</a:t>
            </a:r>
            <a:endParaRPr sz="160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AutoNum type="alphaLcPeriod"/>
            </a:pPr>
            <a:r>
              <a:rPr lang="en-US" sz="1600" dirty="0">
                <a:solidFill>
                  <a:schemeClr val="dk1"/>
                </a:solidFill>
                <a:latin typeface="Arial"/>
                <a:ea typeface="Arial"/>
                <a:cs typeface="Arial"/>
                <a:sym typeface="Arial"/>
              </a:rPr>
              <a:t>802.11ax estimate for DL Average spectral efficiency - EMBB Dense Urban</a:t>
            </a:r>
            <a:endParaRPr sz="160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AutoNum type="alphaLcPeriod"/>
            </a:pPr>
            <a:r>
              <a:rPr lang="en-US" sz="1600" dirty="0">
                <a:solidFill>
                  <a:schemeClr val="dk1"/>
                </a:solidFill>
                <a:latin typeface="Arial"/>
                <a:ea typeface="Arial"/>
                <a:cs typeface="Arial"/>
                <a:sym typeface="Arial"/>
              </a:rPr>
              <a:t>802.11ax estimate for UL Average spectral efficiency - EMBB Dense Urban </a:t>
            </a:r>
            <a:endParaRPr sz="1600" dirty="0">
              <a:solidFill>
                <a:schemeClr val="dk1"/>
              </a:solidFill>
              <a:latin typeface="Arial"/>
              <a:ea typeface="Arial"/>
              <a:cs typeface="Arial"/>
              <a:sym typeface="Arial"/>
            </a:endParaRPr>
          </a:p>
          <a:p>
            <a:pPr marL="457200" lvl="0" indent="0" rtl="0">
              <a:spcBef>
                <a:spcPts val="0"/>
              </a:spcBef>
              <a:spcAft>
                <a:spcPts val="0"/>
              </a:spcAft>
              <a:buNone/>
            </a:pPr>
            <a:endParaRPr sz="1600" dirty="0">
              <a:solidFill>
                <a:schemeClr val="dk1"/>
              </a:solidFill>
              <a:latin typeface="Arial"/>
              <a:ea typeface="Arial"/>
              <a:cs typeface="Arial"/>
              <a:sym typeface="Arial"/>
            </a:endParaRPr>
          </a:p>
          <a:p>
            <a:pPr marL="469900" indent="-342900">
              <a:spcBef>
                <a:spcPts val="0"/>
              </a:spcBef>
              <a:buClr>
                <a:schemeClr val="dk1"/>
              </a:buClr>
              <a:buSzPts val="1600"/>
              <a:buFont typeface="+mj-lt"/>
              <a:buAutoNum type="arabicPeriod" startAt="6"/>
            </a:pPr>
            <a:r>
              <a:rPr lang="en-US" sz="1600" b="0" dirty="0">
                <a:solidFill>
                  <a:schemeClr val="dk1"/>
                </a:solidFill>
                <a:latin typeface="Arial"/>
                <a:ea typeface="Arial"/>
                <a:cs typeface="Arial"/>
                <a:sym typeface="Arial"/>
              </a:rPr>
              <a:t>Area traffic capacity</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AutoNum type="alphaLcPeriod"/>
            </a:pPr>
            <a:r>
              <a:rPr lang="en-US" sz="1600" dirty="0">
                <a:solidFill>
                  <a:schemeClr val="dk1"/>
                </a:solidFill>
                <a:latin typeface="Arial"/>
                <a:ea typeface="Arial"/>
                <a:cs typeface="Arial"/>
                <a:sym typeface="Arial"/>
              </a:rPr>
              <a:t>IMT 2020 requirement for Area traffic capacity for EMBB Indoor Hotspot </a:t>
            </a:r>
            <a:endParaRPr sz="160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AutoNum type="alphaLcPeriod"/>
            </a:pPr>
            <a:r>
              <a:rPr lang="en-US" sz="1600" dirty="0">
                <a:solidFill>
                  <a:schemeClr val="dk1"/>
                </a:solidFill>
                <a:latin typeface="Arial"/>
                <a:ea typeface="Arial"/>
                <a:cs typeface="Arial"/>
                <a:sym typeface="Arial"/>
              </a:rPr>
              <a:t>802.11ax estimate for Area traffic capacity Data Rate in EMBB Indoor Hotspot</a:t>
            </a:r>
            <a:endParaRPr sz="1600" dirty="0">
              <a:solidFill>
                <a:schemeClr val="dk1"/>
              </a:solidFill>
              <a:latin typeface="Arial"/>
              <a:ea typeface="Arial"/>
              <a:cs typeface="Arial"/>
              <a:sym typeface="Arial"/>
            </a:endParaRPr>
          </a:p>
          <a:p>
            <a:pPr marL="457200" lvl="0" indent="0" rtl="0">
              <a:spcBef>
                <a:spcPts val="0"/>
              </a:spcBef>
              <a:spcAft>
                <a:spcPts val="0"/>
              </a:spcAft>
              <a:buNone/>
            </a:pPr>
            <a:endParaRPr sz="1600" dirty="0">
              <a:solidFill>
                <a:schemeClr val="dk1"/>
              </a:solidFill>
              <a:latin typeface="Arial"/>
              <a:ea typeface="Arial"/>
              <a:cs typeface="Arial"/>
              <a:sym typeface="Arial"/>
            </a:endParaRPr>
          </a:p>
          <a:p>
            <a:pPr marL="469900" lvl="0" indent="-342900" rtl="0">
              <a:spcBef>
                <a:spcPts val="0"/>
              </a:spcBef>
              <a:spcAft>
                <a:spcPts val="0"/>
              </a:spcAft>
              <a:buClr>
                <a:schemeClr val="dk1"/>
              </a:buClr>
              <a:buSzPts val="1600"/>
              <a:buFont typeface="+mj-lt"/>
              <a:buAutoNum type="arabicPeriod" startAt="7"/>
            </a:pPr>
            <a:r>
              <a:rPr lang="en-US" sz="1600" b="0" dirty="0">
                <a:solidFill>
                  <a:schemeClr val="dk1"/>
                </a:solidFill>
                <a:latin typeface="Arial"/>
                <a:ea typeface="Arial"/>
                <a:cs typeface="Arial"/>
                <a:sym typeface="Arial"/>
              </a:rPr>
              <a:t>Mobility</a:t>
            </a:r>
            <a:endParaRPr sz="1600" b="0" dirty="0">
              <a:solidFill>
                <a:schemeClr val="dk1"/>
              </a:solidFill>
              <a:latin typeface="Arial"/>
              <a:ea typeface="Arial"/>
              <a:cs typeface="Arial"/>
              <a:sym typeface="Arial"/>
            </a:endParaRPr>
          </a:p>
          <a:p>
            <a:pPr marL="0" lvl="0" indent="0" rtl="0">
              <a:spcBef>
                <a:spcPts val="0"/>
              </a:spcBef>
              <a:spcAft>
                <a:spcPts val="0"/>
              </a:spcAft>
              <a:buNone/>
            </a:pPr>
            <a:endParaRPr sz="1600" b="0" dirty="0">
              <a:solidFill>
                <a:schemeClr val="dk1"/>
              </a:solidFill>
              <a:latin typeface="Arial"/>
              <a:ea typeface="Arial"/>
              <a:cs typeface="Arial"/>
              <a:sym typeface="Arial"/>
            </a:endParaRPr>
          </a:p>
          <a:p>
            <a:pPr marL="469900" lvl="0" indent="-342900" rtl="0">
              <a:spcBef>
                <a:spcPts val="0"/>
              </a:spcBef>
              <a:spcAft>
                <a:spcPts val="0"/>
              </a:spcAft>
              <a:buClr>
                <a:schemeClr val="dk1"/>
              </a:buClr>
              <a:buSzPts val="1600"/>
              <a:buFont typeface="+mj-lt"/>
              <a:buAutoNum type="arabicPeriod" startAt="8"/>
            </a:pPr>
            <a:r>
              <a:rPr lang="en-US" sz="1600" b="0" dirty="0">
                <a:solidFill>
                  <a:schemeClr val="dk1"/>
                </a:solidFill>
                <a:latin typeface="Arial"/>
                <a:ea typeface="Arial"/>
                <a:cs typeface="Arial"/>
                <a:sym typeface="Arial"/>
              </a:rPr>
              <a:t>References</a:t>
            </a:r>
            <a:endParaRPr sz="1600" b="0" dirty="0">
              <a:solidFill>
                <a:schemeClr val="dk1"/>
              </a:solidFill>
              <a:latin typeface="Arial"/>
              <a:ea typeface="Arial"/>
              <a:cs typeface="Arial"/>
              <a:sym typeface="Arial"/>
            </a:endParaRPr>
          </a:p>
          <a:p>
            <a:pPr marL="0" lvl="0" indent="0" rtl="0">
              <a:spcBef>
                <a:spcPts val="0"/>
              </a:spcBef>
              <a:spcAft>
                <a:spcPts val="0"/>
              </a:spcAft>
              <a:buNone/>
            </a:pPr>
            <a:endParaRPr sz="1600" b="0" dirty="0">
              <a:solidFill>
                <a:schemeClr val="dk1"/>
              </a:solidFill>
              <a:latin typeface="Arial"/>
              <a:ea typeface="Arial"/>
              <a:cs typeface="Arial"/>
              <a:sym typeface="Arial"/>
            </a:endParaRPr>
          </a:p>
          <a:p>
            <a:pPr marL="469900" lvl="0" indent="-342900" rtl="0">
              <a:spcBef>
                <a:spcPts val="0"/>
              </a:spcBef>
              <a:spcAft>
                <a:spcPts val="0"/>
              </a:spcAft>
              <a:buClr>
                <a:schemeClr val="dk1"/>
              </a:buClr>
              <a:buSzPts val="1600"/>
              <a:buFont typeface="+mj-lt"/>
              <a:buAutoNum type="arabicPeriod" startAt="9"/>
            </a:pPr>
            <a:r>
              <a:rPr lang="en-US" sz="1600" b="0" dirty="0">
                <a:solidFill>
                  <a:schemeClr val="dk1"/>
                </a:solidFill>
                <a:latin typeface="Arial"/>
                <a:ea typeface="Arial"/>
                <a:cs typeface="Arial"/>
                <a:sym typeface="Arial"/>
              </a:rPr>
              <a:t>Appendix</a:t>
            </a:r>
            <a:endParaRPr sz="1600" b="0" dirty="0">
              <a:solidFill>
                <a:schemeClr val="dk1"/>
              </a:solidFill>
              <a:latin typeface="Arial"/>
              <a:ea typeface="Arial"/>
              <a:cs typeface="Arial"/>
              <a:sym typeface="Arial"/>
            </a:endParaRPr>
          </a:p>
          <a:p>
            <a:pPr marL="0" lvl="0" indent="0" rtl="0">
              <a:spcBef>
                <a:spcPts val="0"/>
              </a:spcBef>
              <a:spcAft>
                <a:spcPts val="0"/>
              </a:spcAft>
              <a:buNone/>
            </a:pPr>
            <a:endParaRPr sz="1600" b="0" dirty="0">
              <a:solidFill>
                <a:schemeClr val="dk1"/>
              </a:solidFill>
              <a:latin typeface="Arial"/>
              <a:ea typeface="Arial"/>
              <a:cs typeface="Arial"/>
              <a:sym typeface="Arial"/>
            </a:endParaRPr>
          </a:p>
          <a:p>
            <a:pPr marL="0" lvl="0" indent="0" rtl="0">
              <a:spcBef>
                <a:spcPts val="0"/>
              </a:spcBef>
              <a:spcAft>
                <a:spcPts val="0"/>
              </a:spcAft>
              <a:buClr>
                <a:schemeClr val="dk1"/>
              </a:buClr>
              <a:buSzPts val="1100"/>
              <a:buFont typeface="Arial"/>
              <a:buNone/>
            </a:pPr>
            <a:r>
              <a:rPr lang="en-US" sz="1600" b="0" dirty="0">
                <a:solidFill>
                  <a:schemeClr val="dk1"/>
                </a:solidFill>
                <a:latin typeface="Arial"/>
                <a:ea typeface="Arial"/>
                <a:cs typeface="Arial"/>
                <a:sym typeface="Arial"/>
              </a:rPr>
              <a:t>Text copied from the ITU-R IMT 2020 documents [1] and [2] are marked in </a:t>
            </a:r>
            <a:r>
              <a:rPr lang="en-US" sz="1600" b="0" dirty="0">
                <a:solidFill>
                  <a:srgbClr val="0000FF"/>
                </a:solidFill>
                <a:latin typeface="Arial"/>
                <a:ea typeface="Arial"/>
                <a:cs typeface="Arial"/>
                <a:sym typeface="Arial"/>
              </a:rPr>
              <a:t>blue</a:t>
            </a:r>
            <a:r>
              <a:rPr lang="en-US" sz="1600" b="0" dirty="0">
                <a:solidFill>
                  <a:schemeClr val="dk1"/>
                </a:solidFill>
                <a:latin typeface="Arial"/>
                <a:ea typeface="Arial"/>
                <a:cs typeface="Arial"/>
                <a:sym typeface="Arial"/>
              </a:rPr>
              <a:t>.</a:t>
            </a:r>
            <a:endParaRPr sz="1600" b="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p>
        </p:txBody>
      </p:sp>
      <p:sp>
        <p:nvSpPr>
          <p:cNvPr id="130" name="Shape 130"/>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131" name="Shape 131"/>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a:solidFill>
                  <a:srgbClr val="000000"/>
                </a:solidFill>
                <a:latin typeface="Times New Roman"/>
                <a:ea typeface="Times New Roman"/>
                <a:cs typeface="Times New Roman"/>
                <a:sym typeface="Times New Roman"/>
              </a:rPr>
              <a:t>March  2018</a:t>
            </a:r>
            <a:endParaRPr sz="1800" b="1">
              <a:solidFill>
                <a:srgbClr val="000000"/>
              </a:solidFill>
              <a:latin typeface="Times New Roman"/>
              <a:ea typeface="Times New Roman"/>
              <a:cs typeface="Times New Roman"/>
              <a:sym typeface="Times New Roman"/>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439"/>
        <p:cNvGrpSpPr/>
        <p:nvPr/>
      </p:nvGrpSpPr>
      <p:grpSpPr>
        <a:xfrm>
          <a:off x="0" y="0"/>
          <a:ext cx="0" cy="0"/>
          <a:chOff x="0" y="0"/>
          <a:chExt cx="0" cy="0"/>
        </a:xfrm>
      </p:grpSpPr>
      <p:sp>
        <p:nvSpPr>
          <p:cNvPr id="440" name="Shape 440"/>
          <p:cNvSpPr txBox="1">
            <a:spLocks noGrp="1"/>
          </p:cNvSpPr>
          <p:nvPr>
            <p:ph type="title"/>
          </p:nvPr>
        </p:nvSpPr>
        <p:spPr>
          <a:xfrm>
            <a:off x="381000" y="76200"/>
            <a:ext cx="10361100" cy="5454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a:solidFill>
                  <a:srgbClr val="000000"/>
                </a:solidFill>
                <a:latin typeface="Times New Roman"/>
                <a:ea typeface="Times New Roman"/>
                <a:cs typeface="Times New Roman"/>
                <a:sym typeface="Times New Roman"/>
              </a:rPr>
              <a:t>References</a:t>
            </a:r>
            <a:endParaRPr/>
          </a:p>
        </p:txBody>
      </p:sp>
      <p:sp>
        <p:nvSpPr>
          <p:cNvPr id="441" name="Shape 441"/>
          <p:cNvSpPr txBox="1">
            <a:spLocks noGrp="1"/>
          </p:cNvSpPr>
          <p:nvPr>
            <p:ph type="body" idx="1"/>
          </p:nvPr>
        </p:nvSpPr>
        <p:spPr>
          <a:xfrm>
            <a:off x="575425" y="926400"/>
            <a:ext cx="11002500" cy="4876800"/>
          </a:xfrm>
          <a:prstGeom prst="rect">
            <a:avLst/>
          </a:prstGeom>
          <a:noFill/>
          <a:ln>
            <a:noFill/>
          </a:ln>
        </p:spPr>
        <p:txBody>
          <a:bodyPr spcFirstLastPara="1" wrap="square" lIns="92150" tIns="46075" rIns="92150" bIns="46075" anchor="t" anchorCtr="0">
            <a:noAutofit/>
          </a:bodyPr>
          <a:lstStyle/>
          <a:p>
            <a:pPr marL="342900" marR="0" lvl="0" indent="-342900" algn="l" rtl="0">
              <a:spcBef>
                <a:spcPts val="0"/>
              </a:spcBef>
              <a:spcAft>
                <a:spcPts val="0"/>
              </a:spcAft>
              <a:buNone/>
            </a:pPr>
            <a:r>
              <a:rPr lang="en-US" sz="1800" b="0" i="0" u="none" strike="noStrike" cap="none">
                <a:solidFill>
                  <a:srgbClr val="000000"/>
                </a:solidFill>
                <a:latin typeface="Times New Roman"/>
                <a:ea typeface="Times New Roman"/>
                <a:cs typeface="Times New Roman"/>
                <a:sym typeface="Times New Roman"/>
              </a:rPr>
              <a:t>[1] Minimum requirements related to technical performance for IMT-2020 radio interface(s); DRAFT NEW REPORT ITU-R M.[IMT-2020.TECH PERF REQ]; 22/Feb/2017; ITU Radiocommunication Study Groups</a:t>
            </a:r>
            <a:endParaRPr sz="1800" b="0" i="0" u="none" strike="noStrike" cap="none">
              <a:solidFill>
                <a:srgbClr val="000000"/>
              </a:solidFill>
              <a:latin typeface="Times New Roman"/>
              <a:ea typeface="Times New Roman"/>
              <a:cs typeface="Times New Roman"/>
              <a:sym typeface="Times New Roman"/>
            </a:endParaRPr>
          </a:p>
          <a:p>
            <a:pPr marL="342900" marR="0" lvl="0" indent="-342900" algn="l" rtl="0">
              <a:spcBef>
                <a:spcPts val="600"/>
              </a:spcBef>
              <a:spcAft>
                <a:spcPts val="0"/>
              </a:spcAft>
              <a:buNone/>
            </a:pPr>
            <a:r>
              <a:rPr lang="en-US" sz="1800" b="0" i="0" u="none" strike="noStrike" cap="none">
                <a:solidFill>
                  <a:srgbClr val="000000"/>
                </a:solidFill>
                <a:latin typeface="Times New Roman"/>
                <a:ea typeface="Times New Roman"/>
                <a:cs typeface="Times New Roman"/>
                <a:sym typeface="Times New Roman"/>
              </a:rPr>
              <a:t>[2] Guidelines for evaluation of radio interface technologies for IMT-2020; DRAFT NEW REPORT ITU-R M.[IMT-2020.EVAL]; 22 February 2017; ITU Radiocommunication Study Groups</a:t>
            </a:r>
            <a:endParaRPr sz="1800" b="0" i="0" u="none" strike="noStrike" cap="none">
              <a:solidFill>
                <a:srgbClr val="000000"/>
              </a:solidFill>
              <a:latin typeface="Times New Roman"/>
              <a:ea typeface="Times New Roman"/>
              <a:cs typeface="Times New Roman"/>
              <a:sym typeface="Times New Roman"/>
            </a:endParaRPr>
          </a:p>
          <a:p>
            <a:pPr marL="342900" marR="0" lvl="0" indent="-342900" algn="l" rtl="0">
              <a:spcBef>
                <a:spcPts val="600"/>
              </a:spcBef>
              <a:spcAft>
                <a:spcPts val="0"/>
              </a:spcAft>
              <a:buNone/>
            </a:pPr>
            <a:r>
              <a:rPr lang="en-US" sz="1800" b="0">
                <a:solidFill>
                  <a:schemeClr val="dk1"/>
                </a:solidFill>
              </a:rPr>
              <a:t>[3] </a:t>
            </a:r>
            <a:r>
              <a:rPr lang="en-US" sz="1800" b="0"/>
              <a:t>RT-170019, “Summary of email discussion “[ITU-R AH 01] Calibration for self-evaluation”, Huawei, December 2017</a:t>
            </a:r>
            <a:endParaRPr sz="1800" b="0"/>
          </a:p>
          <a:p>
            <a:pPr marL="342900" marR="0" lvl="0" indent="-342900" algn="l" rtl="0">
              <a:spcBef>
                <a:spcPts val="600"/>
              </a:spcBef>
              <a:spcAft>
                <a:spcPts val="0"/>
              </a:spcAft>
              <a:buNone/>
            </a:pPr>
            <a:r>
              <a:rPr lang="en-US" sz="1800" b="0"/>
              <a:t>[4] R1-181802435, </a:t>
            </a:r>
            <a:r>
              <a:rPr lang="en-US" sz="1800" b="0">
                <a:solidFill>
                  <a:schemeClr val="dk1"/>
                </a:solidFill>
              </a:rPr>
              <a:t>On the IMT-2020 Self-Evaluation Performance metrics and Evaluation, Intel </a:t>
            </a:r>
            <a:r>
              <a:rPr lang="en-US" sz="1800" b="0"/>
              <a:t>February, 2018</a:t>
            </a:r>
            <a:r>
              <a:rPr lang="en-US" sz="2000" b="0"/>
              <a:t> </a:t>
            </a:r>
            <a:endParaRPr sz="2000" b="0"/>
          </a:p>
          <a:p>
            <a:pPr marL="342900" marR="0" lvl="0" indent="-342900" algn="l" rtl="0">
              <a:spcBef>
                <a:spcPts val="600"/>
              </a:spcBef>
              <a:spcAft>
                <a:spcPts val="0"/>
              </a:spcAft>
              <a:buNone/>
            </a:pPr>
            <a:endParaRPr sz="2000" b="0"/>
          </a:p>
          <a:p>
            <a:pPr marL="342900" marR="0" lvl="0" indent="-342900" algn="l" rtl="0">
              <a:spcBef>
                <a:spcPts val="600"/>
              </a:spcBef>
              <a:spcAft>
                <a:spcPts val="0"/>
              </a:spcAft>
              <a:buNone/>
            </a:pPr>
            <a:endParaRPr sz="2400" b="1" i="0" u="none" strike="noStrike" cap="none">
              <a:solidFill>
                <a:srgbClr val="000000"/>
              </a:solidFill>
              <a:latin typeface="Times New Roman"/>
              <a:ea typeface="Times New Roman"/>
              <a:cs typeface="Times New Roman"/>
              <a:sym typeface="Times New Roman"/>
            </a:endParaRPr>
          </a:p>
          <a:p>
            <a:pPr marL="342900" marR="0" lvl="0" indent="-342900" algn="l" rtl="0">
              <a:spcBef>
                <a:spcPts val="600"/>
              </a:spcBef>
              <a:spcAft>
                <a:spcPts val="0"/>
              </a:spcAft>
              <a:buNone/>
            </a:pPr>
            <a:endParaRPr sz="2400" b="1" i="0" u="none" strike="noStrike" cap="none">
              <a:solidFill>
                <a:srgbClr val="000000"/>
              </a:solidFill>
              <a:latin typeface="Times New Roman"/>
              <a:ea typeface="Times New Roman"/>
              <a:cs typeface="Times New Roman"/>
              <a:sym typeface="Times New Roman"/>
            </a:endParaRPr>
          </a:p>
        </p:txBody>
      </p:sp>
      <p:sp>
        <p:nvSpPr>
          <p:cNvPr id="442" name="Shape 44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40</a:t>
            </a:fld>
            <a:endParaRPr sz="1200">
              <a:solidFill>
                <a:srgbClr val="000000"/>
              </a:solidFill>
              <a:latin typeface="Times New Roman"/>
              <a:ea typeface="Times New Roman"/>
              <a:cs typeface="Times New Roman"/>
              <a:sym typeface="Times New Roman"/>
            </a:endParaRPr>
          </a:p>
        </p:txBody>
      </p:sp>
      <p:sp>
        <p:nvSpPr>
          <p:cNvPr id="443" name="Shape 443"/>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451"/>
        <p:cNvGrpSpPr/>
        <p:nvPr/>
      </p:nvGrpSpPr>
      <p:grpSpPr>
        <a:xfrm>
          <a:off x="0" y="0"/>
          <a:ext cx="0" cy="0"/>
          <a:chOff x="0" y="0"/>
          <a:chExt cx="0" cy="0"/>
        </a:xfrm>
      </p:grpSpPr>
      <p:sp>
        <p:nvSpPr>
          <p:cNvPr id="452" name="Shape 452"/>
          <p:cNvSpPr txBox="1">
            <a:spLocks noGrp="1"/>
          </p:cNvSpPr>
          <p:nvPr>
            <p:ph type="title"/>
          </p:nvPr>
        </p:nvSpPr>
        <p:spPr>
          <a:xfrm>
            <a:off x="354825" y="2196425"/>
            <a:ext cx="10361100" cy="5454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600"/>
              <a:t>Appendix</a:t>
            </a:r>
            <a:endParaRPr sz="3600"/>
          </a:p>
        </p:txBody>
      </p:sp>
      <p:sp>
        <p:nvSpPr>
          <p:cNvPr id="453" name="Shape 453"/>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41</a:t>
            </a:fld>
            <a:endParaRPr sz="1200">
              <a:solidFill>
                <a:srgbClr val="000000"/>
              </a:solidFill>
              <a:latin typeface="Times New Roman"/>
              <a:ea typeface="Times New Roman"/>
              <a:cs typeface="Times New Roman"/>
              <a:sym typeface="Times New Roman"/>
            </a:endParaRPr>
          </a:p>
        </p:txBody>
      </p:sp>
      <p:sp>
        <p:nvSpPr>
          <p:cNvPr id="454" name="Shape 454"/>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458"/>
        <p:cNvGrpSpPr/>
        <p:nvPr/>
      </p:nvGrpSpPr>
      <p:grpSpPr>
        <a:xfrm>
          <a:off x="0" y="0"/>
          <a:ext cx="0" cy="0"/>
          <a:chOff x="0" y="0"/>
          <a:chExt cx="0" cy="0"/>
        </a:xfrm>
      </p:grpSpPr>
      <p:sp>
        <p:nvSpPr>
          <p:cNvPr id="459" name="Shape 459"/>
          <p:cNvSpPr txBox="1">
            <a:spLocks noGrp="1"/>
          </p:cNvSpPr>
          <p:nvPr>
            <p:ph type="title"/>
          </p:nvPr>
        </p:nvSpPr>
        <p:spPr>
          <a:xfrm>
            <a:off x="152400" y="76200"/>
            <a:ext cx="11046900" cy="7173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Clr>
                <a:schemeClr val="dk1"/>
              </a:buClr>
              <a:buFont typeface="Arial"/>
              <a:buNone/>
            </a:pPr>
            <a:r>
              <a:rPr lang="en-US" sz="2400">
                <a:solidFill>
                  <a:schemeClr val="dk1"/>
                </a:solidFill>
              </a:rPr>
              <a:t>802.11ax: L1/L2 Overheads (1)</a:t>
            </a:r>
            <a:endParaRPr sz="3200" b="1" i="0" u="none" strike="noStrike" cap="none">
              <a:solidFill>
                <a:srgbClr val="000000"/>
              </a:solidFill>
              <a:latin typeface="Times New Roman"/>
              <a:ea typeface="Times New Roman"/>
              <a:cs typeface="Times New Roman"/>
              <a:sym typeface="Times New Roman"/>
            </a:endParaRPr>
          </a:p>
        </p:txBody>
      </p:sp>
      <p:sp>
        <p:nvSpPr>
          <p:cNvPr id="460" name="Shape 46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42</a:t>
            </a:fld>
            <a:endParaRPr sz="1200">
              <a:solidFill>
                <a:srgbClr val="000000"/>
              </a:solidFill>
              <a:latin typeface="Times New Roman"/>
              <a:ea typeface="Times New Roman"/>
              <a:cs typeface="Times New Roman"/>
              <a:sym typeface="Times New Roman"/>
            </a:endParaRPr>
          </a:p>
        </p:txBody>
      </p:sp>
      <p:sp>
        <p:nvSpPr>
          <p:cNvPr id="461" name="Shape 461"/>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462" name="Shape 462"/>
          <p:cNvSpPr txBox="1">
            <a:spLocks noGrp="1"/>
          </p:cNvSpPr>
          <p:nvPr>
            <p:ph type="body" idx="1"/>
          </p:nvPr>
        </p:nvSpPr>
        <p:spPr>
          <a:xfrm>
            <a:off x="762000" y="914400"/>
            <a:ext cx="10361100" cy="4113300"/>
          </a:xfrm>
          <a:prstGeom prst="rect">
            <a:avLst/>
          </a:prstGeom>
          <a:noFill/>
          <a:ln>
            <a:noFill/>
          </a:ln>
        </p:spPr>
        <p:txBody>
          <a:bodyPr spcFirstLastPara="1" wrap="square" lIns="92150" tIns="46075" rIns="92150" bIns="46075" anchor="t" anchorCtr="0">
            <a:noAutofit/>
          </a:bodyPr>
          <a:lstStyle/>
          <a:p>
            <a:pPr marL="457200" marR="0" lvl="0" indent="-330200" algn="l" rtl="0">
              <a:spcBef>
                <a:spcPts val="0"/>
              </a:spcBef>
              <a:spcAft>
                <a:spcPts val="0"/>
              </a:spcAft>
              <a:buSzPts val="1600"/>
              <a:buChar char="●"/>
            </a:pPr>
            <a:r>
              <a:rPr lang="en-US" sz="1600">
                <a:latin typeface="Arial"/>
                <a:ea typeface="Arial"/>
                <a:cs typeface="Arial"/>
                <a:sym typeface="Arial"/>
              </a:rPr>
              <a:t>L1 (MAC layer overheads)</a:t>
            </a:r>
            <a:endParaRPr sz="1600">
              <a:latin typeface="Arial"/>
              <a:ea typeface="Arial"/>
              <a:cs typeface="Arial"/>
              <a:sym typeface="Arial"/>
            </a:endParaRPr>
          </a:p>
          <a:p>
            <a:pPr marL="914400" marR="0" lvl="1" indent="-330200" algn="l" rtl="0">
              <a:spcBef>
                <a:spcPts val="0"/>
              </a:spcBef>
              <a:spcAft>
                <a:spcPts val="0"/>
              </a:spcAft>
              <a:buSzPts val="1600"/>
              <a:buChar char="○"/>
            </a:pPr>
            <a:r>
              <a:rPr lang="en-US" sz="1600">
                <a:latin typeface="Arial"/>
                <a:ea typeface="Arial"/>
                <a:cs typeface="Arial"/>
                <a:sym typeface="Arial"/>
              </a:rPr>
              <a:t>MAC layer frame overheads</a:t>
            </a:r>
            <a:endParaRPr sz="1600">
              <a:latin typeface="Arial"/>
              <a:ea typeface="Arial"/>
              <a:cs typeface="Arial"/>
              <a:sym typeface="Arial"/>
            </a:endParaRPr>
          </a:p>
          <a:p>
            <a:pPr marL="1371600" marR="0" lvl="2" indent="-330200" algn="l" rtl="0">
              <a:spcBef>
                <a:spcPts val="0"/>
              </a:spcBef>
              <a:spcAft>
                <a:spcPts val="0"/>
              </a:spcAft>
              <a:buSzPts val="1600"/>
              <a:buChar char="■"/>
            </a:pPr>
            <a:r>
              <a:rPr lang="en-US" sz="1600">
                <a:latin typeface="Arial"/>
                <a:ea typeface="Arial"/>
                <a:cs typeface="Arial"/>
                <a:sym typeface="Arial"/>
              </a:rPr>
              <a:t>AMSDU subframe header (14 bytes per MSDU)</a:t>
            </a:r>
            <a:endParaRPr sz="1600">
              <a:latin typeface="Arial"/>
              <a:ea typeface="Arial"/>
              <a:cs typeface="Arial"/>
              <a:sym typeface="Arial"/>
            </a:endParaRPr>
          </a:p>
          <a:p>
            <a:pPr marL="1371600" marR="0" lvl="2" indent="-330200" algn="l" rtl="0">
              <a:spcBef>
                <a:spcPts val="0"/>
              </a:spcBef>
              <a:spcAft>
                <a:spcPts val="0"/>
              </a:spcAft>
              <a:buSzPts val="1600"/>
              <a:buChar char="■"/>
            </a:pPr>
            <a:r>
              <a:rPr lang="en-US" sz="1600">
                <a:latin typeface="Arial"/>
                <a:ea typeface="Arial"/>
                <a:cs typeface="Arial"/>
                <a:sym typeface="Arial"/>
              </a:rPr>
              <a:t>AMPDU delimiter (4 bytes per MPDU)</a:t>
            </a:r>
            <a:endParaRPr sz="1600">
              <a:latin typeface="Arial"/>
              <a:ea typeface="Arial"/>
              <a:cs typeface="Arial"/>
              <a:sym typeface="Arial"/>
            </a:endParaRPr>
          </a:p>
          <a:p>
            <a:pPr marL="1371600" marR="0" lvl="2" indent="-330200" algn="l" rtl="0">
              <a:spcBef>
                <a:spcPts val="0"/>
              </a:spcBef>
              <a:spcAft>
                <a:spcPts val="0"/>
              </a:spcAft>
              <a:buSzPts val="1600"/>
              <a:buChar char="■"/>
            </a:pPr>
            <a:r>
              <a:rPr lang="en-US" sz="1600">
                <a:latin typeface="Arial"/>
                <a:ea typeface="Arial"/>
                <a:cs typeface="Arial"/>
                <a:sym typeface="Arial"/>
              </a:rPr>
              <a:t>MAC/encryption header</a:t>
            </a:r>
            <a:endParaRPr sz="1600">
              <a:latin typeface="Arial"/>
              <a:ea typeface="Arial"/>
              <a:cs typeface="Arial"/>
              <a:sym typeface="Arial"/>
            </a:endParaRPr>
          </a:p>
          <a:p>
            <a:pPr marL="914400" marR="0" lvl="1" indent="-330200" algn="l" rtl="0">
              <a:spcBef>
                <a:spcPts val="0"/>
              </a:spcBef>
              <a:spcAft>
                <a:spcPts val="0"/>
              </a:spcAft>
              <a:buSzPts val="1600"/>
              <a:buChar char="○"/>
            </a:pPr>
            <a:r>
              <a:rPr lang="en-US" sz="1600">
                <a:latin typeface="Arial"/>
                <a:ea typeface="Arial"/>
                <a:cs typeface="Arial"/>
                <a:sym typeface="Arial"/>
              </a:rPr>
              <a:t>MAC layer medium exchange overhead (We can ignore these for the purpose of throughput calculations as they are also determined by licensed/unlicensed spectrum designation as well as ACK policy)</a:t>
            </a:r>
            <a:endParaRPr sz="1600">
              <a:latin typeface="Arial"/>
              <a:ea typeface="Arial"/>
              <a:cs typeface="Arial"/>
              <a:sym typeface="Arial"/>
            </a:endParaRPr>
          </a:p>
          <a:p>
            <a:pPr marL="1371600" marR="0" lvl="2" indent="-330200" algn="l" rtl="0">
              <a:spcBef>
                <a:spcPts val="0"/>
              </a:spcBef>
              <a:spcAft>
                <a:spcPts val="0"/>
              </a:spcAft>
              <a:buSzPts val="1600"/>
              <a:buChar char="■"/>
            </a:pPr>
            <a:r>
              <a:rPr lang="en-US" sz="1600">
                <a:latin typeface="Arial"/>
                <a:ea typeface="Arial"/>
                <a:cs typeface="Arial"/>
                <a:sym typeface="Arial"/>
              </a:rPr>
              <a:t>Random Backoff</a:t>
            </a:r>
            <a:endParaRPr sz="1600">
              <a:latin typeface="Arial"/>
              <a:ea typeface="Arial"/>
              <a:cs typeface="Arial"/>
              <a:sym typeface="Arial"/>
            </a:endParaRPr>
          </a:p>
          <a:p>
            <a:pPr marL="1371600" marR="0" lvl="2" indent="-330200" algn="l" rtl="0">
              <a:spcBef>
                <a:spcPts val="0"/>
              </a:spcBef>
              <a:spcAft>
                <a:spcPts val="0"/>
              </a:spcAft>
              <a:buSzPts val="1600"/>
              <a:buChar char="■"/>
            </a:pPr>
            <a:r>
              <a:rPr lang="en-US" sz="1600">
                <a:latin typeface="Arial"/>
                <a:ea typeface="Arial"/>
                <a:cs typeface="Arial"/>
                <a:sym typeface="Arial"/>
              </a:rPr>
              <a:t>Acknowledgement frames</a:t>
            </a:r>
            <a:endParaRPr sz="1600">
              <a:latin typeface="Arial"/>
              <a:ea typeface="Arial"/>
              <a:cs typeface="Arial"/>
              <a:sym typeface="Arial"/>
            </a:endParaRPr>
          </a:p>
          <a:p>
            <a:pPr marL="1371600" marR="0" lvl="2" indent="-330200" algn="l" rtl="0">
              <a:spcBef>
                <a:spcPts val="0"/>
              </a:spcBef>
              <a:spcAft>
                <a:spcPts val="0"/>
              </a:spcAft>
              <a:buSzPts val="1600"/>
              <a:buChar char="■"/>
            </a:pPr>
            <a:r>
              <a:rPr lang="en-US" sz="1600">
                <a:latin typeface="Arial"/>
                <a:ea typeface="Arial"/>
                <a:cs typeface="Arial"/>
                <a:sym typeface="Arial"/>
              </a:rPr>
              <a:t>Protection mechanism (RTS/CTS)</a:t>
            </a:r>
            <a:endParaRPr sz="1600">
              <a:latin typeface="Arial"/>
              <a:ea typeface="Arial"/>
              <a:cs typeface="Arial"/>
              <a:sym typeface="Arial"/>
            </a:endParaRPr>
          </a:p>
          <a:p>
            <a:pPr marL="457200" marR="0" lvl="0" indent="-330200" algn="l" rtl="0">
              <a:spcBef>
                <a:spcPts val="0"/>
              </a:spcBef>
              <a:spcAft>
                <a:spcPts val="0"/>
              </a:spcAft>
              <a:buSzPts val="1600"/>
              <a:buChar char="●"/>
            </a:pPr>
            <a:r>
              <a:rPr lang="en-US" sz="1600">
                <a:latin typeface="Arial"/>
                <a:ea typeface="Arial"/>
                <a:cs typeface="Arial"/>
                <a:sym typeface="Arial"/>
              </a:rPr>
              <a:t>L1 (PHY layer overheads)</a:t>
            </a:r>
            <a:endParaRPr sz="1600">
              <a:latin typeface="Arial"/>
              <a:ea typeface="Arial"/>
              <a:cs typeface="Arial"/>
              <a:sym typeface="Arial"/>
            </a:endParaRPr>
          </a:p>
          <a:p>
            <a:pPr marL="914400" marR="0" lvl="1" indent="-330200" algn="l" rtl="0">
              <a:spcBef>
                <a:spcPts val="0"/>
              </a:spcBef>
              <a:spcAft>
                <a:spcPts val="0"/>
              </a:spcAft>
              <a:buSzPts val="1600"/>
              <a:buChar char="○"/>
            </a:pPr>
            <a:r>
              <a:rPr lang="en-US" sz="1600">
                <a:latin typeface="Arial"/>
                <a:ea typeface="Arial"/>
                <a:cs typeface="Arial"/>
                <a:sym typeface="Arial"/>
              </a:rPr>
              <a:t>STFs , LTFs, SIG fields</a:t>
            </a:r>
            <a:endParaRPr sz="1600">
              <a:latin typeface="Arial"/>
              <a:ea typeface="Arial"/>
              <a:cs typeface="Arial"/>
              <a:sym typeface="Arial"/>
            </a:endParaRPr>
          </a:p>
          <a:p>
            <a:pPr marL="342900" marR="0" lvl="0" indent="-342900" algn="l" rtl="0">
              <a:spcBef>
                <a:spcPts val="0"/>
              </a:spcBef>
              <a:spcAft>
                <a:spcPts val="0"/>
              </a:spcAft>
              <a:buNone/>
            </a:pPr>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466"/>
        <p:cNvGrpSpPr/>
        <p:nvPr/>
      </p:nvGrpSpPr>
      <p:grpSpPr>
        <a:xfrm>
          <a:off x="0" y="0"/>
          <a:ext cx="0" cy="0"/>
          <a:chOff x="0" y="0"/>
          <a:chExt cx="0" cy="0"/>
        </a:xfrm>
      </p:grpSpPr>
      <p:sp>
        <p:nvSpPr>
          <p:cNvPr id="467" name="Shape 467"/>
          <p:cNvSpPr txBox="1">
            <a:spLocks noGrp="1"/>
          </p:cNvSpPr>
          <p:nvPr>
            <p:ph type="title"/>
          </p:nvPr>
        </p:nvSpPr>
        <p:spPr>
          <a:xfrm>
            <a:off x="304800" y="0"/>
            <a:ext cx="11046900" cy="7959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b="1" i="0" u="none" strike="noStrike" cap="none">
                <a:solidFill>
                  <a:srgbClr val="000000"/>
                </a:solidFill>
                <a:latin typeface="Times New Roman"/>
                <a:ea typeface="Times New Roman"/>
                <a:cs typeface="Times New Roman"/>
                <a:sym typeface="Times New Roman"/>
              </a:rPr>
              <a:t>802.11ax: L1/L2 Overheads (2)</a:t>
            </a:r>
            <a:endParaRPr sz="2400" b="1" i="0" u="none" strike="noStrike" cap="none">
              <a:solidFill>
                <a:srgbClr val="000000"/>
              </a:solidFill>
              <a:latin typeface="Times New Roman"/>
              <a:ea typeface="Times New Roman"/>
              <a:cs typeface="Times New Roman"/>
              <a:sym typeface="Times New Roman"/>
            </a:endParaRPr>
          </a:p>
        </p:txBody>
      </p:sp>
      <p:sp>
        <p:nvSpPr>
          <p:cNvPr id="468" name="Shape 468"/>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43</a:t>
            </a:fld>
            <a:endParaRPr sz="1200">
              <a:solidFill>
                <a:srgbClr val="000000"/>
              </a:solidFill>
              <a:latin typeface="Times New Roman"/>
              <a:ea typeface="Times New Roman"/>
              <a:cs typeface="Times New Roman"/>
              <a:sym typeface="Times New Roman"/>
            </a:endParaRPr>
          </a:p>
        </p:txBody>
      </p:sp>
      <p:sp>
        <p:nvSpPr>
          <p:cNvPr id="469" name="Shape 469"/>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470" name="Shape 470"/>
          <p:cNvSpPr txBox="1">
            <a:spLocks noGrp="1"/>
          </p:cNvSpPr>
          <p:nvPr>
            <p:ph type="body" idx="1"/>
          </p:nvPr>
        </p:nvSpPr>
        <p:spPr>
          <a:xfrm>
            <a:off x="727600" y="1634600"/>
            <a:ext cx="10361100" cy="4113300"/>
          </a:xfrm>
          <a:prstGeom prst="rect">
            <a:avLst/>
          </a:prstGeom>
          <a:noFill/>
          <a:ln>
            <a:noFill/>
          </a:ln>
        </p:spPr>
        <p:txBody>
          <a:bodyPr spcFirstLastPara="1" wrap="square" lIns="92150" tIns="46075" rIns="92150" bIns="46075" anchor="t" anchorCtr="0">
            <a:noAutofit/>
          </a:bodyPr>
          <a:lstStyle/>
          <a:p>
            <a:pPr marL="457200" marR="0" lvl="0" indent="-330200" algn="l" rtl="0">
              <a:spcBef>
                <a:spcPts val="0"/>
              </a:spcBef>
              <a:spcAft>
                <a:spcPts val="0"/>
              </a:spcAft>
              <a:buSzPts val="1600"/>
              <a:buChar char="●"/>
            </a:pPr>
            <a:r>
              <a:rPr lang="en-US" sz="1600"/>
              <a:t>Sample L2 overhead calculation:</a:t>
            </a:r>
            <a:endParaRPr sz="1600"/>
          </a:p>
          <a:p>
            <a:pPr marL="914400" marR="0" lvl="1" indent="-330200" algn="l" rtl="0">
              <a:spcBef>
                <a:spcPts val="0"/>
              </a:spcBef>
              <a:spcAft>
                <a:spcPts val="0"/>
              </a:spcAft>
              <a:buSzPts val="1600"/>
              <a:buChar char="○"/>
            </a:pPr>
            <a:r>
              <a:rPr lang="en-US" sz="1600"/>
              <a:t>Following calculation assumes MSDU size of 1500 bytes</a:t>
            </a:r>
            <a:endParaRPr sz="1600"/>
          </a:p>
          <a:p>
            <a:pPr marL="342900" marR="0" lvl="0" indent="-342900" algn="l" rtl="0">
              <a:spcBef>
                <a:spcPts val="0"/>
              </a:spcBef>
              <a:spcAft>
                <a:spcPts val="0"/>
              </a:spcAft>
              <a:buNone/>
            </a:pPr>
            <a:endParaRPr sz="1600"/>
          </a:p>
          <a:p>
            <a:pPr marL="342900" marR="0" lvl="0" indent="-342900" algn="l" rtl="0">
              <a:spcBef>
                <a:spcPts val="0"/>
              </a:spcBef>
              <a:spcAft>
                <a:spcPts val="0"/>
              </a:spcAft>
              <a:buNone/>
            </a:pPr>
            <a:endParaRPr sz="1600"/>
          </a:p>
          <a:p>
            <a:pPr marL="342900" marR="0" lvl="0" indent="-342900" algn="l" rtl="0">
              <a:spcBef>
                <a:spcPts val="0"/>
              </a:spcBef>
              <a:spcAft>
                <a:spcPts val="0"/>
              </a:spcAft>
              <a:buNone/>
            </a:pPr>
            <a:endParaRPr sz="1600"/>
          </a:p>
          <a:p>
            <a:pPr marL="342900" marR="0" lvl="0" indent="-342900" algn="l" rtl="0">
              <a:spcBef>
                <a:spcPts val="0"/>
              </a:spcBef>
              <a:spcAft>
                <a:spcPts val="0"/>
              </a:spcAft>
              <a:buNone/>
            </a:pPr>
            <a:endParaRPr sz="1600"/>
          </a:p>
          <a:p>
            <a:pPr marL="342900" marR="0" lvl="0" indent="-342900" algn="l" rtl="0">
              <a:spcBef>
                <a:spcPts val="0"/>
              </a:spcBef>
              <a:spcAft>
                <a:spcPts val="0"/>
              </a:spcAft>
              <a:buNone/>
            </a:pPr>
            <a:endParaRPr sz="1600"/>
          </a:p>
          <a:p>
            <a:pPr marL="342900" marR="0" lvl="0" indent="-342900" algn="l" rtl="0">
              <a:spcBef>
                <a:spcPts val="0"/>
              </a:spcBef>
              <a:spcAft>
                <a:spcPts val="0"/>
              </a:spcAft>
              <a:buNone/>
            </a:pPr>
            <a:endParaRPr sz="1600"/>
          </a:p>
          <a:p>
            <a:pPr marL="342900" marR="0" lvl="0" indent="-342900" algn="l" rtl="0">
              <a:spcBef>
                <a:spcPts val="0"/>
              </a:spcBef>
              <a:spcAft>
                <a:spcPts val="0"/>
              </a:spcAft>
              <a:buNone/>
            </a:pPr>
            <a:endParaRPr sz="1600"/>
          </a:p>
          <a:p>
            <a:pPr marL="342900" marR="0" lvl="0" indent="-342900" algn="l" rtl="0">
              <a:spcBef>
                <a:spcPts val="0"/>
              </a:spcBef>
              <a:spcAft>
                <a:spcPts val="0"/>
              </a:spcAft>
              <a:buNone/>
            </a:pPr>
            <a:endParaRPr sz="1600"/>
          </a:p>
          <a:p>
            <a:pPr marL="342900" marR="0" lvl="0" indent="-342900" algn="l" rtl="0">
              <a:spcBef>
                <a:spcPts val="0"/>
              </a:spcBef>
              <a:spcAft>
                <a:spcPts val="0"/>
              </a:spcAft>
              <a:buNone/>
            </a:pPr>
            <a:endParaRPr/>
          </a:p>
        </p:txBody>
      </p:sp>
      <p:graphicFrame>
        <p:nvGraphicFramePr>
          <p:cNvPr id="471" name="Shape 471"/>
          <p:cNvGraphicFramePr/>
          <p:nvPr>
            <p:extLst>
              <p:ext uri="{D42A27DB-BD31-4B8C-83A1-F6EECF244321}">
                <p14:modId xmlns:p14="http://schemas.microsoft.com/office/powerpoint/2010/main" val="3145616132"/>
              </p:ext>
            </p:extLst>
          </p:nvPr>
        </p:nvGraphicFramePr>
        <p:xfrm>
          <a:off x="1702750" y="2427450"/>
          <a:ext cx="6831650" cy="2758230"/>
        </p:xfrm>
        <a:graphic>
          <a:graphicData uri="http://schemas.openxmlformats.org/drawingml/2006/table">
            <a:tbl>
              <a:tblPr>
                <a:noFill/>
                <a:tableStyleId>{113D76AF-2DB7-4605-8C40-959F13C108E4}</a:tableStyleId>
              </a:tblPr>
              <a:tblGrid>
                <a:gridCol w="1337950"/>
                <a:gridCol w="5493700"/>
              </a:tblGrid>
              <a:tr h="306000">
                <a:tc>
                  <a:txBody>
                    <a:bodyPr/>
                    <a:lstStyle/>
                    <a:p>
                      <a:pPr marL="0" lvl="0" indent="0">
                        <a:spcBef>
                          <a:spcPts val="0"/>
                        </a:spcBef>
                        <a:spcAft>
                          <a:spcPts val="0"/>
                        </a:spcAft>
                        <a:buNone/>
                      </a:pPr>
                      <a:r>
                        <a:rPr lang="en-US" sz="1300" b="1" dirty="0"/>
                        <a:t>11ax</a:t>
                      </a:r>
                      <a:endParaRPr sz="1300" b="1" dirty="0"/>
                    </a:p>
                  </a:txBody>
                  <a:tcPr marL="91425" marR="91425" marT="91425" marB="91425"/>
                </a:tc>
                <a:tc>
                  <a:txBody>
                    <a:bodyPr/>
                    <a:lstStyle/>
                    <a:p>
                      <a:pPr marL="0" lvl="0" indent="0">
                        <a:spcBef>
                          <a:spcPts val="0"/>
                        </a:spcBef>
                        <a:spcAft>
                          <a:spcPts val="0"/>
                        </a:spcAft>
                        <a:buNone/>
                      </a:pPr>
                      <a:r>
                        <a:rPr lang="en-US" sz="1300" b="1"/>
                        <a:t>Comments </a:t>
                      </a:r>
                      <a:endParaRPr sz="1300" b="1"/>
                    </a:p>
                  </a:txBody>
                  <a:tcPr marL="91425" marR="91425" marT="91425" marB="91425"/>
                </a:tc>
              </a:tr>
              <a:tr h="306000">
                <a:tc>
                  <a:txBody>
                    <a:bodyPr/>
                    <a:lstStyle/>
                    <a:p>
                      <a:pPr marL="0" lvl="0" indent="0">
                        <a:spcBef>
                          <a:spcPts val="0"/>
                        </a:spcBef>
                        <a:spcAft>
                          <a:spcPts val="0"/>
                        </a:spcAft>
                        <a:buNone/>
                      </a:pPr>
                      <a:r>
                        <a:rPr lang="en-US"/>
                        <a:t>2</a:t>
                      </a:r>
                      <a:r>
                        <a:rPr lang="en-US" baseline="30000"/>
                        <a:t>(20+2)</a:t>
                      </a:r>
                      <a:r>
                        <a:rPr lang="en-US"/>
                        <a:t>-1</a:t>
                      </a:r>
                      <a:endParaRPr/>
                    </a:p>
                  </a:txBody>
                  <a:tcPr marL="91425" marR="91425" marT="91425" marB="91425">
                    <a:lnB w="9525" cap="flat" cmpd="sng">
                      <a:solidFill>
                        <a:srgbClr val="9E9E9E"/>
                      </a:solidFill>
                      <a:prstDash val="solid"/>
                      <a:round/>
                      <a:headEnd type="none" w="sm" len="sm"/>
                      <a:tailEnd type="none" w="sm" len="sm"/>
                    </a:lnB>
                  </a:tcPr>
                </a:tc>
                <a:tc>
                  <a:txBody>
                    <a:bodyPr/>
                    <a:lstStyle/>
                    <a:p>
                      <a:pPr marL="0" lvl="0" indent="0">
                        <a:spcBef>
                          <a:spcPts val="0"/>
                        </a:spcBef>
                        <a:spcAft>
                          <a:spcPts val="0"/>
                        </a:spcAft>
                        <a:buNone/>
                      </a:pPr>
                      <a:r>
                        <a:rPr lang="en-US"/>
                        <a:t>Max A-MPDU size</a:t>
                      </a:r>
                      <a:endParaRPr/>
                    </a:p>
                  </a:txBody>
                  <a:tcPr marL="91425" marR="91425" marT="91425" marB="91425">
                    <a:lnB w="9525" cap="flat" cmpd="sng">
                      <a:solidFill>
                        <a:srgbClr val="9E9E9E"/>
                      </a:solidFill>
                      <a:prstDash val="solid"/>
                      <a:round/>
                      <a:headEnd type="none" w="sm" len="sm"/>
                      <a:tailEnd type="none" w="sm" len="sm"/>
                    </a:lnB>
                  </a:tcPr>
                </a:tc>
              </a:tr>
              <a:tr h="306000">
                <a:tc>
                  <a:txBody>
                    <a:bodyPr/>
                    <a:lstStyle/>
                    <a:p>
                      <a:pPr marL="0" lvl="0" indent="0" rtl="0">
                        <a:spcBef>
                          <a:spcPts val="0"/>
                        </a:spcBef>
                        <a:spcAft>
                          <a:spcPts val="0"/>
                        </a:spcAft>
                        <a:buNone/>
                      </a:pPr>
                      <a:r>
                        <a:rPr lang="en-US"/>
                        <a:t>256</a:t>
                      </a:r>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a:t>Max aggregatable MPDU</a:t>
                      </a:r>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306000">
                <a:tc>
                  <a:txBody>
                    <a:bodyPr/>
                    <a:lstStyle/>
                    <a:p>
                      <a:pPr marL="0" lvl="0" indent="0">
                        <a:spcBef>
                          <a:spcPts val="0"/>
                        </a:spcBef>
                        <a:spcAft>
                          <a:spcPts val="0"/>
                        </a:spcAft>
                        <a:buNone/>
                      </a:pPr>
                      <a:r>
                        <a:rPr lang="en-US" dirty="0" smtClean="0"/>
                        <a:t>2760</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spcBef>
                          <a:spcPts val="0"/>
                        </a:spcBef>
                        <a:spcAft>
                          <a:spcPts val="0"/>
                        </a:spcAft>
                        <a:buNone/>
                      </a:pPr>
                      <a:r>
                        <a:rPr lang="en-US"/>
                        <a:t>Max aggregatable MSDUs</a:t>
                      </a:r>
                      <a:endParaRPr/>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306000">
                <a:tc>
                  <a:txBody>
                    <a:bodyPr/>
                    <a:lstStyle/>
                    <a:p>
                      <a:pPr marL="0" lvl="0" indent="0" rtl="0">
                        <a:spcBef>
                          <a:spcPts val="0"/>
                        </a:spcBef>
                        <a:spcAft>
                          <a:spcPts val="0"/>
                        </a:spcAft>
                        <a:buNone/>
                      </a:pPr>
                      <a:r>
                        <a:rPr lang="en-US" dirty="0" smtClean="0"/>
                        <a:t>38640</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a:t>MSDU overhead (Sub Frame header)</a:t>
                      </a:r>
                      <a:endParaRPr/>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306000">
                <a:tc>
                  <a:txBody>
                    <a:bodyPr/>
                    <a:lstStyle/>
                    <a:p>
                      <a:pPr marL="0" lvl="0" indent="0" rtl="0">
                        <a:spcBef>
                          <a:spcPts val="0"/>
                        </a:spcBef>
                        <a:spcAft>
                          <a:spcPts val="0"/>
                        </a:spcAft>
                        <a:buNone/>
                      </a:pPr>
                      <a:r>
                        <a:rPr lang="en-US" dirty="0" smtClean="0"/>
                        <a:t>13824</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dirty="0"/>
                        <a:t>MPDU overhead (mac </a:t>
                      </a:r>
                      <a:r>
                        <a:rPr lang="en-US" dirty="0" err="1"/>
                        <a:t>hdr</a:t>
                      </a:r>
                      <a:r>
                        <a:rPr lang="en-US" dirty="0"/>
                        <a:t> + crypto </a:t>
                      </a:r>
                      <a:r>
                        <a:rPr lang="en-US" dirty="0" err="1"/>
                        <a:t>hdr</a:t>
                      </a:r>
                      <a:r>
                        <a:rPr lang="en-US" dirty="0"/>
                        <a:t> + </a:t>
                      </a:r>
                      <a:r>
                        <a:rPr lang="en-US" dirty="0" err="1" smtClean="0"/>
                        <a:t>ampdu</a:t>
                      </a:r>
                      <a:r>
                        <a:rPr lang="en-US" dirty="0" smtClean="0"/>
                        <a:t> delimiter</a:t>
                      </a:r>
                      <a:r>
                        <a:rPr lang="en-US" baseline="0" dirty="0" smtClean="0"/>
                        <a:t> + </a:t>
                      </a:r>
                      <a:r>
                        <a:rPr lang="en-US" dirty="0" smtClean="0"/>
                        <a:t>fcs</a:t>
                      </a:r>
                      <a:r>
                        <a:rPr lang="en-US" dirty="0"/>
                        <a:t>)</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306000">
                <a:tc>
                  <a:txBody>
                    <a:bodyPr/>
                    <a:lstStyle/>
                    <a:p>
                      <a:pPr marL="0" lvl="0" indent="0" rtl="0">
                        <a:spcBef>
                          <a:spcPts val="0"/>
                        </a:spcBef>
                        <a:spcAft>
                          <a:spcPts val="0"/>
                        </a:spcAft>
                        <a:buNone/>
                      </a:pPr>
                      <a:r>
                        <a:rPr lang="en-US" dirty="0" smtClean="0"/>
                        <a:t>1.27%</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dirty="0"/>
                        <a:t>Total L2 overhead</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bl>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475"/>
        <p:cNvGrpSpPr/>
        <p:nvPr/>
      </p:nvGrpSpPr>
      <p:grpSpPr>
        <a:xfrm>
          <a:off x="0" y="0"/>
          <a:ext cx="0" cy="0"/>
          <a:chOff x="0" y="0"/>
          <a:chExt cx="0" cy="0"/>
        </a:xfrm>
      </p:grpSpPr>
      <p:sp>
        <p:nvSpPr>
          <p:cNvPr id="476" name="Shape 476"/>
          <p:cNvSpPr txBox="1">
            <a:spLocks noGrp="1"/>
          </p:cNvSpPr>
          <p:nvPr>
            <p:ph type="title"/>
          </p:nvPr>
        </p:nvSpPr>
        <p:spPr>
          <a:xfrm>
            <a:off x="152400" y="-76200"/>
            <a:ext cx="11046900" cy="8877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Clr>
                <a:schemeClr val="dk1"/>
              </a:buClr>
              <a:buFont typeface="Arial"/>
              <a:buNone/>
            </a:pPr>
            <a:r>
              <a:rPr lang="en-US" sz="2400">
                <a:solidFill>
                  <a:schemeClr val="dk1"/>
                </a:solidFill>
              </a:rPr>
              <a:t>802.11ax: L1/L2 Overheads (3)</a:t>
            </a:r>
            <a:endParaRPr sz="3200" b="1" i="0" u="none" strike="noStrike" cap="none">
              <a:solidFill>
                <a:srgbClr val="000000"/>
              </a:solidFill>
              <a:latin typeface="Times New Roman"/>
              <a:ea typeface="Times New Roman"/>
              <a:cs typeface="Times New Roman"/>
              <a:sym typeface="Times New Roman"/>
            </a:endParaRPr>
          </a:p>
        </p:txBody>
      </p:sp>
      <p:sp>
        <p:nvSpPr>
          <p:cNvPr id="477" name="Shape 47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44</a:t>
            </a:fld>
            <a:endParaRPr sz="1200">
              <a:solidFill>
                <a:srgbClr val="000000"/>
              </a:solidFill>
              <a:latin typeface="Times New Roman"/>
              <a:ea typeface="Times New Roman"/>
              <a:cs typeface="Times New Roman"/>
              <a:sym typeface="Times New Roman"/>
            </a:endParaRPr>
          </a:p>
        </p:txBody>
      </p:sp>
      <p:sp>
        <p:nvSpPr>
          <p:cNvPr id="478" name="Shape 47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479" name="Shape 479"/>
          <p:cNvSpPr txBox="1">
            <a:spLocks noGrp="1"/>
          </p:cNvSpPr>
          <p:nvPr>
            <p:ph type="body" idx="1"/>
          </p:nvPr>
        </p:nvSpPr>
        <p:spPr>
          <a:xfrm>
            <a:off x="762000" y="914400"/>
            <a:ext cx="10361100" cy="4620000"/>
          </a:xfrm>
          <a:prstGeom prst="rect">
            <a:avLst/>
          </a:prstGeom>
          <a:noFill/>
          <a:ln>
            <a:noFill/>
          </a:ln>
        </p:spPr>
        <p:txBody>
          <a:bodyPr spcFirstLastPara="1" wrap="square" lIns="92150" tIns="46075" rIns="92150" bIns="46075" anchor="t" anchorCtr="0">
            <a:noAutofit/>
          </a:bodyPr>
          <a:lstStyle/>
          <a:p>
            <a:pPr marL="457200" marR="0" lvl="0" indent="-317500" algn="l" rtl="0">
              <a:spcBef>
                <a:spcPts val="0"/>
              </a:spcBef>
              <a:spcAft>
                <a:spcPts val="0"/>
              </a:spcAft>
              <a:buSzPts val="1400"/>
              <a:buChar char="●"/>
            </a:pPr>
            <a:r>
              <a:rPr lang="en-US"/>
              <a:t>Sample L1 overhead calculation:</a:t>
            </a:r>
            <a:endParaRPr/>
          </a:p>
          <a:p>
            <a:pPr marL="342900" marR="0" lvl="0" indent="-342900" algn="l" rtl="0">
              <a:spcBef>
                <a:spcPts val="0"/>
              </a:spcBef>
              <a:spcAft>
                <a:spcPts val="0"/>
              </a:spcAft>
              <a:buNone/>
            </a:pPr>
            <a:endParaRPr/>
          </a:p>
          <a:p>
            <a:pPr marL="342900" marR="0" lvl="0" indent="-342900" algn="l" rtl="0">
              <a:spcBef>
                <a:spcPts val="0"/>
              </a:spcBef>
              <a:spcAft>
                <a:spcPts val="0"/>
              </a:spcAft>
              <a:buNone/>
            </a:pPr>
            <a:endParaRPr/>
          </a:p>
          <a:p>
            <a:pPr marL="342900" marR="0" lvl="0" indent="-342900" algn="l" rtl="0">
              <a:spcBef>
                <a:spcPts val="0"/>
              </a:spcBef>
              <a:spcAft>
                <a:spcPts val="0"/>
              </a:spcAft>
              <a:buNone/>
            </a:pPr>
            <a:endParaRPr/>
          </a:p>
          <a:p>
            <a:pPr marL="342900" marR="0" lvl="0" indent="-342900" algn="l" rtl="0">
              <a:spcBef>
                <a:spcPts val="0"/>
              </a:spcBef>
              <a:spcAft>
                <a:spcPts val="0"/>
              </a:spcAft>
              <a:buNone/>
            </a:pPr>
            <a:endParaRPr/>
          </a:p>
          <a:p>
            <a:pPr marL="342900" marR="0" lvl="0" indent="-342900" algn="l" rtl="0">
              <a:spcBef>
                <a:spcPts val="0"/>
              </a:spcBef>
              <a:spcAft>
                <a:spcPts val="0"/>
              </a:spcAft>
              <a:buNone/>
            </a:pPr>
            <a:endParaRPr/>
          </a:p>
          <a:p>
            <a:pPr marL="342900" marR="0" lvl="0" indent="-342900" algn="l" rtl="0">
              <a:spcBef>
                <a:spcPts val="0"/>
              </a:spcBef>
              <a:spcAft>
                <a:spcPts val="0"/>
              </a:spcAft>
              <a:buNone/>
            </a:pPr>
            <a:endParaRPr/>
          </a:p>
          <a:p>
            <a:pPr marL="0" lvl="0" indent="0" rtl="0">
              <a:spcBef>
                <a:spcPts val="0"/>
              </a:spcBef>
              <a:spcAft>
                <a:spcPts val="0"/>
              </a:spcAft>
              <a:buNone/>
            </a:pPr>
            <a:endParaRPr/>
          </a:p>
        </p:txBody>
      </p:sp>
      <p:graphicFrame>
        <p:nvGraphicFramePr>
          <p:cNvPr id="480" name="Shape 480"/>
          <p:cNvGraphicFramePr/>
          <p:nvPr>
            <p:extLst>
              <p:ext uri="{D42A27DB-BD31-4B8C-83A1-F6EECF244321}">
                <p14:modId xmlns:p14="http://schemas.microsoft.com/office/powerpoint/2010/main" val="3503762083"/>
              </p:ext>
            </p:extLst>
          </p:nvPr>
        </p:nvGraphicFramePr>
        <p:xfrm>
          <a:off x="1474150" y="1894050"/>
          <a:ext cx="6338150" cy="3764010"/>
        </p:xfrm>
        <a:graphic>
          <a:graphicData uri="http://schemas.openxmlformats.org/drawingml/2006/table">
            <a:tbl>
              <a:tblPr>
                <a:noFill/>
                <a:tableStyleId>{113D76AF-2DB7-4605-8C40-959F13C108E4}</a:tableStyleId>
              </a:tblPr>
              <a:tblGrid>
                <a:gridCol w="1241300"/>
                <a:gridCol w="5096850"/>
              </a:tblGrid>
              <a:tr h="306000">
                <a:tc>
                  <a:txBody>
                    <a:bodyPr/>
                    <a:lstStyle/>
                    <a:p>
                      <a:pPr marL="0" lvl="0" indent="0" rtl="0">
                        <a:spcBef>
                          <a:spcPts val="0"/>
                        </a:spcBef>
                        <a:spcAft>
                          <a:spcPts val="0"/>
                        </a:spcAft>
                        <a:buNone/>
                      </a:pPr>
                      <a:r>
                        <a:rPr lang="en-US" sz="1300" b="1" dirty="0"/>
                        <a:t>11ax</a:t>
                      </a:r>
                      <a:endParaRPr sz="1300" b="1" dirty="0"/>
                    </a:p>
                  </a:txBody>
                  <a:tcPr marL="91425" marR="91425" marT="91425" marB="91425">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300" b="1"/>
                        <a:t>Comments </a:t>
                      </a:r>
                      <a:endParaRPr sz="1300" b="1"/>
                    </a:p>
                  </a:txBody>
                  <a:tcPr marL="91425" marR="91425" marT="91425" marB="91425">
                    <a:lnB w="9525" cap="flat" cmpd="sng">
                      <a:solidFill>
                        <a:srgbClr val="9E9E9E"/>
                      </a:solidFill>
                      <a:prstDash val="solid"/>
                      <a:round/>
                      <a:headEnd type="none" w="sm" len="sm"/>
                      <a:tailEnd type="none" w="sm" len="sm"/>
                    </a:lnB>
                  </a:tcPr>
                </a:tc>
              </a:tr>
              <a:tr h="306000">
                <a:tc>
                  <a:txBody>
                    <a:bodyPr/>
                    <a:lstStyle/>
                    <a:p>
                      <a:pPr marL="0" lvl="0" indent="0" rtl="0">
                        <a:spcBef>
                          <a:spcPts val="0"/>
                        </a:spcBef>
                        <a:spcAft>
                          <a:spcPts val="0"/>
                        </a:spcAft>
                        <a:buNone/>
                      </a:pPr>
                      <a:r>
                        <a:rPr lang="en-US">
                          <a:solidFill>
                            <a:schemeClr val="dk1"/>
                          </a:solidFill>
                        </a:rPr>
                        <a:t>130,666.67</a:t>
                      </a:r>
                      <a:endParaRPr b="1"/>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a:solidFill>
                            <a:schemeClr val="dk1"/>
                          </a:solidFill>
                        </a:rPr>
                        <a:t>Bits/Sym (mcs11 1024 QAM ⅚ code rate 160Mhz)</a:t>
                      </a:r>
                      <a:endParaRPr b="1"/>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306000">
                <a:tc>
                  <a:txBody>
                    <a:bodyPr/>
                    <a:lstStyle/>
                    <a:p>
                      <a:pPr marL="0" lvl="0" indent="0" rtl="0">
                        <a:spcBef>
                          <a:spcPts val="0"/>
                        </a:spcBef>
                        <a:spcAft>
                          <a:spcPts val="0"/>
                        </a:spcAft>
                        <a:buNone/>
                      </a:pPr>
                      <a:r>
                        <a:rPr lang="en-US">
                          <a:solidFill>
                            <a:schemeClr val="dk1"/>
                          </a:solidFill>
                        </a:rPr>
                        <a:t>9607.843137</a:t>
                      </a:r>
                      <a:endParaRPr b="1"/>
                    </a:p>
                  </a:txBody>
                  <a:tcPr marL="91425" marR="91425" marT="91425" marB="91425">
                    <a:lnT w="9525" cap="flat" cmpd="sng">
                      <a:solidFill>
                        <a:srgbClr val="9E9E9E"/>
                      </a:solidFill>
                      <a:prstDash val="solid"/>
                      <a:round/>
                      <a:headEnd type="none" w="sm" len="sm"/>
                      <a:tailEnd type="none" w="sm" len="sm"/>
                    </a:lnT>
                  </a:tcPr>
                </a:tc>
                <a:tc>
                  <a:txBody>
                    <a:bodyPr/>
                    <a:lstStyle/>
                    <a:p>
                      <a:pPr marL="0" lvl="0" indent="0" rtl="0">
                        <a:spcBef>
                          <a:spcPts val="0"/>
                        </a:spcBef>
                        <a:spcAft>
                          <a:spcPts val="0"/>
                        </a:spcAft>
                        <a:buNone/>
                      </a:pPr>
                      <a:r>
                        <a:rPr lang="en-US">
                          <a:solidFill>
                            <a:schemeClr val="dk1"/>
                          </a:solidFill>
                        </a:rPr>
                        <a:t>Data Rate (without overheads) (mcs11 1024 QAM ⅚ code rate 160Mhz 8x8) Symbol time=13.6 us.</a:t>
                      </a:r>
                      <a:endParaRPr>
                        <a:solidFill>
                          <a:schemeClr val="dk1"/>
                        </a:solidFill>
                      </a:endParaRPr>
                    </a:p>
                  </a:txBody>
                  <a:tcPr marL="91425" marR="91425" marT="91425" marB="91425">
                    <a:lnT w="9525" cap="flat" cmpd="sng">
                      <a:solidFill>
                        <a:srgbClr val="9E9E9E"/>
                      </a:solidFill>
                      <a:prstDash val="solid"/>
                      <a:round/>
                      <a:headEnd type="none" w="sm" len="sm"/>
                      <a:tailEnd type="none" w="sm" len="sm"/>
                    </a:lnT>
                  </a:tcPr>
                </a:tc>
              </a:tr>
              <a:tr h="306000">
                <a:tc>
                  <a:txBody>
                    <a:bodyPr/>
                    <a:lstStyle/>
                    <a:p>
                      <a:pPr marL="0" lvl="0" indent="0" rtl="0">
                        <a:spcBef>
                          <a:spcPts val="0"/>
                        </a:spcBef>
                        <a:spcAft>
                          <a:spcPts val="0"/>
                        </a:spcAft>
                        <a:buNone/>
                      </a:pPr>
                      <a:r>
                        <a:rPr lang="en-US" dirty="0"/>
                        <a:t>2</a:t>
                      </a:r>
                      <a:r>
                        <a:rPr lang="en-US" baseline="30000" dirty="0"/>
                        <a:t>(20+2)</a:t>
                      </a:r>
                      <a:r>
                        <a:rPr lang="en-US" dirty="0"/>
                        <a:t>-1</a:t>
                      </a:r>
                      <a:endParaRPr dirty="0"/>
                    </a:p>
                  </a:txBody>
                  <a:tcPr marL="91425" marR="91425" marT="91425" marB="91425">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a:t>Max A-MPDU size=PHY Payload size (bytes)</a:t>
                      </a:r>
                      <a:endParaRPr/>
                    </a:p>
                  </a:txBody>
                  <a:tcPr marL="91425" marR="91425" marT="91425" marB="91425">
                    <a:lnB w="9525" cap="flat" cmpd="sng">
                      <a:solidFill>
                        <a:srgbClr val="9E9E9E"/>
                      </a:solidFill>
                      <a:prstDash val="solid"/>
                      <a:round/>
                      <a:headEnd type="none" w="sm" len="sm"/>
                      <a:tailEnd type="none" w="sm" len="sm"/>
                    </a:lnB>
                  </a:tcPr>
                </a:tc>
              </a:tr>
              <a:tr h="306000">
                <a:tc>
                  <a:txBody>
                    <a:bodyPr/>
                    <a:lstStyle/>
                    <a:p>
                      <a:pPr marL="0" lvl="0" indent="0" rtl="0">
                        <a:spcBef>
                          <a:spcPts val="0"/>
                        </a:spcBef>
                        <a:spcAft>
                          <a:spcPts val="0"/>
                        </a:spcAft>
                        <a:buNone/>
                      </a:pPr>
                      <a:r>
                        <a:rPr lang="en-US" dirty="0">
                          <a:solidFill>
                            <a:schemeClr val="dk1"/>
                          </a:solidFill>
                        </a:rPr>
                        <a:t>257</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a:t>Number of data symbol with SGI=0.8us. </a:t>
                      </a:r>
                      <a:endParaRPr/>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306000">
                <a:tc>
                  <a:txBody>
                    <a:bodyPr/>
                    <a:lstStyle/>
                    <a:p>
                      <a:pPr marL="0" lvl="0" indent="0" rtl="0">
                        <a:spcBef>
                          <a:spcPts val="0"/>
                        </a:spcBef>
                        <a:spcAft>
                          <a:spcPts val="0"/>
                        </a:spcAft>
                        <a:buNone/>
                      </a:pPr>
                      <a:r>
                        <a:rPr lang="en-US" dirty="0"/>
                        <a:t>68</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dirty="0" smtClean="0"/>
                        <a:t>PHY header </a:t>
                      </a:r>
                      <a:r>
                        <a:rPr lang="en-US" dirty="0"/>
                        <a:t>overhead </a:t>
                      </a:r>
                      <a:r>
                        <a:rPr lang="en-US" dirty="0" smtClean="0"/>
                        <a:t>(</a:t>
                      </a:r>
                      <a:r>
                        <a:rPr lang="en-US" dirty="0"/>
                        <a:t>us)</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306000">
                <a:tc>
                  <a:txBody>
                    <a:bodyPr/>
                    <a:lstStyle/>
                    <a:p>
                      <a:pPr marL="0" lvl="0" indent="0" rtl="0">
                        <a:spcBef>
                          <a:spcPts val="0"/>
                        </a:spcBef>
                        <a:spcAft>
                          <a:spcPts val="0"/>
                        </a:spcAft>
                        <a:buNone/>
                      </a:pPr>
                      <a:r>
                        <a:rPr lang="en-US" dirty="0">
                          <a:solidFill>
                            <a:schemeClr val="dk1"/>
                          </a:solidFill>
                        </a:rPr>
                        <a:t>3563.2</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a:t>Total Packet time</a:t>
                      </a:r>
                      <a:endParaRPr/>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306000">
                <a:tc>
                  <a:txBody>
                    <a:bodyPr/>
                    <a:lstStyle/>
                    <a:p>
                      <a:pPr marL="0" lvl="0" indent="0" rtl="0">
                        <a:spcBef>
                          <a:spcPts val="0"/>
                        </a:spcBef>
                        <a:spcAft>
                          <a:spcPts val="0"/>
                        </a:spcAft>
                        <a:buNone/>
                      </a:pPr>
                      <a:r>
                        <a:rPr lang="en-US" dirty="0" smtClean="0">
                          <a:solidFill>
                            <a:schemeClr val="dk1"/>
                          </a:solidFill>
                        </a:rPr>
                        <a:t>9412.806466</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a:t>Effective Data rate (after including L1 overheads)</a:t>
                      </a:r>
                      <a:endParaRPr/>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306000">
                <a:tc>
                  <a:txBody>
                    <a:bodyPr/>
                    <a:lstStyle/>
                    <a:p>
                      <a:pPr marL="0" lvl="0" indent="0" rtl="0">
                        <a:spcBef>
                          <a:spcPts val="0"/>
                        </a:spcBef>
                        <a:spcAft>
                          <a:spcPts val="0"/>
                        </a:spcAft>
                        <a:buNone/>
                      </a:pPr>
                      <a:r>
                        <a:rPr lang="en-US" b="1"/>
                        <a:t>2.06%</a:t>
                      </a:r>
                      <a:endParaRPr/>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a:t>Total L1 % overhead</a:t>
                      </a:r>
                      <a:endParaRPr/>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bl>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484"/>
        <p:cNvGrpSpPr/>
        <p:nvPr/>
      </p:nvGrpSpPr>
      <p:grpSpPr>
        <a:xfrm>
          <a:off x="0" y="0"/>
          <a:ext cx="0" cy="0"/>
          <a:chOff x="0" y="0"/>
          <a:chExt cx="0" cy="0"/>
        </a:xfrm>
      </p:grpSpPr>
      <p:sp>
        <p:nvSpPr>
          <p:cNvPr id="485" name="Shape 485"/>
          <p:cNvSpPr txBox="1">
            <a:spLocks noGrp="1"/>
          </p:cNvSpPr>
          <p:nvPr>
            <p:ph type="title"/>
          </p:nvPr>
        </p:nvSpPr>
        <p:spPr>
          <a:xfrm>
            <a:off x="228600" y="-76200"/>
            <a:ext cx="11046900" cy="9006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Clr>
                <a:schemeClr val="dk1"/>
              </a:buClr>
              <a:buFont typeface="Arial"/>
              <a:buNone/>
            </a:pPr>
            <a:r>
              <a:rPr lang="en-US" sz="2400">
                <a:solidFill>
                  <a:schemeClr val="dk1"/>
                </a:solidFill>
              </a:rPr>
              <a:t>802.11ax: L1/L2 Overheads (4)</a:t>
            </a:r>
            <a:endParaRPr sz="3200" b="1" i="0" u="none" strike="noStrike" cap="none">
              <a:solidFill>
                <a:srgbClr val="000000"/>
              </a:solidFill>
              <a:latin typeface="Times New Roman"/>
              <a:ea typeface="Times New Roman"/>
              <a:cs typeface="Times New Roman"/>
              <a:sym typeface="Times New Roman"/>
            </a:endParaRPr>
          </a:p>
        </p:txBody>
      </p:sp>
      <p:sp>
        <p:nvSpPr>
          <p:cNvPr id="486" name="Shape 486"/>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45</a:t>
            </a:fld>
            <a:endParaRPr sz="1200">
              <a:solidFill>
                <a:srgbClr val="000000"/>
              </a:solidFill>
              <a:latin typeface="Times New Roman"/>
              <a:ea typeface="Times New Roman"/>
              <a:cs typeface="Times New Roman"/>
              <a:sym typeface="Times New Roman"/>
            </a:endParaRPr>
          </a:p>
        </p:txBody>
      </p:sp>
      <p:sp>
        <p:nvSpPr>
          <p:cNvPr id="487" name="Shape 487"/>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a:t>March</a:t>
            </a:r>
            <a:r>
              <a:rPr lang="en-US" sz="1800" b="1">
                <a:solidFill>
                  <a:srgbClr val="000000"/>
                </a:solidFill>
                <a:latin typeface="Times New Roman"/>
                <a:ea typeface="Times New Roman"/>
                <a:cs typeface="Times New Roman"/>
                <a:sym typeface="Times New Roman"/>
              </a:rPr>
              <a:t>  2018</a:t>
            </a:r>
            <a:endParaRPr sz="1800" b="1">
              <a:solidFill>
                <a:srgbClr val="000000"/>
              </a:solidFill>
              <a:latin typeface="Times New Roman"/>
              <a:ea typeface="Times New Roman"/>
              <a:cs typeface="Times New Roman"/>
              <a:sym typeface="Times New Roman"/>
            </a:endParaRPr>
          </a:p>
        </p:txBody>
      </p:sp>
      <p:sp>
        <p:nvSpPr>
          <p:cNvPr id="488" name="Shape 488"/>
          <p:cNvSpPr txBox="1">
            <a:spLocks noGrp="1"/>
          </p:cNvSpPr>
          <p:nvPr>
            <p:ph type="body" idx="1"/>
          </p:nvPr>
        </p:nvSpPr>
        <p:spPr>
          <a:xfrm>
            <a:off x="762000" y="990600"/>
            <a:ext cx="10361100" cy="4113300"/>
          </a:xfrm>
          <a:prstGeom prst="rect">
            <a:avLst/>
          </a:prstGeom>
          <a:noFill/>
          <a:ln>
            <a:noFill/>
          </a:ln>
        </p:spPr>
        <p:txBody>
          <a:bodyPr spcFirstLastPara="1" wrap="square" lIns="92150" tIns="46075" rIns="92150" bIns="46075" anchor="t" anchorCtr="0">
            <a:noAutofit/>
          </a:bodyPr>
          <a:lstStyle/>
          <a:p>
            <a:pPr marL="457200" marR="0" lvl="0" indent="-317500" algn="l" rtl="0">
              <a:spcBef>
                <a:spcPts val="0"/>
              </a:spcBef>
              <a:spcAft>
                <a:spcPts val="0"/>
              </a:spcAft>
              <a:buSzPts val="1400"/>
              <a:buChar char="●"/>
            </a:pPr>
            <a:r>
              <a:rPr lang="en-US"/>
              <a:t>Possible L2 Optimizations:</a:t>
            </a:r>
            <a:endParaRPr/>
          </a:p>
          <a:p>
            <a:pPr marL="914400" marR="0" lvl="1" indent="-330200" algn="l" rtl="0">
              <a:spcBef>
                <a:spcPts val="0"/>
              </a:spcBef>
              <a:spcAft>
                <a:spcPts val="0"/>
              </a:spcAft>
              <a:buSzPts val="1600"/>
              <a:buChar char="○"/>
            </a:pPr>
            <a:r>
              <a:rPr lang="en-US" sz="1600">
                <a:latin typeface="Arial"/>
                <a:ea typeface="Arial"/>
                <a:cs typeface="Arial"/>
                <a:sym typeface="Arial"/>
              </a:rPr>
              <a:t>Reducing SubFrame header from 14 bytes to 4 bytes</a:t>
            </a:r>
            <a:endParaRPr sz="1600">
              <a:latin typeface="Arial"/>
              <a:ea typeface="Arial"/>
              <a:cs typeface="Arial"/>
              <a:sym typeface="Arial"/>
            </a:endParaRPr>
          </a:p>
          <a:p>
            <a:pPr marL="1371600" marR="0" lvl="2" indent="-330200" algn="l" rtl="0">
              <a:spcBef>
                <a:spcPts val="0"/>
              </a:spcBef>
              <a:spcAft>
                <a:spcPts val="0"/>
              </a:spcAft>
              <a:buSzPts val="1600"/>
              <a:buChar char="■"/>
            </a:pPr>
            <a:r>
              <a:rPr lang="en-US" sz="1600">
                <a:latin typeface="Arial"/>
                <a:ea typeface="Arial"/>
                <a:cs typeface="Arial"/>
                <a:sym typeface="Arial"/>
              </a:rPr>
              <a:t>If all frames are destined to same address, in typical use case DA/SA can be extracted from MAC header</a:t>
            </a:r>
            <a:endParaRPr sz="1600">
              <a:latin typeface="Arial"/>
              <a:ea typeface="Arial"/>
              <a:cs typeface="Arial"/>
              <a:sym typeface="Arial"/>
            </a:endParaRPr>
          </a:p>
          <a:p>
            <a:pPr marL="1371600" marR="0" lvl="2" indent="-330200" algn="l" rtl="0">
              <a:spcBef>
                <a:spcPts val="0"/>
              </a:spcBef>
              <a:spcAft>
                <a:spcPts val="0"/>
              </a:spcAft>
              <a:buSzPts val="1600"/>
              <a:buChar char="■"/>
            </a:pPr>
            <a:r>
              <a:rPr lang="en-US" sz="1600">
                <a:latin typeface="Arial"/>
                <a:ea typeface="Arial"/>
                <a:cs typeface="Arial"/>
                <a:sym typeface="Arial"/>
              </a:rPr>
              <a:t>4 bytes SFH contains length, CRC and unique identifier</a:t>
            </a:r>
            <a:endParaRPr sz="1600">
              <a:latin typeface="Arial"/>
              <a:ea typeface="Arial"/>
              <a:cs typeface="Arial"/>
              <a:sym typeface="Arial"/>
            </a:endParaRPr>
          </a:p>
          <a:p>
            <a:pPr marL="342900" marR="0" lvl="0" indent="-342900" algn="l" rtl="0">
              <a:spcBef>
                <a:spcPts val="0"/>
              </a:spcBef>
              <a:spcAft>
                <a:spcPts val="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Shape 141"/>
          <p:cNvSpPr txBox="1">
            <a:spLocks noGrp="1"/>
          </p:cNvSpPr>
          <p:nvPr>
            <p:ph type="title"/>
          </p:nvPr>
        </p:nvSpPr>
        <p:spPr>
          <a:xfrm>
            <a:off x="914401" y="4572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Notes (1) </a:t>
            </a:r>
            <a:endParaRPr sz="2400"/>
          </a:p>
        </p:txBody>
      </p:sp>
      <p:sp>
        <p:nvSpPr>
          <p:cNvPr id="142" name="Shape 142"/>
          <p:cNvSpPr txBox="1">
            <a:spLocks noGrp="1"/>
          </p:cNvSpPr>
          <p:nvPr>
            <p:ph type="body" idx="1"/>
          </p:nvPr>
        </p:nvSpPr>
        <p:spPr>
          <a:xfrm>
            <a:off x="739100" y="864625"/>
            <a:ext cx="11174100" cy="5534700"/>
          </a:xfrm>
          <a:prstGeom prst="rect">
            <a:avLst/>
          </a:prstGeom>
          <a:noFill/>
          <a:ln>
            <a:noFill/>
          </a:ln>
        </p:spPr>
        <p:txBody>
          <a:bodyPr spcFirstLastPara="1" wrap="square" lIns="92150" tIns="46075" rIns="92150" bIns="46075" anchor="t" anchorCtr="0">
            <a:noAutofit/>
          </a:bodyPr>
          <a:lstStyle/>
          <a:p>
            <a:pPr marL="0" lvl="0" indent="0" rtl="0">
              <a:spcBef>
                <a:spcPts val="0"/>
              </a:spcBef>
              <a:spcAft>
                <a:spcPts val="0"/>
              </a:spcAft>
              <a:buNone/>
            </a:pPr>
            <a:endParaRPr sz="1600" b="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Font typeface="Arial"/>
              <a:buAutoNum type="arabicPeriod"/>
            </a:pPr>
            <a:r>
              <a:rPr lang="en-US" sz="1600" b="0" dirty="0">
                <a:solidFill>
                  <a:schemeClr val="dk1"/>
                </a:solidFill>
                <a:latin typeface="Arial"/>
                <a:ea typeface="Arial"/>
                <a:cs typeface="Arial"/>
                <a:sym typeface="Arial"/>
              </a:rPr>
              <a:t>The derivations do not assume any of the following schemes (some of which are already supported in current 11ax devices) that can increase the realized SINR and/or the average spectral efficiency for a given geometry SINR: </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Font typeface="Arial"/>
              <a:buAutoNum type="alphaLcPeriod"/>
            </a:pPr>
            <a:r>
              <a:rPr lang="en-US" sz="1600" b="0" dirty="0">
                <a:solidFill>
                  <a:schemeClr val="dk1"/>
                </a:solidFill>
                <a:latin typeface="Arial"/>
                <a:ea typeface="Arial"/>
                <a:cs typeface="Arial"/>
                <a:sym typeface="Arial"/>
              </a:rPr>
              <a:t>Successive Interference Cancellation</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Font typeface="Arial"/>
              <a:buAutoNum type="alphaLcPeriod"/>
            </a:pPr>
            <a:r>
              <a:rPr lang="en-US" sz="1600" b="0" dirty="0">
                <a:solidFill>
                  <a:schemeClr val="dk1"/>
                </a:solidFill>
                <a:latin typeface="Arial"/>
                <a:ea typeface="Arial"/>
                <a:cs typeface="Arial"/>
                <a:sym typeface="Arial"/>
              </a:rPr>
              <a:t>Interference Coordination</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Font typeface="Arial"/>
              <a:buAutoNum type="alphaLcPeriod"/>
            </a:pPr>
            <a:r>
              <a:rPr lang="en-US" sz="1600" b="0" dirty="0">
                <a:solidFill>
                  <a:schemeClr val="dk1"/>
                </a:solidFill>
                <a:latin typeface="Arial"/>
                <a:ea typeface="Arial"/>
                <a:cs typeface="Arial"/>
                <a:sym typeface="Arial"/>
              </a:rPr>
              <a:t>Adaptive FDD/TDD </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Font typeface="Arial"/>
              <a:buAutoNum type="alphaLcPeriod"/>
            </a:pPr>
            <a:r>
              <a:rPr lang="en-US" sz="1600" b="0" dirty="0">
                <a:solidFill>
                  <a:schemeClr val="dk1"/>
                </a:solidFill>
                <a:latin typeface="Arial"/>
                <a:ea typeface="Arial"/>
                <a:cs typeface="Arial"/>
                <a:sym typeface="Arial"/>
              </a:rPr>
              <a:t>Frequency Reuse</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Font typeface="Arial"/>
              <a:buAutoNum type="alphaLcPeriod"/>
            </a:pPr>
            <a:r>
              <a:rPr lang="en-US" sz="1600" b="0" dirty="0">
                <a:solidFill>
                  <a:schemeClr val="dk1"/>
                </a:solidFill>
                <a:latin typeface="Arial"/>
                <a:ea typeface="Arial"/>
                <a:cs typeface="Arial"/>
                <a:sym typeface="Arial"/>
              </a:rPr>
              <a:t>Improvements in device sensitivity that are be possible in the next 4-5 years</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Font typeface="Arial"/>
              <a:buAutoNum type="alphaLcPeriod"/>
            </a:pPr>
            <a:r>
              <a:rPr lang="en-US" sz="1600" dirty="0">
                <a:solidFill>
                  <a:schemeClr val="dk1"/>
                </a:solidFill>
                <a:latin typeface="Arial"/>
                <a:ea typeface="Arial"/>
                <a:cs typeface="Arial"/>
                <a:sym typeface="Arial"/>
              </a:rPr>
              <a:t>Increasing the maximum code rate, for example for 1024 QAM from 0.83 to 0.9 and higher.</a:t>
            </a:r>
            <a:endParaRPr sz="1600" dirty="0">
              <a:solidFill>
                <a:schemeClr val="dk1"/>
              </a:solidFill>
              <a:latin typeface="Arial"/>
              <a:ea typeface="Arial"/>
              <a:cs typeface="Arial"/>
              <a:sym typeface="Arial"/>
            </a:endParaRPr>
          </a:p>
          <a:p>
            <a:pPr marL="457200" lvl="0" indent="0" rtl="0">
              <a:spcBef>
                <a:spcPts val="0"/>
              </a:spcBef>
              <a:spcAft>
                <a:spcPts val="0"/>
              </a:spcAft>
              <a:buNone/>
            </a:pPr>
            <a:r>
              <a:rPr lang="en-US" sz="1600" b="0" dirty="0">
                <a:solidFill>
                  <a:schemeClr val="dk1"/>
                </a:solidFill>
                <a:latin typeface="Arial"/>
                <a:ea typeface="Arial"/>
                <a:cs typeface="Arial"/>
                <a:sym typeface="Arial"/>
              </a:rPr>
              <a:t>However, the simulations required for IMT 2020 self evaluation should model all of the above. This will significantly improve the 11ax metrics.</a:t>
            </a:r>
            <a:endParaRPr sz="1600" b="0" dirty="0">
              <a:solidFill>
                <a:schemeClr val="dk1"/>
              </a:solidFill>
              <a:latin typeface="Arial"/>
              <a:ea typeface="Arial"/>
              <a:cs typeface="Arial"/>
              <a:sym typeface="Arial"/>
            </a:endParaRPr>
          </a:p>
          <a:p>
            <a:pPr marL="469900" lvl="0" indent="-342900" rtl="0">
              <a:spcBef>
                <a:spcPts val="0"/>
              </a:spcBef>
              <a:spcAft>
                <a:spcPts val="0"/>
              </a:spcAft>
              <a:buClr>
                <a:schemeClr val="dk1"/>
              </a:buClr>
              <a:buSzPts val="1600"/>
              <a:buFont typeface="+mj-lt"/>
              <a:buAutoNum type="arabicPeriod" startAt="2"/>
            </a:pPr>
            <a:r>
              <a:rPr lang="en-US" sz="1600" b="0" dirty="0">
                <a:solidFill>
                  <a:schemeClr val="dk1"/>
                </a:solidFill>
                <a:latin typeface="Arial"/>
                <a:ea typeface="Arial"/>
                <a:cs typeface="Arial"/>
                <a:sym typeface="Arial"/>
              </a:rPr>
              <a:t>For MIMO systems, the derivations only assume transmit and receive array gain and not transmit and receive diversity gain. This leads to conservative SINR and hence conservative spectral efficiency estimates. </a:t>
            </a:r>
            <a:endParaRPr sz="1600" b="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Font typeface="Arial"/>
              <a:buAutoNum type="arabicPeriod" startAt="2"/>
            </a:pPr>
            <a:r>
              <a:rPr lang="en-US" sz="1600" b="0" dirty="0">
                <a:solidFill>
                  <a:schemeClr val="dk1"/>
                </a:solidFill>
                <a:latin typeface="Arial"/>
                <a:ea typeface="Arial"/>
                <a:cs typeface="Arial"/>
                <a:sym typeface="Arial"/>
              </a:rPr>
              <a:t>The mobility model for IMT 2020 Indoor Hotspot and Dense Urban is as follows:</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Font typeface="Arial"/>
              <a:buAutoNum type="alphaLcPeriod"/>
            </a:pPr>
            <a:r>
              <a:rPr lang="en-US" sz="1600" b="0" dirty="0">
                <a:solidFill>
                  <a:schemeClr val="dk1"/>
                </a:solidFill>
                <a:latin typeface="Arial"/>
                <a:ea typeface="Arial"/>
                <a:cs typeface="Arial"/>
                <a:sym typeface="Arial"/>
              </a:rPr>
              <a:t>Indoor Hotspot: 100% UEs at 3 </a:t>
            </a:r>
            <a:r>
              <a:rPr lang="en-US" sz="1600" b="0" dirty="0" err="1">
                <a:solidFill>
                  <a:schemeClr val="dk1"/>
                </a:solidFill>
                <a:latin typeface="Arial"/>
                <a:ea typeface="Arial"/>
                <a:cs typeface="Arial"/>
                <a:sym typeface="Arial"/>
              </a:rPr>
              <a:t>kmph</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Font typeface="Arial"/>
              <a:buAutoNum type="alphaLcPeriod"/>
            </a:pPr>
            <a:r>
              <a:rPr lang="en-US" sz="1600" b="0" dirty="0">
                <a:solidFill>
                  <a:schemeClr val="dk1"/>
                </a:solidFill>
                <a:latin typeface="Arial"/>
                <a:ea typeface="Arial"/>
                <a:cs typeface="Arial"/>
                <a:sym typeface="Arial"/>
              </a:rPr>
              <a:t>Dense Urban: 80% UEs at 3 </a:t>
            </a:r>
            <a:r>
              <a:rPr lang="en-US" sz="1600" b="0" dirty="0" err="1">
                <a:solidFill>
                  <a:schemeClr val="dk1"/>
                </a:solidFill>
                <a:latin typeface="Arial"/>
                <a:ea typeface="Arial"/>
                <a:cs typeface="Arial"/>
                <a:sym typeface="Arial"/>
              </a:rPr>
              <a:t>kmph</a:t>
            </a:r>
            <a:r>
              <a:rPr lang="en-US" sz="1600" b="0" dirty="0">
                <a:solidFill>
                  <a:schemeClr val="dk1"/>
                </a:solidFill>
                <a:latin typeface="Arial"/>
                <a:ea typeface="Arial"/>
                <a:cs typeface="Arial"/>
                <a:sym typeface="Arial"/>
              </a:rPr>
              <a:t> and 20% UEs at 30 </a:t>
            </a:r>
            <a:r>
              <a:rPr lang="en-US" sz="1600" b="0" dirty="0" err="1">
                <a:solidFill>
                  <a:schemeClr val="dk1"/>
                </a:solidFill>
                <a:latin typeface="Arial"/>
                <a:ea typeface="Arial"/>
                <a:cs typeface="Arial"/>
                <a:sym typeface="Arial"/>
              </a:rPr>
              <a:t>kmph</a:t>
            </a:r>
            <a:endParaRPr sz="1600" b="0" dirty="0">
              <a:solidFill>
                <a:schemeClr val="dk1"/>
              </a:solidFill>
              <a:latin typeface="Arial"/>
              <a:ea typeface="Arial"/>
              <a:cs typeface="Arial"/>
              <a:sym typeface="Arial"/>
            </a:endParaRPr>
          </a:p>
          <a:p>
            <a:pPr marL="457200" lvl="0" indent="0" rtl="0">
              <a:spcBef>
                <a:spcPts val="0"/>
              </a:spcBef>
              <a:spcAft>
                <a:spcPts val="0"/>
              </a:spcAft>
              <a:buNone/>
            </a:pPr>
            <a:r>
              <a:rPr lang="en-US" sz="1600" b="0" dirty="0">
                <a:solidFill>
                  <a:schemeClr val="dk1"/>
                </a:solidFill>
                <a:latin typeface="Arial"/>
                <a:ea typeface="Arial"/>
                <a:cs typeface="Arial"/>
                <a:sym typeface="Arial"/>
              </a:rPr>
              <a:t>As a first pass estimate, the derivations assume only Doppler and no actual movement of the UEs. Actual mobility has to be considered in the simulations.</a:t>
            </a:r>
            <a:endParaRPr sz="1600" b="0" dirty="0">
              <a:solidFill>
                <a:schemeClr val="dk1"/>
              </a:solidFill>
              <a:latin typeface="Arial"/>
              <a:ea typeface="Arial"/>
              <a:cs typeface="Arial"/>
              <a:sym typeface="Arial"/>
            </a:endParaRPr>
          </a:p>
          <a:p>
            <a:pPr marL="469900" marR="0" lvl="0" indent="-342900" algn="l" rtl="0">
              <a:lnSpc>
                <a:spcPct val="100000"/>
              </a:lnSpc>
              <a:spcBef>
                <a:spcPts val="0"/>
              </a:spcBef>
              <a:spcAft>
                <a:spcPts val="0"/>
              </a:spcAft>
              <a:buSzPts val="1600"/>
              <a:buFont typeface="+mj-lt"/>
              <a:buAutoNum type="arabicPeriod" startAt="4"/>
            </a:pPr>
            <a:r>
              <a:rPr lang="en-US" sz="1600" b="0" dirty="0">
                <a:solidFill>
                  <a:schemeClr val="dk1"/>
                </a:solidFill>
                <a:latin typeface="Arial"/>
                <a:ea typeface="Arial"/>
                <a:cs typeface="Arial"/>
                <a:sym typeface="Arial"/>
              </a:rPr>
              <a:t>The IMT-2020 requirements specify that the evaluations should consider the effective bandwidth, which is the operating bandwidth normalized appropriately considering the uplink/downlink ratio. So, the estimates provided in this document consider the DL and UL transmission times separately and do not consider the time required for CCA.</a:t>
            </a:r>
            <a:endParaRPr sz="1600" b="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solidFill>
                <a:schemeClr val="dk1"/>
              </a:solidFill>
            </a:endParaRPr>
          </a:p>
          <a:p>
            <a:pPr marL="0" marR="0" lvl="0" indent="0" algn="l" rtl="0">
              <a:spcBef>
                <a:spcPts val="600"/>
              </a:spcBef>
              <a:spcAft>
                <a:spcPts val="0"/>
              </a:spcAft>
              <a:buNone/>
            </a:pPr>
            <a:endParaRPr sz="1600" b="0" dirty="0">
              <a:solidFill>
                <a:schemeClr val="dk1"/>
              </a:solidFill>
            </a:endParaRPr>
          </a:p>
          <a:p>
            <a:pPr marL="0" marR="0" lvl="0" indent="0" algn="l" rtl="0">
              <a:spcBef>
                <a:spcPts val="600"/>
              </a:spcBef>
              <a:spcAft>
                <a:spcPts val="0"/>
              </a:spcAft>
              <a:buNone/>
            </a:pPr>
            <a:endParaRPr sz="1600" b="0" dirty="0"/>
          </a:p>
          <a:p>
            <a:pPr marL="0" marR="0" lvl="0" indent="0" algn="l" rtl="0">
              <a:spcBef>
                <a:spcPts val="600"/>
              </a:spcBef>
              <a:spcAft>
                <a:spcPts val="0"/>
              </a:spcAft>
              <a:buNone/>
            </a:pPr>
            <a:endParaRPr sz="1600" b="0" dirty="0"/>
          </a:p>
        </p:txBody>
      </p:sp>
      <p:sp>
        <p:nvSpPr>
          <p:cNvPr id="143" name="Shape 143"/>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144" name="Shape 144"/>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a:solidFill>
                  <a:srgbClr val="000000"/>
                </a:solidFill>
                <a:latin typeface="Times New Roman"/>
                <a:ea typeface="Times New Roman"/>
                <a:cs typeface="Times New Roman"/>
                <a:sym typeface="Times New Roman"/>
              </a:rPr>
              <a:t>March  2018</a:t>
            </a:r>
            <a:endParaRPr sz="1800" b="1">
              <a:solidFill>
                <a:srgbClr val="000000"/>
              </a:solidFill>
              <a:latin typeface="Times New Roman"/>
              <a:ea typeface="Times New Roman"/>
              <a:cs typeface="Times New Roman"/>
              <a:sym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Shape 149"/>
          <p:cNvSpPr txBox="1">
            <a:spLocks noGrp="1"/>
          </p:cNvSpPr>
          <p:nvPr>
            <p:ph type="title"/>
          </p:nvPr>
        </p:nvSpPr>
        <p:spPr>
          <a:xfrm>
            <a:off x="0" y="457200"/>
            <a:ext cx="11275500" cy="7635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IMT-2020 requirement for </a:t>
            </a:r>
            <a:r>
              <a:rPr lang="en-US" sz="2400" b="1" i="0" u="none" strike="noStrike" cap="none">
                <a:solidFill>
                  <a:srgbClr val="000000"/>
                </a:solidFill>
                <a:latin typeface="Times New Roman"/>
                <a:ea typeface="Times New Roman"/>
                <a:cs typeface="Times New Roman"/>
                <a:sym typeface="Times New Roman"/>
              </a:rPr>
              <a:t>Peak </a:t>
            </a:r>
            <a:r>
              <a:rPr lang="en-US" sz="2400"/>
              <a:t>S</a:t>
            </a:r>
            <a:r>
              <a:rPr lang="en-US" sz="2400" b="1" i="0" u="none" strike="noStrike" cap="none">
                <a:solidFill>
                  <a:srgbClr val="000000"/>
                </a:solidFill>
                <a:latin typeface="Times New Roman"/>
                <a:ea typeface="Times New Roman"/>
                <a:cs typeface="Times New Roman"/>
                <a:sym typeface="Times New Roman"/>
              </a:rPr>
              <a:t>pectral </a:t>
            </a:r>
            <a:r>
              <a:rPr lang="en-US" sz="2400"/>
              <a:t>E</a:t>
            </a:r>
            <a:r>
              <a:rPr lang="en-US" sz="2400" b="1" i="0" u="none" strike="noStrike" cap="none">
                <a:solidFill>
                  <a:srgbClr val="000000"/>
                </a:solidFill>
                <a:latin typeface="Times New Roman"/>
                <a:ea typeface="Times New Roman"/>
                <a:cs typeface="Times New Roman"/>
                <a:sym typeface="Times New Roman"/>
              </a:rPr>
              <a:t>fficiency</a:t>
            </a:r>
            <a:r>
              <a:rPr lang="en-US" sz="2400"/>
              <a:t> </a:t>
            </a:r>
            <a:endParaRPr sz="2400" b="1" i="0" u="none" strike="noStrike" cap="none">
              <a:solidFill>
                <a:srgbClr val="000000"/>
              </a:solidFill>
              <a:latin typeface="Times New Roman"/>
              <a:ea typeface="Times New Roman"/>
              <a:cs typeface="Times New Roman"/>
              <a:sym typeface="Times New Roman"/>
            </a:endParaRPr>
          </a:p>
        </p:txBody>
      </p:sp>
      <p:sp>
        <p:nvSpPr>
          <p:cNvPr id="150" name="Shape 15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151" name="Shape 151"/>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a:solidFill>
                  <a:srgbClr val="000000"/>
                </a:solidFill>
                <a:latin typeface="Times New Roman"/>
                <a:ea typeface="Times New Roman"/>
                <a:cs typeface="Times New Roman"/>
                <a:sym typeface="Times New Roman"/>
              </a:rPr>
              <a:t>March  2018</a:t>
            </a:r>
            <a:endParaRPr sz="1800" b="1">
              <a:solidFill>
                <a:srgbClr val="000000"/>
              </a:solidFill>
              <a:latin typeface="Times New Roman"/>
              <a:ea typeface="Times New Roman"/>
              <a:cs typeface="Times New Roman"/>
              <a:sym typeface="Times New Roman"/>
            </a:endParaRPr>
          </a:p>
        </p:txBody>
      </p:sp>
      <p:sp>
        <p:nvSpPr>
          <p:cNvPr id="152" name="Shape 152"/>
          <p:cNvSpPr txBox="1">
            <a:spLocks noGrp="1"/>
          </p:cNvSpPr>
          <p:nvPr>
            <p:ph type="body" idx="1"/>
          </p:nvPr>
        </p:nvSpPr>
        <p:spPr>
          <a:xfrm>
            <a:off x="161850" y="915900"/>
            <a:ext cx="11915400" cy="5103900"/>
          </a:xfrm>
          <a:prstGeom prst="rect">
            <a:avLst/>
          </a:prstGeom>
          <a:noFill/>
          <a:ln>
            <a:noFill/>
          </a:ln>
        </p:spPr>
        <p:txBody>
          <a:bodyPr spcFirstLastPara="1" wrap="square" lIns="92150" tIns="46075" rIns="92150" bIns="46075" anchor="t" anchorCtr="0">
            <a:noAutofit/>
          </a:bodyPr>
          <a:lstStyle/>
          <a:p>
            <a:pPr marL="0" lvl="0" indent="0" rtl="0">
              <a:lnSpc>
                <a:spcPct val="115000"/>
              </a:lnSpc>
              <a:spcBef>
                <a:spcPts val="600"/>
              </a:spcBef>
              <a:spcAft>
                <a:spcPts val="0"/>
              </a:spcAft>
              <a:buClr>
                <a:schemeClr val="dk1"/>
              </a:buClr>
              <a:buSzPts val="1100"/>
              <a:buFont typeface="Arial"/>
              <a:buNone/>
            </a:pPr>
            <a:r>
              <a:rPr lang="en-US" sz="1600" b="0">
                <a:solidFill>
                  <a:schemeClr val="dk1"/>
                </a:solidFill>
                <a:latin typeface="Arial"/>
                <a:ea typeface="Arial"/>
                <a:cs typeface="Arial"/>
                <a:sym typeface="Arial"/>
              </a:rPr>
              <a:t>Definition [1]: </a:t>
            </a:r>
            <a:r>
              <a:rPr lang="en-US" sz="1600" b="0">
                <a:solidFill>
                  <a:srgbClr val="0000FF"/>
                </a:solidFill>
                <a:latin typeface="Arial"/>
                <a:ea typeface="Arial"/>
                <a:cs typeface="Arial"/>
                <a:sym typeface="Arial"/>
              </a:rPr>
              <a:t>Peak spectral efficiency is the maximum data rate under ideal conditions normalised by channel bandwidth (in bit/s/Hz), where the maximum data rate is the received data bits assuming error-free conditions assignable to a single mobile station, when all assignable radio resources for the corresponding link direction are utilized.</a:t>
            </a:r>
            <a:endParaRPr sz="1600" b="0">
              <a:solidFill>
                <a:srgbClr val="0000FF"/>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a:solidFill>
                  <a:schemeClr val="dk1"/>
                </a:solidFill>
                <a:latin typeface="Arial"/>
                <a:ea typeface="Arial"/>
                <a:cs typeface="Arial"/>
                <a:sym typeface="Arial"/>
              </a:rPr>
              <a:t>The requirement is applicable to EMBB. Peak Spectral efficiency requirement: DL/UL: 30/15 bits/s/Hz. </a:t>
            </a: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a:solidFill>
                  <a:schemeClr val="dk1"/>
                </a:solidFill>
                <a:latin typeface="Arial"/>
                <a:ea typeface="Arial"/>
                <a:cs typeface="Arial"/>
                <a:sym typeface="Arial"/>
              </a:rPr>
              <a:t>Evaluation Method: Analytical (via calculation or mathematical analysis). Simulations are not required for this metric.</a:t>
            </a: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endParaRPr sz="1400" b="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endParaRPr sz="160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endParaRPr sz="1600">
              <a:solidFill>
                <a:schemeClr val="dk1"/>
              </a:solidFill>
              <a:latin typeface="Arial"/>
              <a:ea typeface="Arial"/>
              <a:cs typeface="Arial"/>
              <a:sym typeface="Arial"/>
            </a:endParaRPr>
          </a:p>
          <a:p>
            <a:pPr marL="0" marR="0" lvl="0" indent="0" algn="l" rtl="0">
              <a:spcBef>
                <a:spcPts val="0"/>
              </a:spcBef>
              <a:spcAft>
                <a:spcPts val="0"/>
              </a:spcAft>
              <a:buNone/>
            </a:pPr>
            <a:endParaRPr sz="2000"/>
          </a:p>
          <a:p>
            <a:pPr marL="342900" marR="0" lvl="0" indent="-342900" algn="l" rtl="0">
              <a:spcBef>
                <a:spcPts val="600"/>
              </a:spcBef>
              <a:spcAft>
                <a:spcPts val="0"/>
              </a:spcAft>
              <a:buNone/>
            </a:pPr>
            <a:r>
              <a:rPr lang="en-US" sz="2000" b="1" i="0" u="none" strike="noStrike" cap="none">
                <a:solidFill>
                  <a:srgbClr val="000000"/>
                </a:solidFill>
                <a:latin typeface="Times New Roman"/>
                <a:ea typeface="Times New Roman"/>
                <a:cs typeface="Times New Roman"/>
                <a:sym typeface="Times New Roman"/>
              </a:rPr>
              <a:t> </a:t>
            </a:r>
            <a:endParaRPr/>
          </a:p>
          <a:p>
            <a:pPr marL="342900" marR="0" lvl="0" indent="-342900" algn="l" rtl="0">
              <a:spcBef>
                <a:spcPts val="600"/>
              </a:spcBef>
              <a:spcAft>
                <a:spcPts val="0"/>
              </a:spcAft>
              <a:buNone/>
            </a:pPr>
            <a:endParaRPr/>
          </a:p>
        </p:txBody>
      </p:sp>
      <p:graphicFrame>
        <p:nvGraphicFramePr>
          <p:cNvPr id="153" name="Shape 153"/>
          <p:cNvGraphicFramePr/>
          <p:nvPr/>
        </p:nvGraphicFramePr>
        <p:xfrm>
          <a:off x="233325" y="2656750"/>
          <a:ext cx="11843900" cy="3742824"/>
        </p:xfrm>
        <a:graphic>
          <a:graphicData uri="http://schemas.openxmlformats.org/drawingml/2006/table">
            <a:tbl>
              <a:tblPr>
                <a:noFill/>
                <a:tableStyleId>{113D76AF-2DB7-4605-8C40-959F13C108E4}</a:tableStyleId>
              </a:tblPr>
              <a:tblGrid>
                <a:gridCol w="387425"/>
                <a:gridCol w="4947025"/>
                <a:gridCol w="6509450"/>
              </a:tblGrid>
              <a:tr h="446075">
                <a:tc>
                  <a:txBody>
                    <a:bodyPr/>
                    <a:lstStyle/>
                    <a:p>
                      <a:pPr marL="0" lvl="0" indent="0">
                        <a:spcBef>
                          <a:spcPts val="0"/>
                        </a:spcBef>
                        <a:spcAft>
                          <a:spcPts val="0"/>
                        </a:spcAft>
                        <a:buNone/>
                      </a:pPr>
                      <a:endParaRPr/>
                    </a:p>
                  </a:txBody>
                  <a:tcPr marL="91425" marR="91425" marT="91425" marB="91425"/>
                </a:tc>
                <a:tc>
                  <a:txBody>
                    <a:bodyPr/>
                    <a:lstStyle/>
                    <a:p>
                      <a:pPr marL="0" lvl="0" indent="0" rtl="0">
                        <a:lnSpc>
                          <a:spcPct val="115000"/>
                        </a:lnSpc>
                        <a:spcBef>
                          <a:spcPts val="0"/>
                        </a:spcBef>
                        <a:spcAft>
                          <a:spcPts val="0"/>
                        </a:spcAft>
                        <a:buNone/>
                      </a:pPr>
                      <a:r>
                        <a:rPr lang="en-US" sz="1600" b="1"/>
                        <a:t>Relevant Requirement Details</a:t>
                      </a:r>
                      <a:endParaRPr/>
                    </a:p>
                  </a:txBody>
                  <a:tcPr marL="91425" marR="91425" marT="91425" marB="91425"/>
                </a:tc>
                <a:tc>
                  <a:txBody>
                    <a:bodyPr/>
                    <a:lstStyle/>
                    <a:p>
                      <a:pPr marL="0" lvl="0" indent="0" rtl="0">
                        <a:lnSpc>
                          <a:spcPct val="115000"/>
                        </a:lnSpc>
                        <a:spcBef>
                          <a:spcPts val="0"/>
                        </a:spcBef>
                        <a:spcAft>
                          <a:spcPts val="0"/>
                        </a:spcAft>
                        <a:buNone/>
                      </a:pPr>
                      <a:r>
                        <a:rPr lang="en-US" sz="1600" b="1"/>
                        <a:t>Notes</a:t>
                      </a:r>
                      <a:endParaRPr/>
                    </a:p>
                  </a:txBody>
                  <a:tcPr marL="91425" marR="91425" marT="91425" marB="91425"/>
                </a:tc>
              </a:tr>
              <a:tr h="574500">
                <a:tc>
                  <a:txBody>
                    <a:bodyPr/>
                    <a:lstStyle/>
                    <a:p>
                      <a:pPr marL="0" lvl="0" indent="0">
                        <a:spcBef>
                          <a:spcPts val="0"/>
                        </a:spcBef>
                        <a:spcAft>
                          <a:spcPts val="0"/>
                        </a:spcAft>
                        <a:buNone/>
                      </a:pPr>
                      <a:r>
                        <a:rPr lang="en-US"/>
                        <a:t>1</a:t>
                      </a:r>
                      <a:endParaRPr/>
                    </a:p>
                  </a:txBody>
                  <a:tcPr marL="91425" marR="91425" marT="91425" marB="91425"/>
                </a:tc>
                <a:tc>
                  <a:txBody>
                    <a:bodyPr/>
                    <a:lstStyle/>
                    <a:p>
                      <a:pPr marL="0" lvl="0" indent="0">
                        <a:spcBef>
                          <a:spcPts val="0"/>
                        </a:spcBef>
                        <a:spcAft>
                          <a:spcPts val="0"/>
                        </a:spcAft>
                        <a:buNone/>
                      </a:pPr>
                      <a:r>
                        <a:rPr lang="en-US" sz="1600">
                          <a:solidFill>
                            <a:srgbClr val="0000FF"/>
                          </a:solidFill>
                        </a:rPr>
                        <a:t>Layer 1 and Layer 2 overhead should be accounted for in time and frequency</a:t>
                      </a:r>
                      <a:endParaRPr sz="1600">
                        <a:solidFill>
                          <a:srgbClr val="0000FF"/>
                        </a:solidFill>
                      </a:endParaRPr>
                    </a:p>
                  </a:txBody>
                  <a:tcPr marL="91425" marR="91425" marT="91425" marB="91425"/>
                </a:tc>
                <a:tc>
                  <a:txBody>
                    <a:bodyPr/>
                    <a:lstStyle/>
                    <a:p>
                      <a:pPr marL="0" lvl="0" indent="0">
                        <a:spcBef>
                          <a:spcPts val="0"/>
                        </a:spcBef>
                        <a:spcAft>
                          <a:spcPts val="0"/>
                        </a:spcAft>
                        <a:buNone/>
                      </a:pPr>
                      <a:endParaRPr sz="1600"/>
                    </a:p>
                  </a:txBody>
                  <a:tcPr marL="91425" marR="91425" marT="91425" marB="91425"/>
                </a:tc>
              </a:tr>
              <a:tr h="574500">
                <a:tc>
                  <a:txBody>
                    <a:bodyPr/>
                    <a:lstStyle/>
                    <a:p>
                      <a:pPr marL="0" lvl="0" indent="0">
                        <a:spcBef>
                          <a:spcPts val="0"/>
                        </a:spcBef>
                        <a:spcAft>
                          <a:spcPts val="0"/>
                        </a:spcAft>
                        <a:buNone/>
                      </a:pPr>
                      <a:r>
                        <a:rPr lang="en-US"/>
                        <a:t>2</a:t>
                      </a:r>
                      <a:endParaRPr/>
                    </a:p>
                  </a:txBody>
                  <a:tcPr marL="91425" marR="91425" marT="91425" marB="91425"/>
                </a:tc>
                <a:tc>
                  <a:txBody>
                    <a:bodyPr/>
                    <a:lstStyle/>
                    <a:p>
                      <a:pPr marL="0" lvl="0" indent="0" rtl="0">
                        <a:lnSpc>
                          <a:spcPct val="115000"/>
                        </a:lnSpc>
                        <a:spcBef>
                          <a:spcPts val="0"/>
                        </a:spcBef>
                        <a:spcAft>
                          <a:spcPts val="0"/>
                        </a:spcAft>
                        <a:buNone/>
                      </a:pPr>
                      <a:r>
                        <a:rPr lang="en-US" sz="1600">
                          <a:solidFill>
                            <a:srgbClr val="0000FF"/>
                          </a:solidFill>
                        </a:rPr>
                        <a:t>For TDD, the channel bandwidth information should include the effective bandwidth, which is the operating bandwidth normalized appropriately considering the uplink/downlink ratio.</a:t>
                      </a:r>
                      <a:endParaRPr sz="1600">
                        <a:solidFill>
                          <a:srgbClr val="0000FF"/>
                        </a:solidFill>
                      </a:endParaRPr>
                    </a:p>
                  </a:txBody>
                  <a:tcPr marL="91425" marR="91425" marT="91425" marB="91425"/>
                </a:tc>
                <a:tc>
                  <a:txBody>
                    <a:bodyPr/>
                    <a:lstStyle/>
                    <a:p>
                      <a:pPr marL="0" lvl="0" indent="0" rtl="0">
                        <a:lnSpc>
                          <a:spcPct val="115000"/>
                        </a:lnSpc>
                        <a:spcBef>
                          <a:spcPts val="0"/>
                        </a:spcBef>
                        <a:spcAft>
                          <a:spcPts val="0"/>
                        </a:spcAft>
                        <a:buNone/>
                      </a:pPr>
                      <a:r>
                        <a:rPr lang="en-US" sz="1600">
                          <a:solidFill>
                            <a:schemeClr val="dk1"/>
                          </a:solidFill>
                        </a:rPr>
                        <a:t>As 802.11 is a TDD system, this means that while calculating the DL and UL spectral efficiency, the total bandwidth has to be scaled by the time required to transmit in the DL or UL. This would lead to a higher spectral efficiency than what is usually considered in 802.11. </a:t>
                      </a:r>
                      <a:endParaRPr sz="1600"/>
                    </a:p>
                  </a:txBody>
                  <a:tcPr marL="91425" marR="91425" marT="91425" marB="91425"/>
                </a:tc>
              </a:tr>
              <a:tr h="574500">
                <a:tc>
                  <a:txBody>
                    <a:bodyPr/>
                    <a:lstStyle/>
                    <a:p>
                      <a:pPr marL="0" lvl="0" indent="0" rtl="0">
                        <a:spcBef>
                          <a:spcPts val="0"/>
                        </a:spcBef>
                        <a:spcAft>
                          <a:spcPts val="0"/>
                        </a:spcAft>
                        <a:buNone/>
                      </a:pPr>
                      <a:r>
                        <a:rPr lang="en-US"/>
                        <a:t>3</a:t>
                      </a:r>
                      <a:endParaRPr/>
                    </a:p>
                  </a:txBody>
                  <a:tcPr marL="91425" marR="91425" marT="91425" marB="91425"/>
                </a:tc>
                <a:tc>
                  <a:txBody>
                    <a:bodyPr/>
                    <a:lstStyle/>
                    <a:p>
                      <a:pPr marL="0" lvl="0" indent="0" rtl="0">
                        <a:lnSpc>
                          <a:spcPct val="115000"/>
                        </a:lnSpc>
                        <a:spcBef>
                          <a:spcPts val="0"/>
                        </a:spcBef>
                        <a:spcAft>
                          <a:spcPts val="0"/>
                        </a:spcAft>
                        <a:buNone/>
                      </a:pPr>
                      <a:r>
                        <a:rPr lang="en-US" sz="1600">
                          <a:solidFill>
                            <a:srgbClr val="0000FF"/>
                          </a:solidFill>
                        </a:rPr>
                        <a:t>Proponents should demonstrate that the peak spectral efficiency requirement can be met for, at least, one of the carrier frequencies assumed in the test environments under the eMBB usage scenario</a:t>
                      </a:r>
                      <a:endParaRPr sz="1600">
                        <a:solidFill>
                          <a:srgbClr val="0000FF"/>
                        </a:solidFill>
                      </a:endParaRPr>
                    </a:p>
                  </a:txBody>
                  <a:tcPr marL="91425" marR="91425" marT="91425" marB="91425"/>
                </a:tc>
                <a:tc>
                  <a:txBody>
                    <a:bodyPr/>
                    <a:lstStyle/>
                    <a:p>
                      <a:pPr marL="0" lvl="0" indent="0" rtl="0">
                        <a:lnSpc>
                          <a:spcPct val="115000"/>
                        </a:lnSpc>
                        <a:spcBef>
                          <a:spcPts val="0"/>
                        </a:spcBef>
                        <a:spcAft>
                          <a:spcPts val="0"/>
                        </a:spcAft>
                        <a:buNone/>
                      </a:pPr>
                      <a:r>
                        <a:rPr lang="en-US" sz="1600">
                          <a:solidFill>
                            <a:schemeClr val="dk1"/>
                          </a:solidFill>
                        </a:rPr>
                        <a:t>The carrier frequencies are 4 GHz, 30 GHz and 70 GHz and the peak spectral efficiency has to be met for at least one. So, it suffices for 802.11 to meet the target for 4 GHz.</a:t>
                      </a:r>
                      <a:endParaRPr sz="1600">
                        <a:solidFill>
                          <a:schemeClr val="dk1"/>
                        </a:solidFill>
                      </a:endParaRPr>
                    </a:p>
                  </a:txBody>
                  <a:tcPr marL="91425" marR="91425" marT="91425" marB="91425"/>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Shape 158"/>
          <p:cNvSpPr txBox="1">
            <a:spLocks noGrp="1"/>
          </p:cNvSpPr>
          <p:nvPr>
            <p:ph type="title"/>
          </p:nvPr>
        </p:nvSpPr>
        <p:spPr>
          <a:xfrm>
            <a:off x="-152400" y="381000"/>
            <a:ext cx="11275500" cy="7635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802.11ax estimate for </a:t>
            </a:r>
            <a:r>
              <a:rPr lang="en-US" sz="2400" b="1" i="0" u="none" strike="noStrike" cap="none">
                <a:solidFill>
                  <a:srgbClr val="000000"/>
                </a:solidFill>
                <a:latin typeface="Times New Roman"/>
                <a:ea typeface="Times New Roman"/>
                <a:cs typeface="Times New Roman"/>
                <a:sym typeface="Times New Roman"/>
              </a:rPr>
              <a:t>Peak </a:t>
            </a:r>
            <a:r>
              <a:rPr lang="en-US" sz="2400"/>
              <a:t>S</a:t>
            </a:r>
            <a:r>
              <a:rPr lang="en-US" sz="2400" b="1" i="0" u="none" strike="noStrike" cap="none">
                <a:solidFill>
                  <a:srgbClr val="000000"/>
                </a:solidFill>
                <a:latin typeface="Times New Roman"/>
                <a:ea typeface="Times New Roman"/>
                <a:cs typeface="Times New Roman"/>
                <a:sym typeface="Times New Roman"/>
              </a:rPr>
              <a:t>pectral </a:t>
            </a:r>
            <a:r>
              <a:rPr lang="en-US" sz="2400"/>
              <a:t>E</a:t>
            </a:r>
            <a:r>
              <a:rPr lang="en-US" sz="2400" b="1" i="0" u="none" strike="noStrike" cap="none">
                <a:solidFill>
                  <a:srgbClr val="000000"/>
                </a:solidFill>
                <a:latin typeface="Times New Roman"/>
                <a:ea typeface="Times New Roman"/>
                <a:cs typeface="Times New Roman"/>
                <a:sym typeface="Times New Roman"/>
              </a:rPr>
              <a:t>fficiency</a:t>
            </a:r>
            <a:endParaRPr sz="2400" b="1" i="0" u="none" strike="noStrike" cap="none">
              <a:solidFill>
                <a:srgbClr val="000000"/>
              </a:solidFill>
              <a:latin typeface="Times New Roman"/>
              <a:ea typeface="Times New Roman"/>
              <a:cs typeface="Times New Roman"/>
              <a:sym typeface="Times New Roman"/>
            </a:endParaRPr>
          </a:p>
        </p:txBody>
      </p:sp>
      <p:sp>
        <p:nvSpPr>
          <p:cNvPr id="159" name="Shape 159"/>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160" name="Shape 160"/>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a:solidFill>
                  <a:srgbClr val="000000"/>
                </a:solidFill>
                <a:latin typeface="Times New Roman"/>
                <a:ea typeface="Times New Roman"/>
                <a:cs typeface="Times New Roman"/>
                <a:sym typeface="Times New Roman"/>
              </a:rPr>
              <a:t>March  2018</a:t>
            </a:r>
            <a:endParaRPr sz="1800" b="1">
              <a:solidFill>
                <a:srgbClr val="000000"/>
              </a:solidFill>
              <a:latin typeface="Times New Roman"/>
              <a:ea typeface="Times New Roman"/>
              <a:cs typeface="Times New Roman"/>
              <a:sym typeface="Times New Roman"/>
            </a:endParaRPr>
          </a:p>
        </p:txBody>
      </p:sp>
      <p:sp>
        <p:nvSpPr>
          <p:cNvPr id="161" name="Shape 161"/>
          <p:cNvSpPr txBox="1">
            <a:spLocks noGrp="1"/>
          </p:cNvSpPr>
          <p:nvPr>
            <p:ph type="body" idx="1"/>
          </p:nvPr>
        </p:nvSpPr>
        <p:spPr>
          <a:xfrm>
            <a:off x="304800" y="992100"/>
            <a:ext cx="11736000" cy="4698000"/>
          </a:xfrm>
          <a:prstGeom prst="rect">
            <a:avLst/>
          </a:prstGeom>
          <a:noFill/>
          <a:ln>
            <a:noFill/>
          </a:ln>
        </p:spPr>
        <p:txBody>
          <a:bodyPr spcFirstLastPara="1" wrap="square" lIns="92150" tIns="46075" rIns="92150" bIns="46075" anchor="t" anchorCtr="0">
            <a:noAutofit/>
          </a:bodyPr>
          <a:lstStyle/>
          <a:p>
            <a:pPr marL="0" lvl="0" indent="0" rtl="0">
              <a:lnSpc>
                <a:spcPct val="115000"/>
              </a:lnSpc>
              <a:spcBef>
                <a:spcPts val="600"/>
              </a:spcBef>
              <a:spcAft>
                <a:spcPts val="0"/>
              </a:spcAft>
              <a:buSzPts val="1100"/>
              <a:buNone/>
            </a:pPr>
            <a:endParaRPr sz="1600" i="1">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endParaRPr sz="1600" i="1">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endParaRPr sz="1600" i="1">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endParaRPr sz="1600" i="1">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endParaRPr sz="1600" i="1">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endParaRPr sz="1600" i="1">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endParaRPr sz="1600" i="1">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endParaRPr sz="1600">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endParaRPr sz="1600">
              <a:solidFill>
                <a:schemeClr val="dk1"/>
              </a:solidFill>
              <a:latin typeface="Arial"/>
              <a:ea typeface="Arial"/>
              <a:cs typeface="Arial"/>
              <a:sym typeface="Arial"/>
            </a:endParaRPr>
          </a:p>
          <a:p>
            <a:pPr marL="457200" lvl="0" indent="-330200" rtl="0">
              <a:lnSpc>
                <a:spcPct val="115000"/>
              </a:lnSpc>
              <a:spcBef>
                <a:spcPts val="600"/>
              </a:spcBef>
              <a:spcAft>
                <a:spcPts val="0"/>
              </a:spcAft>
              <a:buClr>
                <a:schemeClr val="dk1"/>
              </a:buClr>
              <a:buSzPts val="1600"/>
              <a:buChar char="●"/>
            </a:pPr>
            <a:r>
              <a:rPr lang="en-US" sz="1600" b="0">
                <a:solidFill>
                  <a:schemeClr val="dk1"/>
                </a:solidFill>
                <a:latin typeface="Arial"/>
                <a:ea typeface="Arial"/>
                <a:cs typeface="Arial"/>
                <a:sym typeface="Arial"/>
              </a:rPr>
              <a:t>Peak Spectral efficiency estimate for 802.11ax:</a:t>
            </a:r>
            <a:endParaRPr sz="1600" b="0">
              <a:solidFill>
                <a:schemeClr val="dk1"/>
              </a:solidFill>
              <a:latin typeface="Arial"/>
              <a:ea typeface="Arial"/>
              <a:cs typeface="Arial"/>
              <a:sym typeface="Arial"/>
            </a:endParaRPr>
          </a:p>
          <a:p>
            <a:pPr marL="914400" lvl="0" indent="-330200" rtl="0">
              <a:lnSpc>
                <a:spcPct val="115000"/>
              </a:lnSpc>
              <a:spcBef>
                <a:spcPts val="0"/>
              </a:spcBef>
              <a:spcAft>
                <a:spcPts val="0"/>
              </a:spcAft>
              <a:buClr>
                <a:schemeClr val="dk1"/>
              </a:buClr>
              <a:buSzPts val="1600"/>
              <a:buAutoNum type="arabicPeriod"/>
            </a:pPr>
            <a:r>
              <a:rPr lang="en-US" sz="1600" b="0">
                <a:solidFill>
                  <a:schemeClr val="dk1"/>
                </a:solidFill>
                <a:latin typeface="Arial"/>
                <a:ea typeface="Arial"/>
                <a:cs typeface="Arial"/>
                <a:sym typeface="Arial"/>
              </a:rPr>
              <a:t>Max instantaneous PHY rate = 60 bits/s/Hz in an 8x8 configuration</a:t>
            </a:r>
            <a:endParaRPr sz="1600" b="0">
              <a:solidFill>
                <a:schemeClr val="dk1"/>
              </a:solidFill>
              <a:latin typeface="Arial"/>
              <a:ea typeface="Arial"/>
              <a:cs typeface="Arial"/>
              <a:sym typeface="Arial"/>
            </a:endParaRPr>
          </a:p>
          <a:p>
            <a:pPr marL="914400" marR="0" lvl="0" indent="-330200" algn="l" rtl="0">
              <a:lnSpc>
                <a:spcPct val="115000"/>
              </a:lnSpc>
              <a:spcBef>
                <a:spcPts val="0"/>
              </a:spcBef>
              <a:spcAft>
                <a:spcPts val="0"/>
              </a:spcAft>
              <a:buSzPts val="1600"/>
              <a:buAutoNum type="arabicPeriod"/>
            </a:pPr>
            <a:r>
              <a:rPr lang="en-US" sz="1600" b="0">
                <a:solidFill>
                  <a:schemeClr val="dk1"/>
                </a:solidFill>
                <a:latin typeface="Arial"/>
                <a:ea typeface="Arial"/>
                <a:cs typeface="Arial"/>
                <a:sym typeface="Arial"/>
              </a:rPr>
              <a:t>L1/L2 overhead (max 11ax  packet size, control packet excluded):</a:t>
            </a:r>
            <a:endParaRPr sz="1600" b="0">
              <a:solidFill>
                <a:schemeClr val="dk1"/>
              </a:solidFill>
              <a:latin typeface="Arial"/>
              <a:ea typeface="Arial"/>
              <a:cs typeface="Arial"/>
              <a:sym typeface="Arial"/>
            </a:endParaRPr>
          </a:p>
          <a:p>
            <a:pPr marL="1371600" marR="0" lvl="1" indent="-330200" algn="l" rtl="0">
              <a:lnSpc>
                <a:spcPct val="115000"/>
              </a:lnSpc>
              <a:spcBef>
                <a:spcPts val="0"/>
              </a:spcBef>
              <a:spcAft>
                <a:spcPts val="0"/>
              </a:spcAft>
              <a:buSzPts val="1600"/>
              <a:buAutoNum type="alphaLcPeriod"/>
            </a:pPr>
            <a:r>
              <a:rPr lang="en-US" sz="1600">
                <a:solidFill>
                  <a:schemeClr val="dk1"/>
                </a:solidFill>
                <a:latin typeface="Arial"/>
                <a:ea typeface="Arial"/>
                <a:cs typeface="Arial"/>
                <a:sym typeface="Arial"/>
              </a:rPr>
              <a:t>L1 overhead =  2.06 %</a:t>
            </a:r>
            <a:endParaRPr sz="1600">
              <a:solidFill>
                <a:schemeClr val="dk1"/>
              </a:solidFill>
              <a:latin typeface="Arial"/>
              <a:ea typeface="Arial"/>
              <a:cs typeface="Arial"/>
              <a:sym typeface="Arial"/>
            </a:endParaRPr>
          </a:p>
          <a:p>
            <a:pPr marL="1371600" marR="0" lvl="1" indent="-330200" algn="l" rtl="0">
              <a:lnSpc>
                <a:spcPct val="115000"/>
              </a:lnSpc>
              <a:spcBef>
                <a:spcPts val="0"/>
              </a:spcBef>
              <a:spcAft>
                <a:spcPts val="0"/>
              </a:spcAft>
              <a:buSzPts val="1600"/>
              <a:buAutoNum type="alphaLcPeriod"/>
            </a:pPr>
            <a:r>
              <a:rPr lang="en-US" sz="1600">
                <a:solidFill>
                  <a:schemeClr val="dk1"/>
                </a:solidFill>
                <a:latin typeface="Arial"/>
                <a:ea typeface="Arial"/>
                <a:cs typeface="Arial"/>
                <a:sym typeface="Arial"/>
              </a:rPr>
              <a:t>L2 overhead = 1.27%</a:t>
            </a:r>
            <a:endParaRPr sz="1600" i="1">
              <a:solidFill>
                <a:srgbClr val="FF0000"/>
              </a:solidFill>
              <a:latin typeface="Arial"/>
              <a:ea typeface="Arial"/>
              <a:cs typeface="Arial"/>
              <a:sym typeface="Arial"/>
            </a:endParaRPr>
          </a:p>
          <a:p>
            <a:pPr marL="914400" lvl="0" indent="-330200" rtl="0">
              <a:lnSpc>
                <a:spcPct val="115000"/>
              </a:lnSpc>
              <a:spcBef>
                <a:spcPts val="0"/>
              </a:spcBef>
              <a:spcAft>
                <a:spcPts val="0"/>
              </a:spcAft>
              <a:buSzPts val="1600"/>
              <a:buAutoNum type="arabicPeriod"/>
            </a:pPr>
            <a:r>
              <a:rPr lang="en-US" sz="1600" b="0">
                <a:latin typeface="Arial"/>
                <a:ea typeface="Arial"/>
                <a:cs typeface="Arial"/>
                <a:sym typeface="Arial"/>
              </a:rPr>
              <a:t>Peak Spectral efficiency = </a:t>
            </a:r>
            <a:r>
              <a:rPr lang="en-US" sz="1600" b="0" i="1">
                <a:latin typeface="Arial"/>
                <a:ea typeface="Arial"/>
                <a:cs typeface="Arial"/>
                <a:sym typeface="Arial"/>
              </a:rPr>
              <a:t>max instantaneous data rate * max L1 efficiency * max L2 efficiency</a:t>
            </a:r>
            <a:r>
              <a:rPr lang="en-US" sz="1600" b="0">
                <a:latin typeface="Arial"/>
                <a:ea typeface="Arial"/>
                <a:cs typeface="Arial"/>
                <a:sym typeface="Arial"/>
              </a:rPr>
              <a:t> = 60*(1-0.0206)*(1-0.0127) = 58.01 bits/s/Hz. </a:t>
            </a:r>
            <a:endParaRPr sz="1600" b="0">
              <a:latin typeface="Arial"/>
              <a:ea typeface="Arial"/>
              <a:cs typeface="Arial"/>
              <a:sym typeface="Arial"/>
            </a:endParaRPr>
          </a:p>
          <a:p>
            <a:pPr marL="457200" lvl="0" indent="-330200" rtl="0">
              <a:lnSpc>
                <a:spcPct val="115000"/>
              </a:lnSpc>
              <a:spcBef>
                <a:spcPts val="0"/>
              </a:spcBef>
              <a:spcAft>
                <a:spcPts val="0"/>
              </a:spcAft>
              <a:buSzPts val="1600"/>
              <a:buFont typeface="Arial"/>
              <a:buChar char="●"/>
            </a:pPr>
            <a:r>
              <a:rPr lang="en-US" sz="1600" b="0">
                <a:highlight>
                  <a:srgbClr val="00FF00"/>
                </a:highlight>
                <a:latin typeface="Arial"/>
                <a:ea typeface="Arial"/>
                <a:cs typeface="Arial"/>
                <a:sym typeface="Arial"/>
              </a:rPr>
              <a:t>802.11ax meets the IMT-2020 EMBB peak spectral efficiency  requirement with currently supported configuration</a:t>
            </a:r>
            <a:endParaRPr sz="1600" b="0">
              <a:highlight>
                <a:srgbClr val="00FF00"/>
              </a:highlight>
              <a:latin typeface="Arial"/>
              <a:ea typeface="Arial"/>
              <a:cs typeface="Arial"/>
              <a:sym typeface="Arial"/>
            </a:endParaRPr>
          </a:p>
          <a:p>
            <a:pPr marL="342900" marR="0" lvl="0" indent="-342900" algn="l" rtl="0">
              <a:spcBef>
                <a:spcPts val="600"/>
              </a:spcBef>
              <a:spcAft>
                <a:spcPts val="0"/>
              </a:spcAft>
              <a:buNone/>
            </a:pPr>
            <a:r>
              <a:rPr lang="en-US" sz="2000" b="1" i="0" u="none" strike="noStrike" cap="none">
                <a:solidFill>
                  <a:srgbClr val="000000"/>
                </a:solidFill>
                <a:latin typeface="Times New Roman"/>
                <a:ea typeface="Times New Roman"/>
                <a:cs typeface="Times New Roman"/>
                <a:sym typeface="Times New Roman"/>
              </a:rPr>
              <a:t> </a:t>
            </a:r>
            <a:endParaRPr/>
          </a:p>
          <a:p>
            <a:pPr marL="342900" marR="0" lvl="0" indent="-342900" algn="l" rtl="0">
              <a:spcBef>
                <a:spcPts val="600"/>
              </a:spcBef>
              <a:spcAft>
                <a:spcPts val="0"/>
              </a:spcAft>
              <a:buNone/>
            </a:pPr>
            <a:endParaRPr/>
          </a:p>
        </p:txBody>
      </p:sp>
      <p:graphicFrame>
        <p:nvGraphicFramePr>
          <p:cNvPr id="162" name="Shape 162"/>
          <p:cNvGraphicFramePr/>
          <p:nvPr/>
        </p:nvGraphicFramePr>
        <p:xfrm>
          <a:off x="689500" y="1067475"/>
          <a:ext cx="10287000" cy="2816292"/>
        </p:xfrm>
        <a:graphic>
          <a:graphicData uri="http://schemas.openxmlformats.org/drawingml/2006/table">
            <a:tbl>
              <a:tblPr>
                <a:noFill/>
                <a:tableStyleId>{113D76AF-2DB7-4605-8C40-959F13C108E4}</a:tableStyleId>
              </a:tblPr>
              <a:tblGrid>
                <a:gridCol w="382850"/>
                <a:gridCol w="3106825"/>
                <a:gridCol w="1653825"/>
                <a:gridCol w="1572900"/>
                <a:gridCol w="1572875"/>
                <a:gridCol w="1997725"/>
              </a:tblGrid>
              <a:tr h="350100">
                <a:tc>
                  <a:txBody>
                    <a:bodyPr/>
                    <a:lstStyle/>
                    <a:p>
                      <a:pPr marL="0" lvl="0" indent="0">
                        <a:spcBef>
                          <a:spcPts val="0"/>
                        </a:spcBef>
                        <a:spcAft>
                          <a:spcPts val="0"/>
                        </a:spcAft>
                        <a:buNone/>
                      </a:pPr>
                      <a:endParaRPr/>
                    </a:p>
                  </a:txBody>
                  <a:tcPr marL="91425" marR="91425" marT="91425" marB="91425"/>
                </a:tc>
                <a:tc gridSpan="4">
                  <a:txBody>
                    <a:bodyPr/>
                    <a:lstStyle/>
                    <a:p>
                      <a:pPr marL="0" lvl="0" indent="0" rtl="0">
                        <a:spcBef>
                          <a:spcPts val="0"/>
                        </a:spcBef>
                        <a:spcAft>
                          <a:spcPts val="0"/>
                        </a:spcAft>
                        <a:buNone/>
                      </a:pPr>
                      <a:r>
                        <a:rPr lang="en-US" sz="1600" b="1"/>
                        <a:t>Relevant Requirement Details</a:t>
                      </a:r>
                      <a:endParaRPr sz="1600" b="1"/>
                    </a:p>
                  </a:txBody>
                  <a:tcPr marL="91425" marR="91425" marT="91425" marB="91425"/>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lvl="0" indent="0">
                        <a:spcBef>
                          <a:spcPts val="0"/>
                        </a:spcBef>
                        <a:spcAft>
                          <a:spcPts val="0"/>
                        </a:spcAft>
                        <a:buNone/>
                      </a:pPr>
                      <a:r>
                        <a:rPr lang="en-US" sz="1600" b="1"/>
                        <a:t>Notes</a:t>
                      </a:r>
                      <a:endParaRPr sz="1600" b="1"/>
                    </a:p>
                  </a:txBody>
                  <a:tcPr marL="91425" marR="91425" marT="91425" marB="91425"/>
                </a:tc>
              </a:tr>
              <a:tr h="350100">
                <a:tc rowSpan="3">
                  <a:txBody>
                    <a:bodyPr/>
                    <a:lstStyle/>
                    <a:p>
                      <a:pPr marL="0" lvl="0" indent="0">
                        <a:spcBef>
                          <a:spcPts val="0"/>
                        </a:spcBef>
                        <a:spcAft>
                          <a:spcPts val="0"/>
                        </a:spcAft>
                        <a:buNone/>
                      </a:pPr>
                      <a:r>
                        <a:rPr lang="en-US"/>
                        <a:t>5</a:t>
                      </a:r>
                      <a:endParaRPr/>
                    </a:p>
                  </a:txBody>
                  <a:tcPr marL="91425" marR="91425" marT="91425" marB="91425"/>
                </a:tc>
                <a:tc>
                  <a:txBody>
                    <a:bodyPr/>
                    <a:lstStyle/>
                    <a:p>
                      <a:pPr marL="0" lvl="0" indent="0">
                        <a:spcBef>
                          <a:spcPts val="0"/>
                        </a:spcBef>
                        <a:spcAft>
                          <a:spcPts val="0"/>
                        </a:spcAft>
                        <a:buNone/>
                      </a:pPr>
                      <a:r>
                        <a:rPr lang="en-US" sz="1600">
                          <a:solidFill>
                            <a:srgbClr val="0000FF"/>
                          </a:solidFill>
                        </a:rPr>
                        <a:t>Carrier Frequency</a:t>
                      </a:r>
                      <a:endParaRPr sz="1600">
                        <a:solidFill>
                          <a:srgbClr val="0000FF"/>
                        </a:solidFill>
                      </a:endParaRPr>
                    </a:p>
                  </a:txBody>
                  <a:tcPr marL="91425" marR="91425" marT="91425" marB="91425"/>
                </a:tc>
                <a:tc>
                  <a:txBody>
                    <a:bodyPr/>
                    <a:lstStyle/>
                    <a:p>
                      <a:pPr marL="0" lvl="0" indent="0">
                        <a:spcBef>
                          <a:spcPts val="0"/>
                        </a:spcBef>
                        <a:spcAft>
                          <a:spcPts val="0"/>
                        </a:spcAft>
                        <a:buNone/>
                      </a:pPr>
                      <a:r>
                        <a:rPr lang="en-US" sz="1600"/>
                        <a:t>4GHz</a:t>
                      </a:r>
                      <a:endParaRPr sz="1600"/>
                    </a:p>
                  </a:txBody>
                  <a:tcPr marL="91425" marR="91425" marT="91425" marB="91425"/>
                </a:tc>
                <a:tc>
                  <a:txBody>
                    <a:bodyPr/>
                    <a:lstStyle/>
                    <a:p>
                      <a:pPr marL="0" lvl="0" indent="0">
                        <a:spcBef>
                          <a:spcPts val="0"/>
                        </a:spcBef>
                        <a:spcAft>
                          <a:spcPts val="0"/>
                        </a:spcAft>
                        <a:buNone/>
                      </a:pPr>
                      <a:r>
                        <a:rPr lang="en-US" sz="1600"/>
                        <a:t>30 GHz</a:t>
                      </a:r>
                      <a:endParaRPr sz="1600"/>
                    </a:p>
                  </a:txBody>
                  <a:tcPr marL="91425" marR="91425" marT="91425" marB="91425"/>
                </a:tc>
                <a:tc>
                  <a:txBody>
                    <a:bodyPr/>
                    <a:lstStyle/>
                    <a:p>
                      <a:pPr marL="0" lvl="0" indent="0">
                        <a:spcBef>
                          <a:spcPts val="0"/>
                        </a:spcBef>
                        <a:spcAft>
                          <a:spcPts val="0"/>
                        </a:spcAft>
                        <a:buNone/>
                      </a:pPr>
                      <a:r>
                        <a:rPr lang="en-US" sz="1600"/>
                        <a:t>70 GHz</a:t>
                      </a:r>
                      <a:endParaRPr sz="1600"/>
                    </a:p>
                  </a:txBody>
                  <a:tcPr marL="91425" marR="91425" marT="91425" marB="91425"/>
                </a:tc>
                <a:tc rowSpan="3">
                  <a:txBody>
                    <a:bodyPr/>
                    <a:lstStyle/>
                    <a:p>
                      <a:pPr marL="0" lvl="0" indent="0" rtl="0">
                        <a:lnSpc>
                          <a:spcPct val="115000"/>
                        </a:lnSpc>
                        <a:spcBef>
                          <a:spcPts val="0"/>
                        </a:spcBef>
                        <a:spcAft>
                          <a:spcPts val="0"/>
                        </a:spcAft>
                        <a:buNone/>
                      </a:pPr>
                      <a:r>
                        <a:rPr lang="en-US" sz="1600">
                          <a:solidFill>
                            <a:schemeClr val="dk1"/>
                          </a:solidFill>
                        </a:rPr>
                        <a:t>The number of allowable spatial layers  is the maximum realizable under the given antenna configuration. </a:t>
                      </a:r>
                      <a:endParaRPr sz="1600">
                        <a:solidFill>
                          <a:schemeClr val="dk1"/>
                        </a:solidFill>
                      </a:endParaRPr>
                    </a:p>
                    <a:p>
                      <a:pPr marL="0" lvl="0" indent="0" rtl="0">
                        <a:spcBef>
                          <a:spcPts val="0"/>
                        </a:spcBef>
                        <a:spcAft>
                          <a:spcPts val="0"/>
                        </a:spcAft>
                        <a:buNone/>
                      </a:pPr>
                      <a:endParaRPr sz="1600"/>
                    </a:p>
                  </a:txBody>
                  <a:tcPr marL="91425" marR="91425" marT="91425" marB="91425"/>
                </a:tc>
              </a:tr>
              <a:tr h="605050">
                <a:tc vMerge="1">
                  <a:txBody>
                    <a:bodyPr/>
                    <a:lstStyle/>
                    <a:p>
                      <a:endParaRPr lang="en-US"/>
                    </a:p>
                  </a:txBody>
                  <a:tcPr/>
                </a:tc>
                <a:tc>
                  <a:txBody>
                    <a:bodyPr/>
                    <a:lstStyle/>
                    <a:p>
                      <a:pPr marL="0" lvl="0" indent="0" rtl="0">
                        <a:lnSpc>
                          <a:spcPct val="115000"/>
                        </a:lnSpc>
                        <a:spcBef>
                          <a:spcPts val="0"/>
                        </a:spcBef>
                        <a:spcAft>
                          <a:spcPts val="0"/>
                        </a:spcAft>
                        <a:buNone/>
                      </a:pPr>
                      <a:r>
                        <a:rPr lang="en-US" sz="1600">
                          <a:solidFill>
                            <a:srgbClr val="0000FF"/>
                          </a:solidFill>
                        </a:rPr>
                        <a:t>Number of antenna elements per TRxP</a:t>
                      </a:r>
                      <a:endParaRPr sz="1600">
                        <a:solidFill>
                          <a:srgbClr val="0000FF"/>
                        </a:solidFill>
                      </a:endParaRPr>
                    </a:p>
                  </a:txBody>
                  <a:tcPr marL="91425" marR="91425" marT="91425" marB="91425"/>
                </a:tc>
                <a:tc>
                  <a:txBody>
                    <a:bodyPr/>
                    <a:lstStyle/>
                    <a:p>
                      <a:pPr marL="0" lvl="0" indent="0" rtl="0">
                        <a:lnSpc>
                          <a:spcPct val="115000"/>
                        </a:lnSpc>
                        <a:spcBef>
                          <a:spcPts val="0"/>
                        </a:spcBef>
                        <a:spcAft>
                          <a:spcPts val="0"/>
                        </a:spcAft>
                        <a:buNone/>
                      </a:pPr>
                      <a:r>
                        <a:rPr lang="en-US" sz="1600">
                          <a:solidFill>
                            <a:schemeClr val="dk1"/>
                          </a:solidFill>
                        </a:rPr>
                        <a:t>Up to 256 Tx/Rx</a:t>
                      </a:r>
                      <a:endParaRPr sz="1600"/>
                    </a:p>
                  </a:txBody>
                  <a:tcPr marL="91425" marR="91425" marT="91425" marB="91425"/>
                </a:tc>
                <a:tc>
                  <a:txBody>
                    <a:bodyPr/>
                    <a:lstStyle/>
                    <a:p>
                      <a:pPr marL="0" lvl="0" indent="0" rtl="0">
                        <a:lnSpc>
                          <a:spcPct val="115000"/>
                        </a:lnSpc>
                        <a:spcBef>
                          <a:spcPts val="0"/>
                        </a:spcBef>
                        <a:spcAft>
                          <a:spcPts val="0"/>
                        </a:spcAft>
                        <a:buNone/>
                      </a:pPr>
                      <a:r>
                        <a:rPr lang="en-US" sz="1600">
                          <a:solidFill>
                            <a:schemeClr val="dk1"/>
                          </a:solidFill>
                        </a:rPr>
                        <a:t>Up to 256 Tx/Rx</a:t>
                      </a:r>
                      <a:endParaRPr sz="1600"/>
                    </a:p>
                  </a:txBody>
                  <a:tcPr marL="91425" marR="91425" marT="91425" marB="91425"/>
                </a:tc>
                <a:tc>
                  <a:txBody>
                    <a:bodyPr/>
                    <a:lstStyle/>
                    <a:p>
                      <a:pPr marL="0" lvl="0" indent="0" rtl="0">
                        <a:lnSpc>
                          <a:spcPct val="115000"/>
                        </a:lnSpc>
                        <a:spcBef>
                          <a:spcPts val="0"/>
                        </a:spcBef>
                        <a:spcAft>
                          <a:spcPts val="0"/>
                        </a:spcAft>
                        <a:buNone/>
                      </a:pPr>
                      <a:r>
                        <a:rPr lang="en-US" sz="1600">
                          <a:solidFill>
                            <a:schemeClr val="dk1"/>
                          </a:solidFill>
                        </a:rPr>
                        <a:t>Up to 1024 Tx/Rx</a:t>
                      </a:r>
                      <a:endParaRPr sz="1600"/>
                    </a:p>
                  </a:txBody>
                  <a:tcPr marL="91425" marR="91425" marT="91425" marB="91425"/>
                </a:tc>
                <a:tc vMerge="1">
                  <a:txBody>
                    <a:bodyPr/>
                    <a:lstStyle/>
                    <a:p>
                      <a:endParaRPr lang="en-US"/>
                    </a:p>
                  </a:txBody>
                  <a:tcPr/>
                </a:tc>
              </a:tr>
              <a:tr h="809575">
                <a:tc vMerge="1">
                  <a:txBody>
                    <a:bodyPr/>
                    <a:lstStyle/>
                    <a:p>
                      <a:endParaRPr lang="en-US"/>
                    </a:p>
                  </a:txBody>
                  <a:tcPr/>
                </a:tc>
                <a:tc>
                  <a:txBody>
                    <a:bodyPr/>
                    <a:lstStyle/>
                    <a:p>
                      <a:pPr marL="0" lvl="0" indent="0" rtl="0">
                        <a:lnSpc>
                          <a:spcPct val="115000"/>
                        </a:lnSpc>
                        <a:spcBef>
                          <a:spcPts val="0"/>
                        </a:spcBef>
                        <a:spcAft>
                          <a:spcPts val="0"/>
                        </a:spcAft>
                        <a:buNone/>
                      </a:pPr>
                      <a:r>
                        <a:rPr lang="en-US" sz="1600">
                          <a:solidFill>
                            <a:srgbClr val="0000FF"/>
                          </a:solidFill>
                        </a:rPr>
                        <a:t>Number of UE antenna elements</a:t>
                      </a:r>
                      <a:endParaRPr sz="1600">
                        <a:solidFill>
                          <a:srgbClr val="0000FF"/>
                        </a:solidFill>
                      </a:endParaRPr>
                    </a:p>
                  </a:txBody>
                  <a:tcPr marL="91425" marR="91425" marT="91425" marB="91425"/>
                </a:tc>
                <a:tc>
                  <a:txBody>
                    <a:bodyPr/>
                    <a:lstStyle/>
                    <a:p>
                      <a:pPr marL="0" lvl="0" indent="0" rtl="0">
                        <a:lnSpc>
                          <a:spcPct val="115000"/>
                        </a:lnSpc>
                        <a:spcBef>
                          <a:spcPts val="0"/>
                        </a:spcBef>
                        <a:spcAft>
                          <a:spcPts val="0"/>
                        </a:spcAft>
                        <a:buNone/>
                      </a:pPr>
                      <a:r>
                        <a:rPr lang="en-US" sz="1600">
                          <a:solidFill>
                            <a:schemeClr val="dk1"/>
                          </a:solidFill>
                        </a:rPr>
                        <a:t>Up to 8 Tx/Rx</a:t>
                      </a:r>
                      <a:endParaRPr sz="1600"/>
                    </a:p>
                  </a:txBody>
                  <a:tcPr marL="91425" marR="91425" marT="91425" marB="91425"/>
                </a:tc>
                <a:tc>
                  <a:txBody>
                    <a:bodyPr/>
                    <a:lstStyle/>
                    <a:p>
                      <a:pPr marL="0" lvl="0" indent="0" rtl="0">
                        <a:lnSpc>
                          <a:spcPct val="115000"/>
                        </a:lnSpc>
                        <a:spcBef>
                          <a:spcPts val="0"/>
                        </a:spcBef>
                        <a:spcAft>
                          <a:spcPts val="0"/>
                        </a:spcAft>
                        <a:buNone/>
                      </a:pPr>
                      <a:r>
                        <a:rPr lang="en-US" sz="1600">
                          <a:solidFill>
                            <a:schemeClr val="dk1"/>
                          </a:solidFill>
                        </a:rPr>
                        <a:t>Up to 32 Tx/Rx</a:t>
                      </a:r>
                      <a:endParaRPr sz="1600"/>
                    </a:p>
                  </a:txBody>
                  <a:tcPr marL="91425" marR="91425" marT="91425" marB="91425"/>
                </a:tc>
                <a:tc>
                  <a:txBody>
                    <a:bodyPr/>
                    <a:lstStyle/>
                    <a:p>
                      <a:pPr marL="0" lvl="0" indent="0" rtl="0">
                        <a:lnSpc>
                          <a:spcPct val="115000"/>
                        </a:lnSpc>
                        <a:spcBef>
                          <a:spcPts val="0"/>
                        </a:spcBef>
                        <a:spcAft>
                          <a:spcPts val="0"/>
                        </a:spcAft>
                        <a:buNone/>
                      </a:pPr>
                      <a:r>
                        <a:rPr lang="en-US" sz="1600">
                          <a:solidFill>
                            <a:schemeClr val="dk1"/>
                          </a:solidFill>
                        </a:rPr>
                        <a:t>Up to 64 Tx/Rx</a:t>
                      </a:r>
                      <a:endParaRPr sz="1600"/>
                    </a:p>
                  </a:txBody>
                  <a:tcPr marL="91425" marR="91425" marT="91425" marB="91425"/>
                </a:tc>
                <a:tc vMerge="1">
                  <a:txBody>
                    <a:bodyPr/>
                    <a:lstStyle/>
                    <a:p>
                      <a:endParaRPr lang="en-US"/>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Shape 167"/>
          <p:cNvSpPr txBox="1">
            <a:spLocks noGrp="1"/>
          </p:cNvSpPr>
          <p:nvPr>
            <p:ph type="title"/>
          </p:nvPr>
        </p:nvSpPr>
        <p:spPr>
          <a:xfrm>
            <a:off x="-76200" y="457200"/>
            <a:ext cx="11275500" cy="7635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IMT 2020 requirement for </a:t>
            </a:r>
            <a:r>
              <a:rPr lang="en-US" sz="2400" b="1" i="0" u="none" strike="noStrike" cap="none">
                <a:solidFill>
                  <a:srgbClr val="000000"/>
                </a:solidFill>
                <a:latin typeface="Times New Roman"/>
                <a:ea typeface="Times New Roman"/>
                <a:cs typeface="Times New Roman"/>
                <a:sym typeface="Times New Roman"/>
              </a:rPr>
              <a:t>Peak </a:t>
            </a:r>
            <a:r>
              <a:rPr lang="en-US" sz="2400"/>
              <a:t>Data Rate</a:t>
            </a:r>
            <a:endParaRPr sz="2400" b="1" i="0" u="none" strike="noStrike" cap="none">
              <a:solidFill>
                <a:srgbClr val="000000"/>
              </a:solidFill>
              <a:latin typeface="Times New Roman"/>
              <a:ea typeface="Times New Roman"/>
              <a:cs typeface="Times New Roman"/>
              <a:sym typeface="Times New Roman"/>
            </a:endParaRPr>
          </a:p>
        </p:txBody>
      </p:sp>
      <p:sp>
        <p:nvSpPr>
          <p:cNvPr id="168" name="Shape 168"/>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8</a:t>
            </a:fld>
            <a:endParaRPr sz="1200">
              <a:solidFill>
                <a:srgbClr val="000000"/>
              </a:solidFill>
              <a:latin typeface="Times New Roman"/>
              <a:ea typeface="Times New Roman"/>
              <a:cs typeface="Times New Roman"/>
              <a:sym typeface="Times New Roman"/>
            </a:endParaRPr>
          </a:p>
        </p:txBody>
      </p:sp>
      <p:sp>
        <p:nvSpPr>
          <p:cNvPr id="169" name="Shape 169"/>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a:solidFill>
                  <a:srgbClr val="000000"/>
                </a:solidFill>
                <a:latin typeface="Times New Roman"/>
                <a:ea typeface="Times New Roman"/>
                <a:cs typeface="Times New Roman"/>
                <a:sym typeface="Times New Roman"/>
              </a:rPr>
              <a:t>March  2018</a:t>
            </a:r>
            <a:endParaRPr sz="1800" b="1">
              <a:solidFill>
                <a:srgbClr val="000000"/>
              </a:solidFill>
              <a:latin typeface="Times New Roman"/>
              <a:ea typeface="Times New Roman"/>
              <a:cs typeface="Times New Roman"/>
              <a:sym typeface="Times New Roman"/>
            </a:endParaRPr>
          </a:p>
        </p:txBody>
      </p:sp>
      <p:sp>
        <p:nvSpPr>
          <p:cNvPr id="170" name="Shape 170"/>
          <p:cNvSpPr txBox="1">
            <a:spLocks noGrp="1"/>
          </p:cNvSpPr>
          <p:nvPr>
            <p:ph type="body" idx="1"/>
          </p:nvPr>
        </p:nvSpPr>
        <p:spPr>
          <a:xfrm>
            <a:off x="381000" y="1220700"/>
            <a:ext cx="11277600" cy="5103900"/>
          </a:xfrm>
          <a:prstGeom prst="rect">
            <a:avLst/>
          </a:prstGeom>
          <a:noFill/>
          <a:ln>
            <a:noFill/>
          </a:ln>
        </p:spPr>
        <p:txBody>
          <a:bodyPr spcFirstLastPara="1" wrap="square" lIns="92150" tIns="46075" rIns="92150" bIns="46075" anchor="t" anchorCtr="0">
            <a:noAutofit/>
          </a:bodyPr>
          <a:lstStyle/>
          <a:p>
            <a:pPr marL="0" lvl="0" indent="0" rtl="0">
              <a:lnSpc>
                <a:spcPct val="115000"/>
              </a:lnSpc>
              <a:spcBef>
                <a:spcPts val="600"/>
              </a:spcBef>
              <a:spcAft>
                <a:spcPts val="0"/>
              </a:spcAft>
              <a:buClr>
                <a:schemeClr val="dk1"/>
              </a:buClr>
              <a:buSzPts val="1100"/>
              <a:buFont typeface="Arial"/>
              <a:buNone/>
            </a:pPr>
            <a:r>
              <a:rPr lang="en-US" sz="1600" b="0">
                <a:solidFill>
                  <a:schemeClr val="dk1"/>
                </a:solidFill>
                <a:latin typeface="Arial"/>
                <a:ea typeface="Arial"/>
                <a:cs typeface="Arial"/>
                <a:sym typeface="Arial"/>
              </a:rPr>
              <a:t>Definition [1]: </a:t>
            </a:r>
            <a:r>
              <a:rPr lang="en-US" sz="1600" b="0">
                <a:solidFill>
                  <a:srgbClr val="0000FF"/>
                </a:solidFill>
                <a:latin typeface="Arial"/>
                <a:ea typeface="Arial"/>
                <a:cs typeface="Arial"/>
                <a:sym typeface="Arial"/>
              </a:rPr>
              <a:t>Let W denote the channel bandwidth and SEp denote the peak spectral efficiency in that band. Then the user peak data rate Rp is given by: Rp = W × Sep. In case bandwidth is aggregated across multiple bands, the peak data rate will be summed over the bands. Therefore, if bandwidth is aggregated across Q bands then the total peak data rate is  R=∑i,QWi </a:t>
            </a:r>
            <a:r>
              <a:rPr lang="en-US" sz="1600" b="0">
                <a:solidFill>
                  <a:srgbClr val="0000FF"/>
                </a:solidFill>
                <a:latin typeface="MS Gothic"/>
                <a:ea typeface="MS Gothic"/>
                <a:cs typeface="MS Gothic"/>
                <a:sym typeface="MS Gothic"/>
              </a:rPr>
              <a:t>×</a:t>
            </a:r>
            <a:r>
              <a:rPr lang="en-US" sz="1600" b="0">
                <a:solidFill>
                  <a:srgbClr val="0000FF"/>
                </a:solidFill>
                <a:latin typeface="Arial"/>
                <a:ea typeface="Arial"/>
                <a:cs typeface="Arial"/>
                <a:sym typeface="Arial"/>
              </a:rPr>
              <a:t> SEpi , where Wi and SEpi (i = 1,…Q) are the component bandwidths and spectral efficiencies respectively.</a:t>
            </a:r>
            <a:endParaRPr sz="1600" b="0">
              <a:solidFill>
                <a:srgbClr val="0000FF"/>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a:solidFill>
                  <a:schemeClr val="dk1"/>
                </a:solidFill>
                <a:latin typeface="Arial"/>
                <a:ea typeface="Arial"/>
                <a:cs typeface="Arial"/>
                <a:sym typeface="Arial"/>
              </a:rPr>
              <a:t>The requirement is applicable to EMBB. Peak Data rate requirement: DL/UL: 20/10 Gbps. </a:t>
            </a: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a:solidFill>
                  <a:schemeClr val="dk1"/>
                </a:solidFill>
                <a:latin typeface="Arial"/>
                <a:ea typeface="Arial"/>
                <a:cs typeface="Arial"/>
                <a:sym typeface="Arial"/>
              </a:rPr>
              <a:t>Evaluation Method: Analytical </a:t>
            </a: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r>
              <a:rPr lang="en-US" sz="1600" b="0">
                <a:solidFill>
                  <a:schemeClr val="dk1"/>
                </a:solidFill>
                <a:latin typeface="Arial"/>
                <a:ea typeface="Arial"/>
                <a:cs typeface="Arial"/>
                <a:sym typeface="Arial"/>
              </a:rPr>
              <a:t>Please note the following in addition to the notes for Peak Spectral Efficiency</a:t>
            </a:r>
            <a:endParaRPr/>
          </a:p>
        </p:txBody>
      </p:sp>
      <p:graphicFrame>
        <p:nvGraphicFramePr>
          <p:cNvPr id="171" name="Shape 171"/>
          <p:cNvGraphicFramePr/>
          <p:nvPr/>
        </p:nvGraphicFramePr>
        <p:xfrm>
          <a:off x="571500" y="4038600"/>
          <a:ext cx="11161200" cy="2048196"/>
        </p:xfrm>
        <a:graphic>
          <a:graphicData uri="http://schemas.openxmlformats.org/drawingml/2006/table">
            <a:tbl>
              <a:tblPr>
                <a:noFill/>
                <a:tableStyleId>{113D76AF-2DB7-4605-8C40-959F13C108E4}</a:tableStyleId>
              </a:tblPr>
              <a:tblGrid>
                <a:gridCol w="946600"/>
                <a:gridCol w="3368150"/>
                <a:gridCol w="6846450"/>
              </a:tblGrid>
              <a:tr h="381000">
                <a:tc>
                  <a:txBody>
                    <a:bodyPr/>
                    <a:lstStyle/>
                    <a:p>
                      <a:pPr marL="0" lvl="0" indent="0">
                        <a:spcBef>
                          <a:spcPts val="0"/>
                        </a:spcBef>
                        <a:spcAft>
                          <a:spcPts val="0"/>
                        </a:spcAft>
                        <a:buNone/>
                      </a:pPr>
                      <a:endParaRPr sz="1600"/>
                    </a:p>
                  </a:txBody>
                  <a:tcPr marL="91425" marR="91425" marT="91425" marB="91425"/>
                </a:tc>
                <a:tc>
                  <a:txBody>
                    <a:bodyPr/>
                    <a:lstStyle/>
                    <a:p>
                      <a:pPr marL="0" lvl="0" indent="0" rtl="0">
                        <a:lnSpc>
                          <a:spcPct val="115000"/>
                        </a:lnSpc>
                        <a:spcBef>
                          <a:spcPts val="0"/>
                        </a:spcBef>
                        <a:spcAft>
                          <a:spcPts val="0"/>
                        </a:spcAft>
                        <a:buClr>
                          <a:schemeClr val="dk1"/>
                        </a:buClr>
                        <a:buSzPts val="1100"/>
                        <a:buFont typeface="Arial"/>
                        <a:buNone/>
                      </a:pPr>
                      <a:r>
                        <a:rPr lang="en-US" sz="1600" b="1">
                          <a:solidFill>
                            <a:schemeClr val="dk1"/>
                          </a:solidFill>
                        </a:rPr>
                        <a:t>Relevant Requirement Details</a:t>
                      </a:r>
                      <a:endParaRPr sz="1600"/>
                    </a:p>
                  </a:txBody>
                  <a:tcPr marL="91425" marR="91425" marT="91425" marB="91425"/>
                </a:tc>
                <a:tc>
                  <a:txBody>
                    <a:bodyPr/>
                    <a:lstStyle/>
                    <a:p>
                      <a:pPr marL="0" lvl="0" indent="0" rtl="0">
                        <a:spcBef>
                          <a:spcPts val="0"/>
                        </a:spcBef>
                        <a:spcAft>
                          <a:spcPts val="0"/>
                        </a:spcAft>
                        <a:buClr>
                          <a:schemeClr val="dk1"/>
                        </a:buClr>
                        <a:buSzPts val="1100"/>
                        <a:buFont typeface="Arial"/>
                        <a:buNone/>
                      </a:pPr>
                      <a:r>
                        <a:rPr lang="en-US" sz="1600" b="1">
                          <a:solidFill>
                            <a:schemeClr val="dk1"/>
                          </a:solidFill>
                        </a:rPr>
                        <a:t>Notes</a:t>
                      </a:r>
                      <a:endParaRPr sz="1600" b="1"/>
                    </a:p>
                  </a:txBody>
                  <a:tcPr marL="91425" marR="91425" marT="91425" marB="91425"/>
                </a:tc>
              </a:tr>
              <a:tr h="381000">
                <a:tc>
                  <a:txBody>
                    <a:bodyPr/>
                    <a:lstStyle/>
                    <a:p>
                      <a:pPr marL="0" lvl="0" indent="0">
                        <a:spcBef>
                          <a:spcPts val="0"/>
                        </a:spcBef>
                        <a:spcAft>
                          <a:spcPts val="0"/>
                        </a:spcAft>
                        <a:buNone/>
                      </a:pPr>
                      <a:r>
                        <a:rPr lang="en-US" sz="1600"/>
                        <a:t>1</a:t>
                      </a:r>
                      <a:endParaRPr sz="1600"/>
                    </a:p>
                  </a:txBody>
                  <a:tcPr marL="91425" marR="91425" marT="91425" marB="91425"/>
                </a:tc>
                <a:tc>
                  <a:txBody>
                    <a:bodyPr/>
                    <a:lstStyle/>
                    <a:p>
                      <a:pPr marL="0" lvl="0" indent="0" rtl="0">
                        <a:lnSpc>
                          <a:spcPct val="115000"/>
                        </a:lnSpc>
                        <a:spcBef>
                          <a:spcPts val="0"/>
                        </a:spcBef>
                        <a:spcAft>
                          <a:spcPts val="0"/>
                        </a:spcAft>
                        <a:buNone/>
                      </a:pPr>
                      <a:r>
                        <a:rPr lang="en-US" sz="1600">
                          <a:solidFill>
                            <a:srgbClr val="0000FF"/>
                          </a:solidFill>
                        </a:rPr>
                        <a:t>Peak data rate is aggregated over all operating bands</a:t>
                      </a:r>
                      <a:endParaRPr sz="1600">
                        <a:solidFill>
                          <a:srgbClr val="0000FF"/>
                        </a:solidFill>
                      </a:endParaRPr>
                    </a:p>
                  </a:txBody>
                  <a:tcPr marL="91425" marR="91425" marT="91425" marB="91425"/>
                </a:tc>
                <a:tc>
                  <a:txBody>
                    <a:bodyPr/>
                    <a:lstStyle/>
                    <a:p>
                      <a:pPr marL="0" lvl="0" indent="0" rtl="0">
                        <a:lnSpc>
                          <a:spcPct val="115000"/>
                        </a:lnSpc>
                        <a:spcBef>
                          <a:spcPts val="0"/>
                        </a:spcBef>
                        <a:spcAft>
                          <a:spcPts val="0"/>
                        </a:spcAft>
                        <a:buClr>
                          <a:schemeClr val="dk1"/>
                        </a:buClr>
                        <a:buSzPts val="1100"/>
                        <a:buFont typeface="Arial"/>
                        <a:buNone/>
                      </a:pPr>
                      <a:r>
                        <a:rPr lang="en-US" sz="1600">
                          <a:solidFill>
                            <a:schemeClr val="dk1"/>
                          </a:solidFill>
                        </a:rPr>
                        <a:t>This means that if an 802.11 device is able to operate simultaneously over multiple bands, the peak data rate is the sum of the data rates over each such band. Commercially available 802.11 devices already support this. So, utilizing this feature will help in meeting the requirements for this metric. </a:t>
                      </a:r>
                      <a:endParaRPr sz="1600"/>
                    </a:p>
                  </a:txBody>
                  <a:tcPr marL="91425" marR="91425" marT="91425" marB="91425"/>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Shape 176"/>
          <p:cNvSpPr txBox="1">
            <a:spLocks noGrp="1"/>
          </p:cNvSpPr>
          <p:nvPr>
            <p:ph type="title"/>
          </p:nvPr>
        </p:nvSpPr>
        <p:spPr>
          <a:xfrm>
            <a:off x="152400" y="609600"/>
            <a:ext cx="11275500" cy="7635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802.11ax estimate for </a:t>
            </a:r>
            <a:r>
              <a:rPr lang="en-US" sz="2400" b="1" i="0" u="none" strike="noStrike" cap="none">
                <a:solidFill>
                  <a:srgbClr val="000000"/>
                </a:solidFill>
                <a:latin typeface="Times New Roman"/>
                <a:ea typeface="Times New Roman"/>
                <a:cs typeface="Times New Roman"/>
                <a:sym typeface="Times New Roman"/>
              </a:rPr>
              <a:t>Peak </a:t>
            </a:r>
            <a:r>
              <a:rPr lang="en-US" sz="2400"/>
              <a:t>Data Rate</a:t>
            </a:r>
            <a:endParaRPr sz="2400" b="1" i="0" u="none" strike="noStrike" cap="none">
              <a:solidFill>
                <a:srgbClr val="000000"/>
              </a:solidFill>
              <a:latin typeface="Times New Roman"/>
              <a:ea typeface="Times New Roman"/>
              <a:cs typeface="Times New Roman"/>
              <a:sym typeface="Times New Roman"/>
            </a:endParaRPr>
          </a:p>
        </p:txBody>
      </p:sp>
      <p:sp>
        <p:nvSpPr>
          <p:cNvPr id="177" name="Shape 17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9</a:t>
            </a:fld>
            <a:endParaRPr sz="1200">
              <a:solidFill>
                <a:srgbClr val="000000"/>
              </a:solidFill>
              <a:latin typeface="Times New Roman"/>
              <a:ea typeface="Times New Roman"/>
              <a:cs typeface="Times New Roman"/>
              <a:sym typeface="Times New Roman"/>
            </a:endParaRPr>
          </a:p>
        </p:txBody>
      </p:sp>
      <p:sp>
        <p:nvSpPr>
          <p:cNvPr id="178" name="Shape 17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a:solidFill>
                  <a:srgbClr val="000000"/>
                </a:solidFill>
                <a:latin typeface="Times New Roman"/>
                <a:ea typeface="Times New Roman"/>
                <a:cs typeface="Times New Roman"/>
                <a:sym typeface="Times New Roman"/>
              </a:rPr>
              <a:t>March  2018</a:t>
            </a:r>
            <a:endParaRPr sz="1800" b="1">
              <a:solidFill>
                <a:srgbClr val="000000"/>
              </a:solidFill>
              <a:latin typeface="Times New Roman"/>
              <a:ea typeface="Times New Roman"/>
              <a:cs typeface="Times New Roman"/>
              <a:sym typeface="Times New Roman"/>
            </a:endParaRPr>
          </a:p>
        </p:txBody>
      </p:sp>
      <p:sp>
        <p:nvSpPr>
          <p:cNvPr id="179" name="Shape 179"/>
          <p:cNvSpPr txBox="1">
            <a:spLocks noGrp="1"/>
          </p:cNvSpPr>
          <p:nvPr>
            <p:ph type="body" idx="1"/>
          </p:nvPr>
        </p:nvSpPr>
        <p:spPr>
          <a:xfrm>
            <a:off x="381000" y="1449300"/>
            <a:ext cx="11277600" cy="5088000"/>
          </a:xfrm>
          <a:prstGeom prst="rect">
            <a:avLst/>
          </a:prstGeom>
          <a:noFill/>
          <a:ln>
            <a:noFill/>
          </a:ln>
        </p:spPr>
        <p:txBody>
          <a:bodyPr spcFirstLastPara="1" wrap="square" lIns="92150" tIns="46075" rIns="92150" bIns="46075" anchor="t" anchorCtr="0">
            <a:noAutofit/>
          </a:bodyPr>
          <a:lstStyle/>
          <a:p>
            <a:pPr marL="457200" lvl="0" indent="-330200" rtl="0">
              <a:lnSpc>
                <a:spcPct val="115000"/>
              </a:lnSpc>
              <a:spcBef>
                <a:spcPts val="0"/>
              </a:spcBef>
              <a:spcAft>
                <a:spcPts val="0"/>
              </a:spcAft>
              <a:buClr>
                <a:schemeClr val="dk1"/>
              </a:buClr>
              <a:buSzPts val="1600"/>
              <a:buChar char="●"/>
            </a:pPr>
            <a:r>
              <a:rPr lang="en-US" sz="1600" b="0">
                <a:solidFill>
                  <a:schemeClr val="dk1"/>
                </a:solidFill>
                <a:latin typeface="Arial"/>
                <a:ea typeface="Arial"/>
                <a:cs typeface="Arial"/>
                <a:sym typeface="Arial"/>
              </a:rPr>
              <a:t>Peak Data rate estimate for 802.11ax:</a:t>
            </a:r>
            <a:endParaRPr sz="1600" b="0">
              <a:solidFill>
                <a:schemeClr val="dk1"/>
              </a:solidFill>
              <a:latin typeface="Arial"/>
              <a:ea typeface="Arial"/>
              <a:cs typeface="Arial"/>
              <a:sym typeface="Arial"/>
            </a:endParaRPr>
          </a:p>
          <a:p>
            <a:pPr marL="914400" lvl="0" indent="-330200" rtl="0">
              <a:lnSpc>
                <a:spcPct val="115000"/>
              </a:lnSpc>
              <a:spcBef>
                <a:spcPts val="0"/>
              </a:spcBef>
              <a:spcAft>
                <a:spcPts val="0"/>
              </a:spcAft>
              <a:buClr>
                <a:schemeClr val="dk1"/>
              </a:buClr>
              <a:buSzPts val="1600"/>
              <a:buAutoNum type="arabicPeriod"/>
            </a:pPr>
            <a:r>
              <a:rPr lang="en-US" sz="1600" b="0">
                <a:solidFill>
                  <a:schemeClr val="dk1"/>
                </a:solidFill>
                <a:latin typeface="Arial"/>
                <a:ea typeface="Arial"/>
                <a:cs typeface="Arial"/>
                <a:sym typeface="Arial"/>
              </a:rPr>
              <a:t>Max instantaneous PHY data rate = 9.6 Gbps (8x8 HE 160)</a:t>
            </a:r>
            <a:endParaRPr sz="1600" b="0">
              <a:solidFill>
                <a:schemeClr val="dk1"/>
              </a:solidFill>
              <a:latin typeface="Arial"/>
              <a:ea typeface="Arial"/>
              <a:cs typeface="Arial"/>
              <a:sym typeface="Arial"/>
            </a:endParaRPr>
          </a:p>
          <a:p>
            <a:pPr marL="914400" lvl="0" indent="-330200" rtl="0">
              <a:lnSpc>
                <a:spcPct val="115000"/>
              </a:lnSpc>
              <a:spcBef>
                <a:spcPts val="0"/>
              </a:spcBef>
              <a:spcAft>
                <a:spcPts val="0"/>
              </a:spcAft>
              <a:buClr>
                <a:schemeClr val="dk1"/>
              </a:buClr>
              <a:buSzPts val="1600"/>
              <a:buAutoNum type="arabicPeriod"/>
            </a:pPr>
            <a:r>
              <a:rPr lang="en-US" sz="1600" b="0">
                <a:solidFill>
                  <a:schemeClr val="dk1"/>
                </a:solidFill>
                <a:latin typeface="Arial"/>
                <a:ea typeface="Arial"/>
                <a:cs typeface="Arial"/>
                <a:sym typeface="Arial"/>
              </a:rPr>
              <a:t>L1/L2 overhead (max 11ax  packet size, control packet excluded):</a:t>
            </a:r>
            <a:endParaRPr sz="1600" b="0">
              <a:solidFill>
                <a:schemeClr val="dk1"/>
              </a:solidFill>
              <a:latin typeface="Arial"/>
              <a:ea typeface="Arial"/>
              <a:cs typeface="Arial"/>
              <a:sym typeface="Arial"/>
            </a:endParaRPr>
          </a:p>
          <a:p>
            <a:pPr marL="1371600" lvl="1" indent="-330200" rtl="0">
              <a:lnSpc>
                <a:spcPct val="115000"/>
              </a:lnSpc>
              <a:spcBef>
                <a:spcPts val="0"/>
              </a:spcBef>
              <a:spcAft>
                <a:spcPts val="0"/>
              </a:spcAft>
              <a:buClr>
                <a:schemeClr val="dk1"/>
              </a:buClr>
              <a:buSzPts val="1600"/>
              <a:buAutoNum type="alphaLcPeriod"/>
            </a:pPr>
            <a:r>
              <a:rPr lang="en-US" sz="1600">
                <a:solidFill>
                  <a:schemeClr val="dk1"/>
                </a:solidFill>
                <a:latin typeface="Arial"/>
                <a:ea typeface="Arial"/>
                <a:cs typeface="Arial"/>
                <a:sym typeface="Arial"/>
              </a:rPr>
              <a:t>L1 overhead =  2.06 %</a:t>
            </a:r>
            <a:endParaRPr sz="1600">
              <a:solidFill>
                <a:schemeClr val="dk1"/>
              </a:solidFill>
              <a:latin typeface="Arial"/>
              <a:ea typeface="Arial"/>
              <a:cs typeface="Arial"/>
              <a:sym typeface="Arial"/>
            </a:endParaRPr>
          </a:p>
          <a:p>
            <a:pPr marL="1371600" lvl="1" indent="-330200" rtl="0">
              <a:lnSpc>
                <a:spcPct val="115000"/>
              </a:lnSpc>
              <a:spcBef>
                <a:spcPts val="0"/>
              </a:spcBef>
              <a:spcAft>
                <a:spcPts val="0"/>
              </a:spcAft>
              <a:buClr>
                <a:schemeClr val="dk1"/>
              </a:buClr>
              <a:buSzPts val="1600"/>
              <a:buAutoNum type="alphaLcPeriod"/>
            </a:pPr>
            <a:r>
              <a:rPr lang="en-US" sz="1600">
                <a:solidFill>
                  <a:schemeClr val="dk1"/>
                </a:solidFill>
                <a:latin typeface="Arial"/>
                <a:ea typeface="Arial"/>
                <a:cs typeface="Arial"/>
                <a:sym typeface="Arial"/>
              </a:rPr>
              <a:t>L2 overhead = 1.27%</a:t>
            </a:r>
            <a:endParaRPr sz="1600">
              <a:solidFill>
                <a:schemeClr val="dk1"/>
              </a:solidFill>
              <a:latin typeface="Arial"/>
              <a:ea typeface="Arial"/>
              <a:cs typeface="Arial"/>
              <a:sym typeface="Arial"/>
            </a:endParaRPr>
          </a:p>
          <a:p>
            <a:pPr marL="914400" lvl="0" indent="-330200" rtl="0">
              <a:lnSpc>
                <a:spcPct val="115000"/>
              </a:lnSpc>
              <a:spcBef>
                <a:spcPts val="0"/>
              </a:spcBef>
              <a:spcAft>
                <a:spcPts val="0"/>
              </a:spcAft>
              <a:buClr>
                <a:schemeClr val="dk1"/>
              </a:buClr>
              <a:buSzPts val="1600"/>
              <a:buAutoNum type="arabicPeriod"/>
            </a:pPr>
            <a:r>
              <a:rPr lang="en-US" sz="1600" b="0">
                <a:solidFill>
                  <a:schemeClr val="dk1"/>
                </a:solidFill>
                <a:latin typeface="Arial"/>
                <a:ea typeface="Arial"/>
                <a:cs typeface="Arial"/>
                <a:sym typeface="Arial"/>
              </a:rPr>
              <a:t>Number of simultaneous operating bands = 2 (can be increased)</a:t>
            </a:r>
            <a:endParaRPr sz="1600" b="0">
              <a:solidFill>
                <a:schemeClr val="dk1"/>
              </a:solidFill>
              <a:latin typeface="Arial"/>
              <a:ea typeface="Arial"/>
              <a:cs typeface="Arial"/>
              <a:sym typeface="Arial"/>
            </a:endParaRPr>
          </a:p>
          <a:p>
            <a:pPr marL="914400" lvl="0" indent="-330200" rtl="0">
              <a:lnSpc>
                <a:spcPct val="115000"/>
              </a:lnSpc>
              <a:spcBef>
                <a:spcPts val="0"/>
              </a:spcBef>
              <a:spcAft>
                <a:spcPts val="0"/>
              </a:spcAft>
              <a:buClr>
                <a:schemeClr val="dk1"/>
              </a:buClr>
              <a:buSzPts val="1600"/>
              <a:buAutoNum type="arabicPeriod"/>
            </a:pPr>
            <a:r>
              <a:rPr lang="en-US" sz="1600" b="0">
                <a:solidFill>
                  <a:schemeClr val="dk1"/>
                </a:solidFill>
                <a:latin typeface="Arial"/>
                <a:ea typeface="Arial"/>
                <a:cs typeface="Arial"/>
                <a:sym typeface="Arial"/>
              </a:rPr>
              <a:t>Peak Data rate (after adding overheads) = </a:t>
            </a:r>
            <a:r>
              <a:rPr lang="en-US" sz="1600" b="0" i="1">
                <a:solidFill>
                  <a:schemeClr val="dk1"/>
                </a:solidFill>
                <a:latin typeface="Arial"/>
                <a:ea typeface="Arial"/>
                <a:cs typeface="Arial"/>
                <a:sym typeface="Arial"/>
              </a:rPr>
              <a:t>data_rate * simultaneous operating bands * max L1 efficiency * max L2 efficiency</a:t>
            </a:r>
            <a:r>
              <a:rPr lang="en-US" sz="1600" b="0">
                <a:solidFill>
                  <a:schemeClr val="dk1"/>
                </a:solidFill>
                <a:latin typeface="Arial"/>
                <a:ea typeface="Arial"/>
                <a:cs typeface="Arial"/>
                <a:sym typeface="Arial"/>
              </a:rPr>
              <a:t> = 9.6 *2 *(1-0.0206)*(1-0.0127) = 18.56 Gbps</a:t>
            </a:r>
            <a:endParaRPr sz="1600" b="0">
              <a:solidFill>
                <a:schemeClr val="dk1"/>
              </a:solidFill>
              <a:latin typeface="Arial"/>
              <a:ea typeface="Arial"/>
              <a:cs typeface="Arial"/>
              <a:sym typeface="Arial"/>
            </a:endParaRPr>
          </a:p>
          <a:p>
            <a:pPr marL="0" lvl="0" indent="0" rtl="0">
              <a:lnSpc>
                <a:spcPct val="115000"/>
              </a:lnSpc>
              <a:spcBef>
                <a:spcPts val="0"/>
              </a:spcBef>
              <a:spcAft>
                <a:spcPts val="0"/>
              </a:spcAft>
              <a:buNone/>
            </a:pPr>
            <a:endParaRPr sz="1600">
              <a:solidFill>
                <a:schemeClr val="dk1"/>
              </a:solidFill>
              <a:latin typeface="Arial"/>
              <a:ea typeface="Arial"/>
              <a:cs typeface="Arial"/>
              <a:sym typeface="Arial"/>
            </a:endParaRPr>
          </a:p>
          <a:p>
            <a:pPr marL="457200" lvl="0" indent="-330200" rtl="0">
              <a:lnSpc>
                <a:spcPct val="115000"/>
              </a:lnSpc>
              <a:spcBef>
                <a:spcPts val="0"/>
              </a:spcBef>
              <a:spcAft>
                <a:spcPts val="0"/>
              </a:spcAft>
              <a:buClr>
                <a:schemeClr val="dk1"/>
              </a:buClr>
              <a:buSzPts val="1600"/>
              <a:buFont typeface="Arial"/>
              <a:buChar char="●"/>
            </a:pPr>
            <a:r>
              <a:rPr lang="en-US" sz="1600" b="0">
                <a:solidFill>
                  <a:schemeClr val="dk1"/>
                </a:solidFill>
                <a:highlight>
                  <a:srgbClr val="00FF00"/>
                </a:highlight>
                <a:latin typeface="Arial"/>
                <a:ea typeface="Arial"/>
                <a:cs typeface="Arial"/>
                <a:sym typeface="Arial"/>
              </a:rPr>
              <a:t>802.11ax meets the IMT-2020 EMBB peak data rate  requirement in the UL.</a:t>
            </a:r>
            <a:r>
              <a:rPr lang="en-US" sz="1600" b="0">
                <a:solidFill>
                  <a:schemeClr val="dk1"/>
                </a:solidFill>
                <a:latin typeface="Arial"/>
                <a:ea typeface="Arial"/>
                <a:cs typeface="Arial"/>
                <a:sym typeface="Arial"/>
              </a:rPr>
              <a:t> With the above assumptions, it would </a:t>
            </a:r>
            <a:r>
              <a:rPr lang="en-US" sz="1600" b="0">
                <a:solidFill>
                  <a:schemeClr val="dk1"/>
                </a:solidFill>
                <a:highlight>
                  <a:srgbClr val="FFFF00"/>
                </a:highlight>
                <a:latin typeface="Arial"/>
                <a:ea typeface="Arial"/>
                <a:cs typeface="Arial"/>
                <a:sym typeface="Arial"/>
              </a:rPr>
              <a:t> fail to meet the requirement in the DL by a small margin.</a:t>
            </a:r>
            <a:r>
              <a:rPr lang="en-US" sz="1600" b="0">
                <a:solidFill>
                  <a:schemeClr val="dk1"/>
                </a:solidFill>
                <a:latin typeface="Arial"/>
                <a:ea typeface="Arial"/>
                <a:cs typeface="Arial"/>
                <a:sym typeface="Arial"/>
              </a:rPr>
              <a:t> </a:t>
            </a:r>
            <a:endParaRPr sz="1600" b="0">
              <a:solidFill>
                <a:schemeClr val="dk1"/>
              </a:solidFill>
              <a:latin typeface="Arial"/>
              <a:ea typeface="Arial"/>
              <a:cs typeface="Arial"/>
              <a:sym typeface="Arial"/>
            </a:endParaRPr>
          </a:p>
          <a:p>
            <a:pPr marL="457200" lvl="0" indent="-330200" rtl="0">
              <a:lnSpc>
                <a:spcPct val="115000"/>
              </a:lnSpc>
              <a:spcBef>
                <a:spcPts val="0"/>
              </a:spcBef>
              <a:spcAft>
                <a:spcPts val="0"/>
              </a:spcAft>
              <a:buClr>
                <a:schemeClr val="dk1"/>
              </a:buClr>
              <a:buSzPts val="1600"/>
              <a:buFont typeface="Arial"/>
              <a:buChar char="●"/>
            </a:pPr>
            <a:r>
              <a:rPr lang="en-US" sz="1600" b="0">
                <a:solidFill>
                  <a:schemeClr val="dk1"/>
                </a:solidFill>
                <a:latin typeface="Arial"/>
                <a:ea typeface="Arial"/>
                <a:cs typeface="Arial"/>
                <a:sym typeface="Arial"/>
              </a:rPr>
              <a:t>Note: The DL requirement can be met by adopting any of the following:</a:t>
            </a:r>
            <a:endParaRPr sz="1600" b="0">
              <a:solidFill>
                <a:schemeClr val="dk1"/>
              </a:solidFill>
              <a:latin typeface="Arial"/>
              <a:ea typeface="Arial"/>
              <a:cs typeface="Arial"/>
              <a:sym typeface="Arial"/>
            </a:endParaRPr>
          </a:p>
          <a:p>
            <a:pPr marL="914400" lvl="1" indent="-330200" rtl="0">
              <a:lnSpc>
                <a:spcPct val="115000"/>
              </a:lnSpc>
              <a:spcBef>
                <a:spcPts val="0"/>
              </a:spcBef>
              <a:spcAft>
                <a:spcPts val="0"/>
              </a:spcAft>
              <a:buClr>
                <a:schemeClr val="dk1"/>
              </a:buClr>
              <a:buSzPts val="1600"/>
              <a:buFont typeface="Arial"/>
              <a:buAutoNum type="alphaLcPeriod"/>
            </a:pPr>
            <a:r>
              <a:rPr lang="en-US" sz="1600">
                <a:solidFill>
                  <a:schemeClr val="dk1"/>
                </a:solidFill>
                <a:latin typeface="Arial"/>
                <a:ea typeface="Arial"/>
                <a:cs typeface="Arial"/>
                <a:sym typeface="Arial"/>
              </a:rPr>
              <a:t>Increasing the number of simultaneous operating bands (already supported by IEEE 802.11)</a:t>
            </a:r>
            <a:endParaRPr sz="1600">
              <a:solidFill>
                <a:schemeClr val="dk1"/>
              </a:solidFill>
              <a:latin typeface="Arial"/>
              <a:ea typeface="Arial"/>
              <a:cs typeface="Arial"/>
              <a:sym typeface="Arial"/>
            </a:endParaRPr>
          </a:p>
          <a:p>
            <a:pPr marL="914400" lvl="1" indent="-330200" rtl="0">
              <a:lnSpc>
                <a:spcPct val="115000"/>
              </a:lnSpc>
              <a:spcBef>
                <a:spcPts val="0"/>
              </a:spcBef>
              <a:spcAft>
                <a:spcPts val="0"/>
              </a:spcAft>
              <a:buClr>
                <a:schemeClr val="dk1"/>
              </a:buClr>
              <a:buSzPts val="1600"/>
              <a:buFont typeface="Arial"/>
              <a:buAutoNum type="alphaLcPeriod"/>
            </a:pPr>
            <a:r>
              <a:rPr lang="en-US" sz="1600" b="0">
                <a:solidFill>
                  <a:schemeClr val="dk1"/>
                </a:solidFill>
                <a:latin typeface="Arial"/>
                <a:ea typeface="Arial"/>
                <a:cs typeface="Arial"/>
                <a:sym typeface="Arial"/>
              </a:rPr>
              <a:t>Increasing the maximum supported bandwidth</a:t>
            </a:r>
            <a:endParaRPr sz="1600" b="0">
              <a:solidFill>
                <a:schemeClr val="dk1"/>
              </a:solidFill>
              <a:latin typeface="Arial"/>
              <a:ea typeface="Arial"/>
              <a:cs typeface="Arial"/>
              <a:sym typeface="Arial"/>
            </a:endParaRPr>
          </a:p>
          <a:p>
            <a:pPr marL="914400" lvl="1" indent="-330200" rtl="0">
              <a:lnSpc>
                <a:spcPct val="115000"/>
              </a:lnSpc>
              <a:spcBef>
                <a:spcPts val="0"/>
              </a:spcBef>
              <a:spcAft>
                <a:spcPts val="0"/>
              </a:spcAft>
              <a:buClr>
                <a:schemeClr val="dk1"/>
              </a:buClr>
              <a:buSzPts val="1600"/>
              <a:buFont typeface="Arial"/>
              <a:buAutoNum type="alphaLcPeriod"/>
            </a:pPr>
            <a:r>
              <a:rPr lang="en-US" sz="1600">
                <a:solidFill>
                  <a:schemeClr val="dk1"/>
                </a:solidFill>
                <a:latin typeface="Arial"/>
                <a:ea typeface="Arial"/>
                <a:cs typeface="Arial"/>
                <a:sym typeface="Arial"/>
              </a:rPr>
              <a:t>Enabling</a:t>
            </a:r>
            <a:r>
              <a:rPr lang="en-US" sz="1600" b="0">
                <a:solidFill>
                  <a:schemeClr val="dk1"/>
                </a:solidFill>
                <a:latin typeface="Arial"/>
                <a:ea typeface="Arial"/>
                <a:cs typeface="Arial"/>
                <a:sym typeface="Arial"/>
              </a:rPr>
              <a:t> simultaneous transmission/reception in multiple operating bands</a:t>
            </a:r>
            <a:endParaRPr sz="1600" b="0">
              <a:solidFill>
                <a:schemeClr val="dk1"/>
              </a:solidFill>
              <a:latin typeface="Arial"/>
              <a:ea typeface="Arial"/>
              <a:cs typeface="Arial"/>
              <a:sym typeface="Arial"/>
            </a:endParaRPr>
          </a:p>
          <a:p>
            <a:pPr marL="914400" lvl="1" indent="-330200" rtl="0">
              <a:lnSpc>
                <a:spcPct val="115000"/>
              </a:lnSpc>
              <a:spcBef>
                <a:spcPts val="0"/>
              </a:spcBef>
              <a:spcAft>
                <a:spcPts val="0"/>
              </a:spcAft>
              <a:buClr>
                <a:schemeClr val="dk1"/>
              </a:buClr>
              <a:buSzPts val="1600"/>
              <a:buFont typeface="Arial"/>
              <a:buAutoNum type="alphaLcPeriod"/>
            </a:pPr>
            <a:r>
              <a:rPr lang="en-US" sz="1600" b="0">
                <a:solidFill>
                  <a:schemeClr val="dk1"/>
                </a:solidFill>
                <a:latin typeface="Arial"/>
                <a:ea typeface="Arial"/>
                <a:cs typeface="Arial"/>
                <a:sym typeface="Arial"/>
              </a:rPr>
              <a:t>Increasing the maximum code rate for 1024 QAM from 0.83 to 0.9 and higher. 3GPP NR envisages a maximum code rate of 0.98.</a:t>
            </a:r>
            <a:endParaRPr sz="1600" b="0">
              <a:solidFill>
                <a:schemeClr val="dk1"/>
              </a:solidFill>
              <a:latin typeface="Arial"/>
              <a:ea typeface="Arial"/>
              <a:cs typeface="Arial"/>
              <a:sym typeface="Arial"/>
            </a:endParaRPr>
          </a:p>
          <a:p>
            <a:pPr marL="914400" lvl="0" indent="0" rtl="0">
              <a:lnSpc>
                <a:spcPct val="115000"/>
              </a:lnSpc>
              <a:spcBef>
                <a:spcPts val="0"/>
              </a:spcBef>
              <a:spcAft>
                <a:spcPts val="0"/>
              </a:spcAft>
              <a:buNone/>
            </a:pPr>
            <a:r>
              <a:rPr lang="en-US" sz="1600" b="0">
                <a:solidFill>
                  <a:schemeClr val="dk1"/>
                </a:solidFill>
                <a:latin typeface="Arial"/>
                <a:ea typeface="Arial"/>
                <a:cs typeface="Arial"/>
                <a:sym typeface="Arial"/>
              </a:rPr>
              <a:t>b) thru d) could be relatively simple future enhancements to 11ax.</a:t>
            </a:r>
            <a:endParaRPr sz="1600" b="0">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6551</Words>
  <Application>Microsoft Office PowerPoint</Application>
  <PresentationFormat>Custom</PresentationFormat>
  <Paragraphs>746</Paragraphs>
  <Slides>45</Slides>
  <Notes>45</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Office Theme</vt:lpstr>
      <vt:lpstr>802.11ax for IMT-2020 EMBB Indoor Hotspot and Dense Urban</vt:lpstr>
      <vt:lpstr>Abstract</vt:lpstr>
      <vt:lpstr>Outline (1) </vt:lpstr>
      <vt:lpstr>Outline (2) </vt:lpstr>
      <vt:lpstr>Notes (1) </vt:lpstr>
      <vt:lpstr>IMT-2020 requirement for Peak Spectral Efficiency </vt:lpstr>
      <vt:lpstr>802.11ax estimate for Peak Spectral Efficiency</vt:lpstr>
      <vt:lpstr>IMT 2020 requirement for Peak Data Rate</vt:lpstr>
      <vt:lpstr>802.11ax estimate for Peak Data Rate</vt:lpstr>
      <vt:lpstr>IMT 2020 requirement for 5%ile User Spectral Efficiency</vt:lpstr>
      <vt:lpstr>802.11ax estimate for 5%ile DL User Spectral Efficiency in EMBB Indoor Hotspot</vt:lpstr>
      <vt:lpstr>802.11ax estimate for 5%ile DL User Spectral Efficiency in EMBB Indoor Hotspot</vt:lpstr>
      <vt:lpstr>802.11ax estimate for 5%ile DL User Spectral Efficiency in EMBB Indoor Hotspot</vt:lpstr>
      <vt:lpstr>802.11ax estimate for 5%ile UL User Spectral Efficiency in EMBB Indoor Hotspot</vt:lpstr>
      <vt:lpstr>802.11ax estimate for 5%ile UL User Spectral Efficiency in EMBB Indoor Hotspot </vt:lpstr>
      <vt:lpstr>802.11ax estimate for 5%ile UL User Spectral Efficiency in EMBB Indoor Hotspot </vt:lpstr>
      <vt:lpstr>802.11ax estimate for 5%ile DL User Spectral Efficiency in EMBB Dense Urban</vt:lpstr>
      <vt:lpstr>802.11ax estimate for 5%ile DL User Spectral Efficiency in EMBB Dense Urban</vt:lpstr>
      <vt:lpstr>802.11ax estimate for 5%ile DL User Spectral Efficiency in EMBB Dense Urban</vt:lpstr>
      <vt:lpstr>802.11ax estimate for 5%ile UL User Spectral Efficiency in EMBB Dense Urban</vt:lpstr>
      <vt:lpstr>PowerPoint Presentation</vt:lpstr>
      <vt:lpstr>PowerPoint Presentation</vt:lpstr>
      <vt:lpstr>IMT 2020 requirement for 5%ile User Experienced Data Rate</vt:lpstr>
      <vt:lpstr>802.11ax estimate for 5%ile User Experienced Data Rate in EMBB Dense Urban</vt:lpstr>
      <vt:lpstr>IMT 2020 requirement for Average spectral efficiency </vt:lpstr>
      <vt:lpstr>IMT 2020 configuration for Average spectral efficiency: EMBB Indoor Hotspot </vt:lpstr>
      <vt:lpstr>802.11ax estimate for DL Average spectral efficiency - EMBB Indoor Hotspot</vt:lpstr>
      <vt:lpstr>802.11ax estimate for DL Average spectral efficiency - EMBB Indoor Hotspot</vt:lpstr>
      <vt:lpstr>802.11ax estimate for DL Average spectral efficiency - EMBB Indoor Hotspot</vt:lpstr>
      <vt:lpstr>802.11ax estimate for UL Average spectral efficiency - EMBB Indoor Hotspot </vt:lpstr>
      <vt:lpstr>802.11ax estimate for UL Average spectral efficiency - EMBB Indoor Hotspot </vt:lpstr>
      <vt:lpstr>IMT 2020 configuration for Average spectral efficiency:  EMBB Dense Urban</vt:lpstr>
      <vt:lpstr>802.11ax estimate for DL Average spectral efficiency - EMBB Dense Urban</vt:lpstr>
      <vt:lpstr>802.11ax estimate for DL Average spectral efficiency - EMBB Dense Urban</vt:lpstr>
      <vt:lpstr>802.11ax estimate for UL Average spectral efficiency - EMBB Dense Urban</vt:lpstr>
      <vt:lpstr>802.11ax estimate for UL Average spectral efficiency - EMBB Dense Urban</vt:lpstr>
      <vt:lpstr>IMT 2020 requirement for Area traffic capacity</vt:lpstr>
      <vt:lpstr>802.11ax estimate for Area Traffic Capacity in EMBB Indoor Hotspot</vt:lpstr>
      <vt:lpstr>Mobility</vt:lpstr>
      <vt:lpstr>References</vt:lpstr>
      <vt:lpstr>Appendix</vt:lpstr>
      <vt:lpstr>802.11ax: L1/L2 Overheads (1)</vt:lpstr>
      <vt:lpstr>802.11ax: L1/L2 Overheads (2)</vt:lpstr>
      <vt:lpstr>802.11ax: L1/L2 Overheads (3)</vt:lpstr>
      <vt:lpstr>802.11ax: L1/L2 Overheads (4)</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802.11ax for IMT-2020 EMBB Indoor Hotspot and Dense Urban</dc:title>
  <cp:lastModifiedBy>Sindhu Verma</cp:lastModifiedBy>
  <cp:revision>4</cp:revision>
  <dcterms:modified xsi:type="dcterms:W3CDTF">2018-03-05T21:51:47Z</dcterms:modified>
</cp:coreProperties>
</file>