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98" r:id="rId3"/>
    <p:sldId id="349" r:id="rId4"/>
    <p:sldId id="350" r:id="rId5"/>
    <p:sldId id="351" r:id="rId6"/>
    <p:sldId id="354" r:id="rId7"/>
    <p:sldId id="352" r:id="rId8"/>
    <p:sldId id="393" r:id="rId9"/>
    <p:sldId id="387" r:id="rId10"/>
    <p:sldId id="388" r:id="rId11"/>
    <p:sldId id="355" r:id="rId12"/>
    <p:sldId id="353" r:id="rId13"/>
    <p:sldId id="365" r:id="rId14"/>
    <p:sldId id="356" r:id="rId15"/>
    <p:sldId id="357" r:id="rId16"/>
    <p:sldId id="358" r:id="rId17"/>
    <p:sldId id="360" r:id="rId18"/>
    <p:sldId id="383" r:id="rId19"/>
    <p:sldId id="386" r:id="rId20"/>
    <p:sldId id="359" r:id="rId21"/>
    <p:sldId id="361" r:id="rId22"/>
    <p:sldId id="362" r:id="rId23"/>
    <p:sldId id="363" r:id="rId24"/>
    <p:sldId id="385" r:id="rId25"/>
    <p:sldId id="399" r:id="rId26"/>
    <p:sldId id="389" r:id="rId27"/>
    <p:sldId id="395" r:id="rId28"/>
    <p:sldId id="396" r:id="rId29"/>
    <p:sldId id="397" r:id="rId3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03/05/2018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03/05/2018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802.11-18/0513r0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802.11 for Next Generation V2X Communication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57086"/>
              </p:ext>
            </p:extLst>
          </p:nvPr>
        </p:nvGraphicFramePr>
        <p:xfrm>
          <a:off x="211138" y="2236788"/>
          <a:ext cx="8693150" cy="637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Document" r:id="rId4" imgW="9811216" imgH="7216091" progId="Word.Document.8">
                  <p:embed/>
                </p:oleObj>
              </mc:Choice>
              <mc:Fallback>
                <p:oleObj name="Document" r:id="rId4" imgW="9811216" imgH="721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2236788"/>
                        <a:ext cx="8693150" cy="6372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8" y="1896564"/>
            <a:ext cx="4955641" cy="4199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364" y="1896564"/>
            <a:ext cx="4955641" cy="4275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1735" y="5198936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571735" y="5463515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2868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Comparing other Technologies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915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</a:t>
            </a:r>
            <a:r>
              <a:rPr lang="en-US" sz="1800" dirty="0" smtClean="0"/>
              <a:t>ased on 802.11a: robust performance for short packets.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Products ready with actual deployments, extensive interop tests and field trials.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Adopted or being considered by </a:t>
            </a:r>
            <a:r>
              <a:rPr lang="en-US" sz="1800" dirty="0" smtClean="0"/>
              <a:t>some </a:t>
            </a:r>
            <a:r>
              <a:rPr lang="en-US" sz="1800" dirty="0" smtClean="0"/>
              <a:t>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Cellular-V2X (C-V2X): </a:t>
            </a:r>
            <a:endParaRPr lang="en-US" sz="2000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Reusing LTE UL frame structure (</a:t>
            </a:r>
            <a:r>
              <a:rPr lang="en-US" sz="1800" dirty="0" err="1" smtClean="0"/>
              <a:t>Rel</a:t>
            </a:r>
            <a:r>
              <a:rPr lang="en-US" sz="1800" dirty="0" smtClean="0"/>
              <a:t> 14): require tight frequency and timing synchronizations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Longer symbol and GI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Leveraging more recent PHY technologies: e.g. more advanced 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Less mature than 802.11p: no extensive field trials/testing so far.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802.11n/ac/ah/ax standards</a:t>
            </a:r>
            <a:r>
              <a:rPr lang="en-US" sz="2000" b="0" dirty="0" smtClean="0"/>
              <a:t> </a:t>
            </a:r>
            <a:r>
              <a:rPr lang="en-US" sz="1800" b="0" dirty="0" smtClean="0"/>
              <a:t>have proven and matured technologies for V2X applications requiring longer packet sizes, higher throughput, larger Doppler and longer range,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new 802.11 amendment</a:t>
            </a:r>
            <a:r>
              <a:rPr lang="en-US" sz="2000" dirty="0"/>
              <a:t> </a:t>
            </a:r>
            <a:r>
              <a:rPr lang="en-US" sz="2000" dirty="0" smtClean="0"/>
              <a:t>to leverage evolution of  802.11 to future proof 11p/DSRC for V2X applications?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2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802.11p/V2X </a:t>
            </a:r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0813" cy="411321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V2X: </a:t>
            </a:r>
            <a:endParaRPr lang="en-US" sz="2000" b="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Collision </a:t>
            </a:r>
            <a:r>
              <a:rPr lang="en-US" sz="1800" dirty="0"/>
              <a:t>avoidance: V2V communication can “reduce, mitigate, or prevent 81% of light-vehicle crashes by unimpaired drivers” – US DOT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Traveler </a:t>
            </a:r>
            <a:r>
              <a:rPr lang="en-US" sz="1800" dirty="0"/>
              <a:t>information,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Toll </a:t>
            </a:r>
            <a:r>
              <a:rPr lang="en-US" sz="1800" dirty="0"/>
              <a:t>collection,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Commercial </a:t>
            </a:r>
            <a:r>
              <a:rPr lang="en-US" sz="1800" dirty="0"/>
              <a:t>vehicle 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Transit </a:t>
            </a:r>
            <a:r>
              <a:rPr lang="en-US" sz="1800" dirty="0"/>
              <a:t>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Traffic </a:t>
            </a:r>
            <a:r>
              <a:rPr lang="en-US" sz="1800" dirty="0"/>
              <a:t>management. </a:t>
            </a:r>
            <a:endParaRPr lang="en-US" sz="1800" dirty="0" smtClean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Assisted automated driving</a:t>
            </a:r>
          </a:p>
          <a:p>
            <a:pPr marL="4000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0" dirty="0" smtClean="0"/>
              <a:t>Services </a:t>
            </a:r>
            <a:r>
              <a:rPr lang="en-US" sz="2400" b="0" dirty="0"/>
              <a:t>to Motorists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the vehicle to the Internet, e.g., Email, Internet access and social applications like IM</a:t>
            </a:r>
            <a:r>
              <a:rPr lang="en-US" sz="1800" dirty="0" smtClean="0"/>
              <a:t>,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devices in and out of vehicles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Complementary to wireless broadband access service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912"/>
          </a:xfrm>
        </p:spPr>
        <p:txBody>
          <a:bodyPr/>
          <a:lstStyle/>
          <a:p>
            <a:r>
              <a:rPr lang="en-US" dirty="0" smtClean="0"/>
              <a:t>Range Illustration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2183" y="2438400"/>
            <a:ext cx="4882884" cy="27102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49835" y="1143714"/>
            <a:ext cx="7620000" cy="5299616"/>
          </a:xfrm>
          <a:prstGeom prst="ellipse">
            <a:avLst/>
          </a:prstGeom>
          <a:solidFill>
            <a:schemeClr val="accent1">
              <a:lumMod val="20000"/>
              <a:lumOff val="80000"/>
              <a:alpha val="13000"/>
            </a:schemeClr>
          </a:solidFill>
          <a:ln w="25400">
            <a:solidFill>
              <a:schemeClr val="accent1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10" name="Straight Connector 9"/>
          <p:cNvCxnSpPr>
            <a:endCxn id="8" idx="6"/>
          </p:cNvCxnSpPr>
          <p:nvPr/>
        </p:nvCxnSpPr>
        <p:spPr bwMode="auto">
          <a:xfrm>
            <a:off x="4344988" y="3733800"/>
            <a:ext cx="4024847" cy="59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016054" y="3311095"/>
            <a:ext cx="123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802.11p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7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42" y="750708"/>
            <a:ext cx="7770813" cy="457200"/>
          </a:xfrm>
        </p:spPr>
        <p:txBody>
          <a:bodyPr/>
          <a:lstStyle/>
          <a:p>
            <a:r>
              <a:rPr lang="en-US" dirty="0" smtClean="0"/>
              <a:t>II</a:t>
            </a:r>
            <a:r>
              <a:rPr lang="en-US" dirty="0" smtClean="0"/>
              <a:t>. Direction for a long term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" y="1486397"/>
            <a:ext cx="9067800" cy="4406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“11p is good enough for DSRC” does not mean we should stop its roadmap for future proof: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802.11 PHY has evolved after 802.11p amendments, with proven technologies, e.g. advanced coding, varying symbol/GI durations, higher data rates, longer range and better high Doppler performance.</a:t>
            </a:r>
          </a:p>
          <a:p>
            <a:pPr marL="18288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It is natural to adopt some recent 802.11 technologies for new V2X applications, e.g. for higher throughput applications, and/or better reliability/efficiency. 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802.11p.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New design requirements </a:t>
            </a:r>
            <a:r>
              <a:rPr lang="en-US" dirty="0" smtClean="0"/>
              <a:t>from </a:t>
            </a:r>
            <a:r>
              <a:rPr lang="en-US" b="0" dirty="0" smtClean="0"/>
              <a:t>existing field trials may also be addressed.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Other industry forum also considering 11p extension [2]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58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Example-1: OFDM Numerology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08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study the most appropriate OFDM numerology for V2X scenario.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Example: Tone spacing, GI durations/Options.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May leverage outcomes from 11p field trials.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Example-2: Advanced PHY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4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study the usage of more advanced PHY technologies in amendments after 802.11p, some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LDPC Coding (11n and 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STBC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MIMO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</a:t>
            </a:r>
            <a:r>
              <a:rPr lang="en-US" dirty="0" smtClean="0"/>
              <a:t>Extension (11ax)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DCM </a:t>
            </a:r>
            <a:r>
              <a:rPr lang="en-US" dirty="0"/>
              <a:t>(11ax)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Mid-amble (11ax Draft2.0): </a:t>
            </a:r>
            <a:r>
              <a:rPr lang="en-US" dirty="0" smtClean="0"/>
              <a:t>especially if LDPC is used.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Better not have any optional feature—OCB based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50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[1] (and Appendix)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1KB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64QAM-2/3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LDPC, STBC (with 2 </a:t>
            </a:r>
            <a:r>
              <a:rPr lang="en-US" dirty="0" err="1" smtClean="0"/>
              <a:t>Tx</a:t>
            </a:r>
            <a:r>
              <a:rPr lang="en-US" dirty="0" smtClean="0"/>
              <a:t> and normalized power), </a:t>
            </a:r>
            <a:r>
              <a:rPr lang="en-US" dirty="0" smtClean="0">
                <a:solidFill>
                  <a:srgbClr val="FF0000"/>
                </a:solidFill>
              </a:rPr>
              <a:t>mid-amble with period 4 symbols (just an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03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5" y="2030404"/>
            <a:ext cx="4628606" cy="41656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66036" y="381000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Rural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030404"/>
            <a:ext cx="4876800" cy="41656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23636" y="374388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Highway 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1427" y="533400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151427" y="559561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33393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" y="1830388"/>
            <a:ext cx="4860562" cy="42644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038" y="4419600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830387"/>
            <a:ext cx="4746987" cy="42644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05600" y="2953446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NLOS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3547" y="520811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233191" y="5469725"/>
            <a:ext cx="5100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544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243792"/>
              </p:ext>
            </p:extLst>
          </p:nvPr>
        </p:nvGraphicFramePr>
        <p:xfrm>
          <a:off x="254000" y="1139825"/>
          <a:ext cx="8693150" cy="641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Document" r:id="rId3" imgW="9811216" imgH="7257190" progId="Word.Document.8">
                  <p:embed/>
                </p:oleObj>
              </mc:Choice>
              <mc:Fallback>
                <p:oleObj name="Document" r:id="rId3" imgW="9811216" imgH="72571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1139825"/>
                        <a:ext cx="8693150" cy="6415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801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Possible </a:t>
            </a:r>
            <a:r>
              <a:rPr lang="en-US" dirty="0" smtClean="0"/>
              <a:t>MAC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1676400"/>
            <a:ext cx="80756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Coex</a:t>
            </a:r>
            <a:r>
              <a:rPr lang="en-US" b="0" dirty="0" smtClean="0"/>
              <a:t> between 11p and the new PHY in V2V and V2I scenarios.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Frame Compression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Collision Reduction in (Urban) dense scenario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Congestion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467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Possible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600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New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Higher Reliability: improved sensitivity under high Doppler outdoor multi-path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Longer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Better PHY/MAC efficiency/higher throughput: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Reduce </a:t>
            </a:r>
            <a:r>
              <a:rPr lang="en-US" b="0" dirty="0" smtClean="0"/>
              <a:t>the effective </a:t>
            </a:r>
            <a:r>
              <a:rPr lang="en-US" b="0" dirty="0" smtClean="0"/>
              <a:t>PPDU length, therefore reduce packet collisions in busy urban roads, and improve performance under high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Others?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80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0999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en-US" dirty="0" smtClean="0"/>
              <a:t>Possible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080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While 802.11p </a:t>
            </a:r>
            <a:r>
              <a:rPr lang="en-US" sz="2000" b="0" dirty="0" smtClean="0"/>
              <a:t>performs </a:t>
            </a:r>
            <a:r>
              <a:rPr lang="en-US" sz="2000" b="0" dirty="0"/>
              <a:t>well </a:t>
            </a:r>
            <a:r>
              <a:rPr lang="en-US" sz="2000" b="0" dirty="0" smtClean="0"/>
              <a:t>in safety applications, </a:t>
            </a:r>
            <a:r>
              <a:rPr lang="en-US" sz="2000" b="0" dirty="0"/>
              <a:t>it is not a </a:t>
            </a:r>
            <a:r>
              <a:rPr lang="en-US" sz="2000" b="0" dirty="0" smtClean="0"/>
              <a:t>reason to stop its evolution.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While LTE C-V2X claims their roadmap of evolution along with 3GPP is an advantage over 802.11p for “future proof”, 802.11 standards has also evolved.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 Advantageous for 11p/DSRC to have a long term evolution roadmap to future proofing, with backward compatibility with 11p.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possible 802.11 amendment? --Scope (open for discussion):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More reliable V2X communications with higher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At least one mode that achieves longer range than 802.11p amendment, in the same high Doppler environment.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Same 5.9GHz band as 802.11p amendment.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new SG?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PAR/CSD, use cases, channel models, technology feasibilities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Timeline</a:t>
            </a:r>
            <a:r>
              <a:rPr lang="en-US" sz="2000" dirty="0"/>
              <a:t>: </a:t>
            </a:r>
            <a:r>
              <a:rPr lang="en-US" sz="2000" b="0" dirty="0"/>
              <a:t>may be shortened by </a:t>
            </a:r>
            <a:r>
              <a:rPr lang="en-US" sz="2000" b="0" dirty="0" smtClean="0"/>
              <a:t>leveraging </a:t>
            </a:r>
            <a:r>
              <a:rPr lang="en-US" sz="2000" b="0" dirty="0"/>
              <a:t>PHY and MAC technologies already in </a:t>
            </a:r>
            <a:r>
              <a:rPr lang="en-US" sz="2000" b="0" dirty="0" smtClean="0"/>
              <a:t>existing 802.11 amendments.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193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7" y="481402"/>
            <a:ext cx="7770813" cy="106521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694642"/>
            <a:ext cx="8237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Main Messages: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DSRC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Develop </a:t>
            </a:r>
            <a:r>
              <a:rPr lang="en-US" dirty="0"/>
              <a:t>a long-term </a:t>
            </a:r>
            <a:r>
              <a:rPr lang="en-US" dirty="0" smtClean="0"/>
              <a:t>evolution roadmap to future </a:t>
            </a:r>
            <a:r>
              <a:rPr lang="en-US" dirty="0" smtClean="0"/>
              <a:t>proof </a:t>
            </a:r>
            <a:r>
              <a:rPr lang="en-US" dirty="0" smtClean="0"/>
              <a:t>11p/WLAN for V2X, while maintaining backward compatibility to 11p.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May leverage WLAN </a:t>
            </a:r>
            <a:r>
              <a:rPr lang="en-US" dirty="0"/>
              <a:t>standards </a:t>
            </a:r>
            <a:r>
              <a:rPr lang="en-US" dirty="0" smtClean="0"/>
              <a:t>recent evolvement </a:t>
            </a:r>
            <a:r>
              <a:rPr lang="en-US" dirty="0"/>
              <a:t>with other matured </a:t>
            </a:r>
            <a:r>
              <a:rPr lang="en-US" dirty="0" smtClean="0"/>
              <a:t>PHY/MAC technologies </a:t>
            </a:r>
            <a:r>
              <a:rPr lang="en-US" dirty="0"/>
              <a:t>for higher throughput, longer range etc.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Call for Next Steps – study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94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5" y="594786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922" y="1752600"/>
            <a:ext cx="7770813" cy="166140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b="0" dirty="0" smtClean="0"/>
              <a:t>Kahn, Malik, “IEEE 802.11 Regulatory SC DSRC Coexistence Tiger Team V2V Radio Channel Models,” IEEE 802.11-14/0259r0.</a:t>
            </a:r>
          </a:p>
          <a:p>
            <a:pPr marL="457200" indent="-457200">
              <a:buAutoNum type="arabicPeriod"/>
            </a:pPr>
            <a:r>
              <a:rPr lang="en-US" b="0" dirty="0" err="1" smtClean="0"/>
              <a:t>Jérôme</a:t>
            </a:r>
            <a:r>
              <a:rPr lang="en-US" b="0" dirty="0" smtClean="0"/>
              <a:t> </a:t>
            </a:r>
            <a:r>
              <a:rPr lang="en-US" b="0" dirty="0" err="1"/>
              <a:t>Härri</a:t>
            </a:r>
            <a:r>
              <a:rPr lang="en-US" b="0" dirty="0"/>
              <a:t> (EURECOM), Matthias </a:t>
            </a:r>
            <a:r>
              <a:rPr lang="en-US" b="0" dirty="0" err="1"/>
              <a:t>Alles</a:t>
            </a:r>
            <a:r>
              <a:rPr lang="en-US" b="0" dirty="0"/>
              <a:t> (CREONICS), </a:t>
            </a:r>
            <a:r>
              <a:rPr lang="en-US" b="0" dirty="0" err="1"/>
              <a:t>Friedbert</a:t>
            </a:r>
            <a:r>
              <a:rPr lang="en-US" b="0" dirty="0"/>
              <a:t> Berens (</a:t>
            </a:r>
            <a:r>
              <a:rPr lang="en-US" b="0" dirty="0" err="1"/>
              <a:t>FBConsulting</a:t>
            </a:r>
            <a:r>
              <a:rPr lang="en-US" b="0" dirty="0" smtClean="0"/>
              <a:t>), “</a:t>
            </a:r>
            <a:r>
              <a:rPr lang="en-US" b="0" dirty="0"/>
              <a:t> </a:t>
            </a:r>
            <a:r>
              <a:rPr lang="en-US" b="0" dirty="0" smtClean="0"/>
              <a:t>IEEE </a:t>
            </a:r>
            <a:r>
              <a:rPr lang="en-US" b="0" dirty="0"/>
              <a:t>802.11p Extension </a:t>
            </a:r>
            <a:r>
              <a:rPr lang="en-US" b="0" dirty="0" smtClean="0"/>
              <a:t>Roadmap,” Car 2 Car COM/ARCH, 11/29/2017.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3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formation of a new 802.11 Study Group to develop PAR and CSD for next generation WAVE technologies?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246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2743200"/>
            <a:ext cx="7770813" cy="1065213"/>
          </a:xfrm>
        </p:spPr>
        <p:txBody>
          <a:bodyPr/>
          <a:lstStyle/>
          <a:p>
            <a:r>
              <a:rPr lang="en-US" dirty="0" smtClean="0"/>
              <a:t>Appendix: C2C channels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20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4259E84-B1E9-4D50-BA39-DB65762669B9}" type="slidenum">
              <a:rPr lang="en-US" altLang="en-US" sz="1400">
                <a:solidFill>
                  <a:schemeClr val="bg1"/>
                </a:solidFill>
              </a:rPr>
              <a:pPr/>
              <a:t>27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2163" y="1341438"/>
          <a:ext cx="4643437" cy="4226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3437"/>
              </a:tblGrid>
              <a:tr h="2113450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Rural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Intended primarily as a reference result, this channel applies in very open environments where other vehicles, buildings and large fences are absent. 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87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Highway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cars following each other on Multilane inter-region roadways such as Autobahns. Signs, overpasses, hill-sides and other traffic present.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42" name="Picture 7" descr="E:\Repositories\mk2\trunk\technical\RF_Bench\Documents\Reference\Pictures\images\Rural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31787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D6148FF8-93A2-42F2-BF1F-8D7119DCEC6C}" type="slidenum">
              <a:rPr lang="en-US" altLang="en-US"/>
              <a:pPr algn="ctr"/>
              <a:t>27</a:t>
            </a:fld>
            <a:endParaRPr lang="en-US" altLang="en-US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1" name="Picture 25" descr="E:\Repositories\mk2\trunk\technical\RF_Bench\Documents\Reference\Pictures\images\Highway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3681413"/>
            <a:ext cx="33178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43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189B5F1-81E0-4576-A35D-C97600CFC77D}" type="slidenum">
              <a:rPr lang="en-US" altLang="en-US" sz="1400">
                <a:solidFill>
                  <a:schemeClr val="bg1"/>
                </a:solidFill>
              </a:rPr>
              <a:pPr/>
              <a:t>28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8683" y="1752600"/>
          <a:ext cx="4787900" cy="3666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7900"/>
              </a:tblGrid>
              <a:tr h="1793403">
                <a:tc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Urban Approaching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each other in an Urban setting with buildings nearby.</a:t>
                      </a:r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08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Street Crossing NLOS (Urban Approaching</a:t>
                      </a:r>
                      <a:r>
                        <a:rPr lang="en-AU" altLang="en-US" sz="2000" i="1" baseline="0" dirty="0" smtClean="0"/>
                        <a:t> NLOS)</a:t>
                      </a:r>
                      <a:r>
                        <a:rPr lang="en-AU" altLang="en-US" sz="2000" i="1" dirty="0" smtClean="0"/>
                        <a:t>: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an Urban blind intersection with other traffic present. Buildings/fences present on all corners.</a:t>
                      </a:r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8" name="Picture 24" descr="E:\Repositories\mk2\trunk\technical\RF_Bench\Documents\Reference\Pictures\images\UrbanCrossingN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97656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ABE48A6E-A82C-4EAD-A819-4435554587DD}" type="slidenum">
              <a:rPr lang="en-US" altLang="en-US"/>
              <a:pPr algn="ctr"/>
              <a:t>28</a:t>
            </a:fld>
            <a:endParaRPr lang="en-US" altLang="en-US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2" name="Picture 23" descr="E:\Repositories\mk2\trunk\technical\RF_Bench\Documents\Reference\Pictures\images\UrbanApproaching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97656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6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914400"/>
          </a:xfrm>
        </p:spPr>
        <p:txBody>
          <a:bodyPr/>
          <a:lstStyle/>
          <a:p>
            <a:pPr eaLnBrk="1" hangingPunct="1"/>
            <a:r>
              <a:rPr lang="en-AU" altLang="en-US" smtClean="0"/>
              <a:t>Channel Model Values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11188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575" name="Rectangle 2"/>
          <p:cNvSpPr>
            <a:spLocks noChangeArrowheads="1"/>
          </p:cNvSpPr>
          <p:nvPr/>
        </p:nvSpPr>
        <p:spPr bwMode="auto">
          <a:xfrm>
            <a:off x="611188" y="294480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Rural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11188" y="3618529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-8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dB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117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333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ns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43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-29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20" name="Rectangle 3"/>
          <p:cNvSpPr>
            <a:spLocks noChangeArrowheads="1"/>
          </p:cNvSpPr>
          <p:nvPr/>
        </p:nvSpPr>
        <p:spPr bwMode="auto">
          <a:xfrm>
            <a:off x="596900" y="4745025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Urban Approaching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775200" y="3648238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Power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-5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Delay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267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533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Doppler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-18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108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65" name="Rectangle 4"/>
          <p:cNvSpPr>
            <a:spLocks noChangeArrowheads="1"/>
          </p:cNvSpPr>
          <p:nvPr/>
        </p:nvSpPr>
        <p:spPr bwMode="auto">
          <a:xfrm>
            <a:off x="4775200" y="476759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4: Street Crossing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4679950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-10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-20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167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126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162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710" name="Rectangle 6"/>
          <p:cNvSpPr>
            <a:spLocks noChangeArrowheads="1"/>
          </p:cNvSpPr>
          <p:nvPr/>
        </p:nvSpPr>
        <p:spPr bwMode="auto">
          <a:xfrm>
            <a:off x="4679950" y="2944800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LOS Parameters</a:t>
            </a:r>
            <a:endParaRPr lang="en-AU" altLang="en-US" sz="1050" dirty="0">
              <a:cs typeface="Times New Roman" panose="02020603050405020304" pitchFamily="18" charset="0"/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1512EE6E-ABD4-4237-9345-F2B685018C5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6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Dedicated Short Range Communications (DSRC).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WLAN standard has evolved after 11p, with many matured technologies (e.g. LDPC, STBC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Leverage the evolution of the 802.11 technologies to future proof 11p/DSRC for new applications for vehicle-to-everything (V2X).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Propose: start a study group to explore a long term roadmap for V2X.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743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41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existing technologies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roadmap for new vehicle-to-everything (V2X)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next </a:t>
            </a:r>
            <a:r>
              <a:rPr lang="en-US" dirty="0"/>
              <a:t>s</a:t>
            </a:r>
            <a:r>
              <a:rPr lang="en-US" dirty="0" smtClean="0"/>
              <a:t>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53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I. Review: 802.11p (WAVE)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152" y="1752600"/>
            <a:ext cx="7770813" cy="41132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802.11p Overview:</a:t>
            </a:r>
            <a:endParaRPr lang="en-US" b="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Used </a:t>
            </a:r>
            <a:r>
              <a:rPr lang="en-US" dirty="0"/>
              <a:t>in rapidly varying communication environments, where the interval of the communication exchanges may be in </a:t>
            </a:r>
            <a:r>
              <a:rPr lang="en-US" dirty="0" smtClean="0"/>
              <a:t>very short, </a:t>
            </a:r>
            <a:r>
              <a:rPr lang="en-US" dirty="0"/>
              <a:t>e.g., on the order of 10s or 100s of </a:t>
            </a:r>
            <a:r>
              <a:rPr lang="en-US" dirty="0" err="1" smtClean="0"/>
              <a:t>milli</a:t>
            </a:r>
            <a:r>
              <a:rPr lang="en-US" dirty="0" smtClean="0"/>
              <a:t>-seconds.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“V2X” applications: communication </a:t>
            </a:r>
            <a:r>
              <a:rPr lang="en-US" dirty="0"/>
              <a:t>between vehicles (V2V</a:t>
            </a:r>
            <a:r>
              <a:rPr lang="en-US" dirty="0" smtClean="0"/>
              <a:t>), </a:t>
            </a:r>
            <a:r>
              <a:rPr lang="en-US" dirty="0"/>
              <a:t>between vehicle and the roadside infrastructure (V2I),  </a:t>
            </a:r>
            <a:r>
              <a:rPr lang="en-US" dirty="0" smtClean="0"/>
              <a:t>or between vehicle to anything on or on the side of the road, while </a:t>
            </a:r>
            <a:r>
              <a:rPr lang="en-US" dirty="0"/>
              <a:t>operating at speeds up to a minimum of </a:t>
            </a:r>
            <a:r>
              <a:rPr lang="en-US" b="1" dirty="0"/>
              <a:t>200 km/h</a:t>
            </a:r>
            <a:r>
              <a:rPr lang="en-US" dirty="0"/>
              <a:t> for communication ranges up to </a:t>
            </a:r>
            <a:r>
              <a:rPr lang="en-US" b="1" dirty="0" smtClean="0"/>
              <a:t>1 km</a:t>
            </a:r>
            <a:r>
              <a:rPr lang="en-US" dirty="0" smtClean="0"/>
              <a:t>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19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68425"/>
            <a:ext cx="8086725" cy="1066800"/>
          </a:xfrm>
        </p:spPr>
        <p:txBody>
          <a:bodyPr/>
          <a:lstStyle/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5.9 GHz band in USA (5.850 – 5.925 GHz), i.e., U- </a:t>
            </a:r>
            <a:r>
              <a:rPr lang="en-US" sz="2000" b="0" dirty="0" smtClean="0"/>
              <a:t>U-NII-4; and in </a:t>
            </a:r>
            <a:r>
              <a:rPr lang="en-US" sz="2000" b="0" dirty="0"/>
              <a:t>Europe (5.855 – 5.925 GHz</a:t>
            </a:r>
            <a:r>
              <a:rPr lang="en-US" sz="2000" b="0" dirty="0" smtClean="0"/>
              <a:t>)</a:t>
            </a:r>
          </a:p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FCC: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312" y="2413616"/>
            <a:ext cx="6778625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41587" y="4477366"/>
            <a:ext cx="273050" cy="558800"/>
          </a:xfrm>
          <a:prstGeom prst="upArrow">
            <a:avLst>
              <a:gd name="adj1" fmla="val 50000"/>
              <a:gd name="adj2" fmla="val 51163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7591425" y="4478954"/>
            <a:ext cx="287337" cy="560387"/>
          </a:xfrm>
          <a:prstGeom prst="upArrow">
            <a:avLst>
              <a:gd name="adj1" fmla="val 50000"/>
              <a:gd name="adj2" fmla="val 4875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29393" y="5072299"/>
            <a:ext cx="3935413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172: Collision Avoidance Safety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553200" y="5034579"/>
            <a:ext cx="2420937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184: Public Safety</a:t>
            </a:r>
            <a:endParaRPr lang="en-US" altLang="ja-JP" sz="1600" b="1" dirty="0">
              <a:solidFill>
                <a:schemeClr val="tx1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1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PHY/MAC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294606"/>
            <a:ext cx="8534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PHY (BW=10MHz): 2x down clock of 11a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BCC, 1SS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GI=1.6us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3/4.5/6/9/12/18/24/27 Mbps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stringent ACI/AACI requirements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Outside </a:t>
            </a:r>
            <a:r>
              <a:rPr lang="en-US" b="0" dirty="0"/>
              <a:t>the Context  of a </a:t>
            </a:r>
            <a:r>
              <a:rPr lang="en-US" b="0" dirty="0" smtClean="0"/>
              <a:t>BSS (OCB)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Timing Advertisement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Limited Frame sizes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3" y="3351213"/>
            <a:ext cx="8412844" cy="9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4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Simulation for C2C Safety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1Tx-1Rx-1SS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</a:t>
            </a:r>
            <a:r>
              <a:rPr lang="en-US" dirty="0">
                <a:solidFill>
                  <a:schemeClr val="tx1"/>
                </a:solidFill>
              </a:rPr>
              <a:t>] (and Appendix)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300B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QPSK-1/2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4678"/>
            <a:ext cx="4984515" cy="42207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889" y="1951402"/>
            <a:ext cx="4984515" cy="422079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86000" y="55626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342546" y="533082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5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60131</TotalTime>
  <Words>1736</Words>
  <Application>Microsoft Office PowerPoint</Application>
  <PresentationFormat>On-screen Show (4:3)</PresentationFormat>
  <Paragraphs>358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802.11 for Next Generation V2X Communication</vt:lpstr>
      <vt:lpstr>PowerPoint Presentation</vt:lpstr>
      <vt:lpstr>Abstract</vt:lpstr>
      <vt:lpstr>Outline</vt:lpstr>
      <vt:lpstr>I. Review: 802.11p (WAVE)</vt:lpstr>
      <vt:lpstr>802.11p Channelization</vt:lpstr>
      <vt:lpstr>802.11p PHY/MAC</vt:lpstr>
      <vt:lpstr>Simulation for C2C Safety Applications</vt:lpstr>
      <vt:lpstr>802.11p robust for DSRC applications</vt:lpstr>
      <vt:lpstr>802.11p robust for DSRC applications</vt:lpstr>
      <vt:lpstr>Comparing other Technologies </vt:lpstr>
      <vt:lpstr>802.11p/V2X Use Cases</vt:lpstr>
      <vt:lpstr>Range Illustration</vt:lpstr>
      <vt:lpstr>II. Direction for a long term roadmap</vt:lpstr>
      <vt:lpstr>Example-1: OFDM Numerology Study</vt:lpstr>
      <vt:lpstr>Example-2: Advanced PHY Technologies</vt:lpstr>
      <vt:lpstr>Performance example</vt:lpstr>
      <vt:lpstr>Potential Improvement for high-throughput Applications</vt:lpstr>
      <vt:lpstr>Potential Improvement for high-throughput Applications</vt:lpstr>
      <vt:lpstr>Example 3: Possible MAC Direction</vt:lpstr>
      <vt:lpstr>Possible Design Goals</vt:lpstr>
      <vt:lpstr>III. Possible Next Steps</vt:lpstr>
      <vt:lpstr>Conclusion</vt:lpstr>
      <vt:lpstr>References</vt:lpstr>
      <vt:lpstr>Strawpoll</vt:lpstr>
      <vt:lpstr>Appendix: C2C channels</vt:lpstr>
      <vt:lpstr>Scenario Descriptions</vt:lpstr>
      <vt:lpstr>Scenario Descriptions</vt:lpstr>
      <vt:lpstr>Channel Model Values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849</cp:revision>
  <cp:lastPrinted>2018-03-03T00:02:44Z</cp:lastPrinted>
  <dcterms:created xsi:type="dcterms:W3CDTF">2015-10-31T00:33:08Z</dcterms:created>
  <dcterms:modified xsi:type="dcterms:W3CDTF">2018-03-06T04:06:20Z</dcterms:modified>
</cp:coreProperties>
</file>