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99" r:id="rId4"/>
    <p:sldId id="267" r:id="rId5"/>
    <p:sldId id="307" r:id="rId6"/>
    <p:sldId id="308" r:id="rId7"/>
    <p:sldId id="295" r:id="rId8"/>
    <p:sldId id="309" r:id="rId9"/>
    <p:sldId id="312" r:id="rId10"/>
    <p:sldId id="302" r:id="rId11"/>
    <p:sldId id="306" r:id="rId12"/>
    <p:sldId id="310" r:id="rId13"/>
    <p:sldId id="288" r:id="rId14"/>
    <p:sldId id="305" r:id="rId15"/>
    <p:sldId id="264" r:id="rId16"/>
    <p:sldId id="283" r:id="rId17"/>
    <p:sldId id="315" r:id="rId18"/>
    <p:sldId id="31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ger Marks" initials="RBM" lastIdx="2" clrIdx="0"/>
  <p:cmAuthor id="1" name="Lvyunping (Lily)" initials="L(" lastIdx="2" clrIdx="1">
    <p:extLst>
      <p:ext uri="{19B8F6BF-5375-455C-9EA6-DF929625EA0E}">
        <p15:presenceInfo xmlns:p15="http://schemas.microsoft.com/office/powerpoint/2012/main" userId="S-1-5-21-147214757-305610072-1517763936-4288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11" autoAdjust="0"/>
    <p:restoredTop sz="96925" autoAdjust="0"/>
  </p:normalViewPr>
  <p:slideViewPr>
    <p:cSldViewPr>
      <p:cViewPr>
        <p:scale>
          <a:sx n="171" d="100"/>
          <a:sy n="171" d="100"/>
        </p:scale>
        <p:origin x="344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13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20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03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07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854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46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88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58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54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6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3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5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Marks, et al.,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(null)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(null)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Reconsidering Implicit Feedback for Beamforming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00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2018-03-05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Table"/>
          <p:cNvGraphicFramePr/>
          <p:nvPr>
            <p:extLst>
              <p:ext uri="{D42A27DB-BD31-4B8C-83A1-F6EECF244321}">
                <p14:modId xmlns:p14="http://schemas.microsoft.com/office/powerpoint/2010/main" val="1284587991"/>
              </p:ext>
            </p:extLst>
          </p:nvPr>
        </p:nvGraphicFramePr>
        <p:xfrm>
          <a:off x="685800" y="2971800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email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Roger Marks</a:t>
                      </a: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Denver, CO, USA</a:t>
                      </a: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roger@ethair.net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err="1">
                          <a:latin typeface="+mj-lt"/>
                        </a:rPr>
                        <a:t>Lyu</a:t>
                      </a:r>
                      <a:r>
                        <a:rPr lang="en-US" sz="1400" dirty="0">
                          <a:latin typeface="+mj-lt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</a:rPr>
                        <a:t>Yunping</a:t>
                      </a:r>
                      <a:r>
                        <a:rPr lang="en-US" sz="1400" dirty="0">
                          <a:latin typeface="+mj-lt"/>
                        </a:rPr>
                        <a:t> (Lily) 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Nanjing, PRC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>
                          <a:latin typeface="+mj-lt"/>
                        </a:rPr>
                        <a:t> </a:t>
                      </a:r>
                      <a:r>
                        <a:rPr sz="1400" dirty="0">
                          <a:latin typeface="+mj-lt"/>
                        </a:rPr>
                        <a:t>lvyunping@huawei.com</a:t>
                      </a:r>
                      <a:r>
                        <a:rPr lang="en-US" sz="1400" dirty="0">
                          <a:latin typeface="+mj-lt"/>
                        </a:rPr>
                        <a:t> 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Yang Bo (Boyce) 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Nanjing, PRC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Yuan </a:t>
                      </a:r>
                      <a:r>
                        <a:rPr lang="en-US" sz="1400" dirty="0" err="1">
                          <a:latin typeface="+mj-lt"/>
                        </a:rPr>
                        <a:t>Fangchao</a:t>
                      </a:r>
                      <a:r>
                        <a:rPr lang="en-US" sz="1400" dirty="0">
                          <a:latin typeface="+mj-lt"/>
                        </a:rPr>
                        <a:t> (Dylan)</a:t>
                      </a:r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Nanjing, PRC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 yuanfangchao@huawei.com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 for channel </a:t>
            </a:r>
            <a:r>
              <a:rPr lang="en-US" dirty="0">
                <a:solidFill>
                  <a:schemeClr val="tx1"/>
                </a:solidFill>
              </a:rPr>
              <a:t>estimation: </a:t>
            </a:r>
            <a:r>
              <a:rPr lang="en-US" dirty="0"/>
              <a:t>Issue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352928" cy="4824536"/>
          </a:xfrm>
        </p:spPr>
        <p:txBody>
          <a:bodyPr/>
          <a:lstStyle/>
          <a:p>
            <a:pPr marL="0" indent="0"/>
            <a:r>
              <a:rPr lang="en-US" altLang="ja-JP" sz="1800" b="0" dirty="0">
                <a:ea typeface="MS PGothic" panose="020B0600070205080204" pitchFamily="34" charset="-128"/>
              </a:rPr>
              <a:t>Issue 2: “Implicit feedback requires calibration.”</a:t>
            </a:r>
            <a:endParaRPr lang="en-US" sz="1800" dirty="0"/>
          </a:p>
          <a:p>
            <a:pPr lvl="0">
              <a:buFont typeface="Arial" charset="0"/>
              <a:buChar char="•"/>
            </a:pPr>
            <a:r>
              <a:rPr lang="en-US" sz="1800" dirty="0"/>
              <a:t>IEEE </a:t>
            </a:r>
            <a:r>
              <a:rPr lang="en-US" sz="1800" dirty="0" err="1"/>
              <a:t>Std</a:t>
            </a:r>
            <a:r>
              <a:rPr lang="en-US" sz="1800" dirty="0"/>
              <a:t> 802.11 does not specify the full details of calibration.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Extensive research has gone into implicit channel estimation over the last few years due to its critical role in massive MIMO.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Earlier calibration methods made use of interactive sounding between the AP and client.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Recent research [2,3] has shown the possibility and effectiveness of transmit-side calibration (see next slide), calibrating DL </a:t>
            </a:r>
            <a:r>
              <a:rPr lang="en-US" sz="1800" dirty="0" err="1"/>
              <a:t>TxBF</a:t>
            </a:r>
            <a:r>
              <a:rPr lang="en-US" sz="1800" dirty="0"/>
              <a:t> based on sounding between the AP antennas only.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Calibration without sounding the clients is far more simple and reliable.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568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Transmit-side calibration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5076056" y="1772816"/>
            <a:ext cx="3168352" cy="127633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 flipV="1">
            <a:off x="5724128" y="1889638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rot="10800000" flipH="1" flipV="1">
            <a:off x="5436096" y="2389312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5292080" y="2061574"/>
            <a:ext cx="576064" cy="384721"/>
            <a:chOff x="467544" y="5091281"/>
            <a:chExt cx="576064" cy="384721"/>
          </a:xfrm>
        </p:grpSpPr>
        <p:sp>
          <p:nvSpPr>
            <p:cNvPr id="34" name="TextBox 33"/>
            <p:cNvSpPr txBox="1"/>
            <p:nvPr/>
          </p:nvSpPr>
          <p:spPr>
            <a:xfrm>
              <a:off x="467544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t</a:t>
              </a:r>
              <a:r>
                <a:rPr lang="en-US" sz="1600" baseline="-25000" dirty="0">
                  <a:solidFill>
                    <a:schemeClr val="tx1"/>
                  </a:solidFill>
                </a:rPr>
                <a:t>1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55576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</a:rPr>
                <a:t>1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Straight Arrow Connector 76"/>
          <p:cNvCxnSpPr/>
          <p:nvPr/>
        </p:nvCxnSpPr>
        <p:spPr bwMode="auto">
          <a:xfrm flipH="1" flipV="1">
            <a:off x="6444208" y="1889638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rot="10800000" flipH="1" flipV="1">
            <a:off x="6156176" y="2389312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9" name="Group 78"/>
          <p:cNvGrpSpPr/>
          <p:nvPr/>
        </p:nvGrpSpPr>
        <p:grpSpPr>
          <a:xfrm>
            <a:off x="6012160" y="2061574"/>
            <a:ext cx="576064" cy="384721"/>
            <a:chOff x="467544" y="5091281"/>
            <a:chExt cx="576064" cy="384721"/>
          </a:xfrm>
        </p:grpSpPr>
        <p:sp>
          <p:nvSpPr>
            <p:cNvPr id="80" name="TextBox 79"/>
            <p:cNvSpPr txBox="1"/>
            <p:nvPr/>
          </p:nvSpPr>
          <p:spPr>
            <a:xfrm>
              <a:off x="467544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t</a:t>
              </a:r>
              <a:r>
                <a:rPr lang="en-US" sz="1600" baseline="-25000" dirty="0">
                  <a:solidFill>
                    <a:schemeClr val="tx1"/>
                  </a:solidFill>
                </a:rPr>
                <a:t>2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55576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</a:rPr>
                <a:t>2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 flipV="1">
            <a:off x="6934671" y="2736048"/>
            <a:ext cx="254568" cy="591981"/>
            <a:chOff x="611560" y="4414142"/>
            <a:chExt cx="254568" cy="591981"/>
          </a:xfrm>
        </p:grpSpPr>
        <p:sp>
          <p:nvSpPr>
            <p:cNvPr id="83" name="Triangle 82"/>
            <p:cNvSpPr>
              <a:spLocks noChangeAspect="1"/>
            </p:cNvSpPr>
            <p:nvPr/>
          </p:nvSpPr>
          <p:spPr bwMode="auto">
            <a:xfrm>
              <a:off x="611560" y="4414142"/>
              <a:ext cx="254568" cy="219456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738844" y="4629855"/>
              <a:ext cx="0" cy="3762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85" name="Straight Arrow Connector 84"/>
          <p:cNvCxnSpPr/>
          <p:nvPr/>
        </p:nvCxnSpPr>
        <p:spPr bwMode="auto">
          <a:xfrm flipH="1" flipV="1">
            <a:off x="7164288" y="1889638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10800000" flipH="1" flipV="1">
            <a:off x="6876256" y="2389312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87" name="Group 86"/>
          <p:cNvGrpSpPr/>
          <p:nvPr/>
        </p:nvGrpSpPr>
        <p:grpSpPr>
          <a:xfrm>
            <a:off x="6732240" y="2061574"/>
            <a:ext cx="576064" cy="384721"/>
            <a:chOff x="467544" y="5091281"/>
            <a:chExt cx="576064" cy="384721"/>
          </a:xfrm>
        </p:grpSpPr>
        <p:sp>
          <p:nvSpPr>
            <p:cNvPr id="88" name="TextBox 87"/>
            <p:cNvSpPr txBox="1"/>
            <p:nvPr/>
          </p:nvSpPr>
          <p:spPr>
            <a:xfrm>
              <a:off x="467544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t</a:t>
              </a:r>
              <a:r>
                <a:rPr lang="en-US" sz="1600" baseline="-25000" dirty="0">
                  <a:solidFill>
                    <a:schemeClr val="tx1"/>
                  </a:solidFill>
                </a:rPr>
                <a:t>3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55576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</a:rPr>
                <a:t>3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 flipV="1">
            <a:off x="5452828" y="2736048"/>
            <a:ext cx="254568" cy="591981"/>
            <a:chOff x="611560" y="4414142"/>
            <a:chExt cx="254568" cy="591981"/>
          </a:xfrm>
        </p:grpSpPr>
        <p:sp>
          <p:nvSpPr>
            <p:cNvPr id="5" name="Triangle 4"/>
            <p:cNvSpPr>
              <a:spLocks noChangeAspect="1"/>
            </p:cNvSpPr>
            <p:nvPr/>
          </p:nvSpPr>
          <p:spPr bwMode="auto">
            <a:xfrm>
              <a:off x="611560" y="4414142"/>
              <a:ext cx="254568" cy="219456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738844" y="4629855"/>
              <a:ext cx="0" cy="3762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0" name="Straight Arrow Connector 19"/>
          <p:cNvCxnSpPr>
            <a:stCxn id="5" idx="3"/>
          </p:cNvCxnSpPr>
          <p:nvPr/>
        </p:nvCxnSpPr>
        <p:spPr bwMode="auto">
          <a:xfrm>
            <a:off x="5580112" y="3108573"/>
            <a:ext cx="667976" cy="26514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6" name="Straight Arrow Connector 65"/>
          <p:cNvCxnSpPr>
            <a:endCxn id="83" idx="1"/>
          </p:cNvCxnSpPr>
          <p:nvPr/>
        </p:nvCxnSpPr>
        <p:spPr bwMode="auto">
          <a:xfrm>
            <a:off x="5652120" y="3212976"/>
            <a:ext cx="1346193" cy="5325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5707396" y="3310336"/>
            <a:ext cx="1888940" cy="18004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74" name="Group 73"/>
          <p:cNvGrpSpPr/>
          <p:nvPr/>
        </p:nvGrpSpPr>
        <p:grpSpPr>
          <a:xfrm flipV="1">
            <a:off x="6172908" y="2736048"/>
            <a:ext cx="254568" cy="591981"/>
            <a:chOff x="611560" y="4414142"/>
            <a:chExt cx="254568" cy="591981"/>
          </a:xfrm>
        </p:grpSpPr>
        <p:sp>
          <p:nvSpPr>
            <p:cNvPr id="75" name="Triangle 74"/>
            <p:cNvSpPr>
              <a:spLocks noChangeAspect="1"/>
            </p:cNvSpPr>
            <p:nvPr/>
          </p:nvSpPr>
          <p:spPr bwMode="auto">
            <a:xfrm>
              <a:off x="611560" y="4414142"/>
              <a:ext cx="254568" cy="219456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738844" y="4629855"/>
              <a:ext cx="0" cy="3762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0" name="Group 89"/>
          <p:cNvGrpSpPr/>
          <p:nvPr/>
        </p:nvGrpSpPr>
        <p:grpSpPr>
          <a:xfrm flipV="1">
            <a:off x="7613068" y="2736048"/>
            <a:ext cx="254568" cy="591981"/>
            <a:chOff x="611560" y="4414142"/>
            <a:chExt cx="254568" cy="591981"/>
          </a:xfrm>
        </p:grpSpPr>
        <p:sp>
          <p:nvSpPr>
            <p:cNvPr id="91" name="Triangle 90"/>
            <p:cNvSpPr>
              <a:spLocks noChangeAspect="1"/>
            </p:cNvSpPr>
            <p:nvPr/>
          </p:nvSpPr>
          <p:spPr bwMode="auto">
            <a:xfrm>
              <a:off x="611560" y="4414142"/>
              <a:ext cx="254568" cy="219456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738844" y="4629855"/>
              <a:ext cx="0" cy="37626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93" name="Straight Arrow Connector 92"/>
          <p:cNvCxnSpPr/>
          <p:nvPr/>
        </p:nvCxnSpPr>
        <p:spPr bwMode="auto">
          <a:xfrm flipH="1" flipV="1">
            <a:off x="7880096" y="1889638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 rot="10800000" flipH="1" flipV="1">
            <a:off x="7592064" y="2389312"/>
            <a:ext cx="4272" cy="2422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5" name="Group 94"/>
          <p:cNvGrpSpPr/>
          <p:nvPr/>
        </p:nvGrpSpPr>
        <p:grpSpPr>
          <a:xfrm>
            <a:off x="7452320" y="2061574"/>
            <a:ext cx="576064" cy="384721"/>
            <a:chOff x="467544" y="5091281"/>
            <a:chExt cx="576064" cy="384721"/>
          </a:xfrm>
        </p:grpSpPr>
        <p:sp>
          <p:nvSpPr>
            <p:cNvPr id="96" name="TextBox 95"/>
            <p:cNvSpPr txBox="1"/>
            <p:nvPr/>
          </p:nvSpPr>
          <p:spPr>
            <a:xfrm>
              <a:off x="467544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t</a:t>
              </a:r>
              <a:r>
                <a:rPr lang="en-US" sz="1600" baseline="-25000" dirty="0">
                  <a:solidFill>
                    <a:schemeClr val="tx1"/>
                  </a:solidFill>
                </a:rPr>
                <a:t>4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55576" y="5091281"/>
              <a:ext cx="288032" cy="3847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0" tIns="45720" rIns="0" bIns="91440" rtlCol="0" anchor="ctr" anchorCtr="0">
              <a:spAutoFit/>
            </a:bodyPr>
            <a:lstStyle/>
            <a:p>
              <a:pPr algn="ctr"/>
              <a:r>
                <a:rPr lang="en-US" sz="1600" i="1" dirty="0">
                  <a:solidFill>
                    <a:schemeClr val="tx1"/>
                  </a:solidFill>
                </a:rPr>
                <a:t>h</a:t>
              </a:r>
              <a:r>
                <a:rPr lang="en-US" sz="1600" i="1" baseline="-25000" dirty="0">
                  <a:solidFill>
                    <a:schemeClr val="tx1"/>
                  </a:solidFill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98" name="Rectangle 97"/>
          <p:cNvSpPr/>
          <p:nvPr/>
        </p:nvSpPr>
        <p:spPr>
          <a:xfrm>
            <a:off x="6444208" y="2659496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>
                <a:solidFill>
                  <a:srgbClr val="000000"/>
                </a:solidFill>
                <a:latin typeface="Times New Roman"/>
                <a:ea typeface="MS Gothic"/>
              </a:rPr>
              <a:t>AP </a:t>
            </a:r>
            <a:endParaRPr lang="en-US"/>
          </a:p>
        </p:txBody>
      </p:sp>
      <p:sp>
        <p:nvSpPr>
          <p:cNvPr id="104" name="Content Placeholder 2"/>
          <p:cNvSpPr>
            <a:spLocks noGrp="1"/>
          </p:cNvSpPr>
          <p:nvPr>
            <p:ph idx="1"/>
          </p:nvPr>
        </p:nvSpPr>
        <p:spPr>
          <a:xfrm>
            <a:off x="179511" y="1484784"/>
            <a:ext cx="4122321" cy="4677952"/>
          </a:xfrm>
        </p:spPr>
        <p:txBody>
          <a:bodyPr/>
          <a:lstStyle/>
          <a:p>
            <a:pPr lvl="0">
              <a:buFont typeface="Arial" charset="0"/>
              <a:buChar char="•"/>
            </a:pPr>
            <a:r>
              <a:rPr lang="en-US" sz="1800" dirty="0"/>
              <a:t>Electromagnetic reciprocity is valid.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RF chains are not reciprocal, but their effect on the channel can be modeled as relatively static, so they can be corrected by calibration.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Traditional precoding methods based on uplink sounding are only weakly dependent on calibration of RF chains at the beamformee [7]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New methods demonstrate independence from RF chains at the beamformee.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RF chains at the beamformer can be successfully calibrated by sounding among beamformer antennas.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See [3] and many other sources.</a:t>
            </a:r>
          </a:p>
          <a:p>
            <a:pPr lvl="0">
              <a:buFont typeface="Arial" charset="0"/>
              <a:buChar char="•"/>
            </a:pPr>
            <a:endParaRPr lang="en-US" sz="1800" dirty="0"/>
          </a:p>
        </p:txBody>
      </p:sp>
      <p:cxnSp>
        <p:nvCxnSpPr>
          <p:cNvPr id="112" name="Straight Arrow Connector 111"/>
          <p:cNvCxnSpPr/>
          <p:nvPr/>
        </p:nvCxnSpPr>
        <p:spPr bwMode="auto">
          <a:xfrm>
            <a:off x="5622092" y="3356992"/>
            <a:ext cx="916428" cy="1923690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5783788" y="3876654"/>
                <a:ext cx="462499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𝑢𝑙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,1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788" y="3876654"/>
                <a:ext cx="462499" cy="25301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Straight Arrow Connector 115"/>
          <p:cNvCxnSpPr/>
          <p:nvPr/>
        </p:nvCxnSpPr>
        <p:spPr bwMode="auto">
          <a:xfrm>
            <a:off x="6248088" y="3341785"/>
            <a:ext cx="402763" cy="1919712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>
            <a:off x="5487881" y="3369466"/>
            <a:ext cx="969784" cy="1990439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6344801" y="3323874"/>
            <a:ext cx="387439" cy="1872135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6042336" y="3721493"/>
                <a:ext cx="462499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𝑑𝑙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336" y="3721493"/>
                <a:ext cx="462499" cy="2530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/>
              <p:cNvSpPr/>
              <p:nvPr/>
            </p:nvSpPr>
            <p:spPr>
              <a:xfrm>
                <a:off x="5736817" y="4355190"/>
                <a:ext cx="464101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𝑑𝑙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817" y="4355190"/>
                <a:ext cx="464101" cy="25301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>
                <a:off x="6345470" y="4048479"/>
                <a:ext cx="464101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𝑢𝑙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470" y="4048479"/>
                <a:ext cx="464101" cy="25301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6012160" y="5301208"/>
            <a:ext cx="1495436" cy="1080120"/>
            <a:chOff x="6885638" y="5301208"/>
            <a:chExt cx="1495436" cy="1080120"/>
          </a:xfrm>
        </p:grpSpPr>
        <p:sp>
          <p:nvSpPr>
            <p:cNvPr id="107" name="Rounded Rectangle 106"/>
            <p:cNvSpPr/>
            <p:nvPr/>
          </p:nvSpPr>
          <p:spPr bwMode="auto">
            <a:xfrm>
              <a:off x="6885638" y="5540684"/>
              <a:ext cx="1495436" cy="840644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client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7524329" y="5301208"/>
              <a:ext cx="216023" cy="230670"/>
              <a:chOff x="6452812" y="5840823"/>
              <a:chExt cx="216023" cy="230670"/>
            </a:xfrm>
          </p:grpSpPr>
          <p:sp>
            <p:nvSpPr>
              <p:cNvPr id="113" name="Flowchart: Merge 22"/>
              <p:cNvSpPr/>
              <p:nvPr/>
            </p:nvSpPr>
            <p:spPr bwMode="auto">
              <a:xfrm>
                <a:off x="6452812" y="5840823"/>
                <a:ext cx="216023" cy="147254"/>
              </a:xfrm>
              <a:prstGeom prst="flowChartMerg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4" name="Straight Connector 113"/>
              <p:cNvCxnSpPr>
                <a:endCxn id="114" idx="0"/>
              </p:cNvCxnSpPr>
              <p:nvPr/>
            </p:nvCxnSpPr>
            <p:spPr bwMode="auto">
              <a:xfrm>
                <a:off x="6560824" y="5988077"/>
                <a:ext cx="794" cy="834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28" name="Straight Arrow Connector 127"/>
            <p:cNvCxnSpPr>
              <a:stCxn id="131" idx="0"/>
            </p:cNvCxnSpPr>
            <p:nvPr/>
          </p:nvCxnSpPr>
          <p:spPr bwMode="auto">
            <a:xfrm flipV="1">
              <a:off x="7363745" y="5603849"/>
              <a:ext cx="1" cy="17193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9" name="Straight Arrow Connector 128"/>
            <p:cNvCxnSpPr>
              <a:stCxn id="132" idx="2"/>
            </p:cNvCxnSpPr>
            <p:nvPr/>
          </p:nvCxnSpPr>
          <p:spPr bwMode="auto">
            <a:xfrm>
              <a:off x="7651777" y="6160503"/>
              <a:ext cx="4273" cy="1852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30" name="Group 129"/>
            <p:cNvGrpSpPr/>
            <p:nvPr/>
          </p:nvGrpSpPr>
          <p:grpSpPr>
            <a:xfrm>
              <a:off x="7219729" y="5775782"/>
              <a:ext cx="576064" cy="384721"/>
              <a:chOff x="467544" y="5091281"/>
              <a:chExt cx="576064" cy="384721"/>
            </a:xfrm>
          </p:grpSpPr>
          <p:sp>
            <p:nvSpPr>
              <p:cNvPr id="131" name="TextBox 130"/>
              <p:cNvSpPr txBox="1"/>
              <p:nvPr/>
            </p:nvSpPr>
            <p:spPr>
              <a:xfrm>
                <a:off x="467544" y="5091281"/>
                <a:ext cx="288032" cy="3847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lIns="0" tIns="45720" rIns="0" bIns="91440" rtlCol="0" anchor="ctr" anchorCtr="0">
                <a:spAutoFit/>
              </a:bodyPr>
              <a:lstStyle/>
              <a:p>
                <a:pPr algn="ctr"/>
                <a:r>
                  <a:rPr lang="en-US" sz="1600" i="1" dirty="0">
                    <a:solidFill>
                      <a:schemeClr val="tx1"/>
                    </a:solidFill>
                  </a:rPr>
                  <a:t>H</a:t>
                </a:r>
                <a:r>
                  <a:rPr lang="en-US" sz="1600" i="1" baseline="-25000" dirty="0">
                    <a:solidFill>
                      <a:schemeClr val="tx1"/>
                    </a:solidFill>
                  </a:rPr>
                  <a:t>t</a:t>
                </a:r>
                <a:r>
                  <a:rPr lang="en-US" sz="1600" baseline="-250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755576" y="5091281"/>
                <a:ext cx="288032" cy="3847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lIns="0" tIns="45720" rIns="0" bIns="91440" rtlCol="0" anchor="ctr" anchorCtr="0">
                <a:spAutoFit/>
              </a:bodyPr>
              <a:lstStyle/>
              <a:p>
                <a:pPr algn="ctr"/>
                <a:r>
                  <a:rPr lang="en-US" sz="1600" i="1" dirty="0">
                    <a:solidFill>
                      <a:schemeClr val="tx1"/>
                    </a:solidFill>
                  </a:rPr>
                  <a:t>H</a:t>
                </a:r>
                <a:r>
                  <a:rPr lang="en-US" sz="1600" i="1" baseline="-25000" dirty="0">
                    <a:solidFill>
                      <a:schemeClr val="tx1"/>
                    </a:solidFill>
                  </a:rPr>
                  <a:t>r</a:t>
                </a:r>
                <a:r>
                  <a:rPr lang="en-US" sz="1600" baseline="-25000" dirty="0">
                    <a:solidFill>
                      <a:schemeClr val="tx1"/>
                    </a:solidFill>
                  </a:rPr>
                  <a:t>0</a:t>
                </a:r>
                <a:endParaRPr lang="en-US" sz="1200" baseline="-25000" dirty="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133" name="Straight Arrow Connector 132"/>
          <p:cNvCxnSpPr/>
          <p:nvPr/>
        </p:nvCxnSpPr>
        <p:spPr bwMode="auto">
          <a:xfrm flipH="1">
            <a:off x="6822745" y="3399080"/>
            <a:ext cx="184470" cy="1862417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 flipH="1">
            <a:off x="6922315" y="3405918"/>
            <a:ext cx="208516" cy="1894979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 flipH="1">
            <a:off x="7007215" y="3399080"/>
            <a:ext cx="636499" cy="1881602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 flipH="1">
            <a:off x="7034647" y="3391503"/>
            <a:ext cx="743278" cy="2001616"/>
          </a:xfrm>
          <a:prstGeom prst="straightConnector1">
            <a:avLst/>
          </a:prstGeom>
          <a:solidFill>
            <a:srgbClr val="00B8FF"/>
          </a:solidFill>
          <a:ln w="1270" cap="flat" cmpd="sng" algn="ctr">
            <a:solidFill>
              <a:srgbClr val="00B0F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624731" y="3610599"/>
            <a:ext cx="8944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Calibration sounding only here</a:t>
            </a:r>
          </a:p>
        </p:txBody>
      </p:sp>
      <p:cxnSp>
        <p:nvCxnSpPr>
          <p:cNvPr id="137" name="Straight Arrow Connector 136"/>
          <p:cNvCxnSpPr/>
          <p:nvPr/>
        </p:nvCxnSpPr>
        <p:spPr bwMode="auto">
          <a:xfrm flipV="1">
            <a:off x="4927828" y="3202450"/>
            <a:ext cx="506582" cy="408149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/>
            <a:tailEnd type="triangle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777131" y="4845261"/>
            <a:ext cx="8944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B0F0"/>
                </a:solidFill>
              </a:rPr>
              <a:t>CSI sounding only here (UL only)</a:t>
            </a:r>
          </a:p>
        </p:txBody>
      </p:sp>
      <p:cxnSp>
        <p:nvCxnSpPr>
          <p:cNvPr id="139" name="Straight Arrow Connector 138"/>
          <p:cNvCxnSpPr/>
          <p:nvPr/>
        </p:nvCxnSpPr>
        <p:spPr bwMode="auto">
          <a:xfrm flipV="1">
            <a:off x="5080228" y="4300854"/>
            <a:ext cx="654977" cy="544408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B0F0"/>
            </a:solidFill>
            <a:prstDash val="solid"/>
            <a:round/>
            <a:headEnd type="non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Rectangle 142"/>
              <p:cNvSpPr/>
              <p:nvPr/>
            </p:nvSpPr>
            <p:spPr>
              <a:xfrm>
                <a:off x="6685085" y="3645024"/>
                <a:ext cx="462499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𝑑𝑙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3" name="Rectangle 1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085" y="3645024"/>
                <a:ext cx="462499" cy="25301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Rectangle 143"/>
              <p:cNvSpPr/>
              <p:nvPr/>
            </p:nvSpPr>
            <p:spPr>
              <a:xfrm>
                <a:off x="6948264" y="3972010"/>
                <a:ext cx="464101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𝑢𝑙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4" name="Rectangle 1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3972010"/>
                <a:ext cx="464101" cy="25301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Rectangle 144"/>
              <p:cNvSpPr/>
              <p:nvPr/>
            </p:nvSpPr>
            <p:spPr>
              <a:xfrm>
                <a:off x="7308304" y="3501008"/>
                <a:ext cx="462499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𝑑𝑙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5" name="Rectangle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3501008"/>
                <a:ext cx="462499" cy="25301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Rectangle 145"/>
              <p:cNvSpPr/>
              <p:nvPr/>
            </p:nvSpPr>
            <p:spPr>
              <a:xfrm>
                <a:off x="7348259" y="3895541"/>
                <a:ext cx="464101" cy="253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𝑢𝑙</m:t>
                          </m:r>
                          <m:r>
                            <a:rPr lang="en-US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6" name="Rectangle 1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259" y="3895541"/>
                <a:ext cx="464101" cy="25301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359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 for channel </a:t>
            </a:r>
            <a:r>
              <a:rPr lang="en-US" dirty="0">
                <a:solidFill>
                  <a:schemeClr val="tx1"/>
                </a:solidFill>
              </a:rPr>
              <a:t>estimation: </a:t>
            </a:r>
            <a:r>
              <a:rPr lang="en-US" dirty="0"/>
              <a:t>Issue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30388"/>
            <a:ext cx="8352928" cy="4622948"/>
          </a:xfrm>
        </p:spPr>
        <p:txBody>
          <a:bodyPr/>
          <a:lstStyle/>
          <a:p>
            <a:pPr marL="0" indent="0"/>
            <a:r>
              <a:rPr lang="en-US" altLang="ja-JP" sz="1800" b="0" dirty="0">
                <a:ea typeface="MS PGothic" panose="020B0600070205080204" pitchFamily="34" charset="-128"/>
              </a:rPr>
              <a:t>Issue 3: “The presumptions behind calibration correction need to be validated.”</a:t>
            </a:r>
            <a:endParaRPr lang="en-US" sz="1800" dirty="0"/>
          </a:p>
          <a:p>
            <a:pPr lvl="0">
              <a:buFont typeface="Arial" charset="0"/>
              <a:buChar char="•"/>
            </a:pPr>
            <a:r>
              <a:rPr lang="en-US" sz="1800" dirty="0"/>
              <a:t>Extensive research gone into implicit channel estimation over the last few years due to its critical role in massive MIMO.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The principles of the calibration have been validated in theory and practice.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The calibration model has been studied and validated in practical radios.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The time scale of calibration drift has been shown, experimentally, to be a minor source of inaccuracy in channel estimation.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New calibration methods have been proposed, including those based on frequency-dependent smoothing, </a:t>
            </a:r>
            <a:r>
              <a:rPr lang="en-US" sz="1800" dirty="0" err="1"/>
              <a:t>predistortion</a:t>
            </a:r>
            <a:r>
              <a:rPr lang="en-US" sz="1800" dirty="0"/>
              <a:t> compensation, comb calibration, etc.</a:t>
            </a:r>
          </a:p>
          <a:p>
            <a:pPr lvl="0">
              <a:buFont typeface="Arial" charset="0"/>
              <a:buChar char="•"/>
            </a:pPr>
            <a:r>
              <a:rPr lang="en-US" sz="1800" dirty="0"/>
              <a:t>See [2], [3], [8], [9], and references therein.</a:t>
            </a:r>
          </a:p>
          <a:p>
            <a:pPr lvl="0"/>
            <a:endParaRPr lang="en-US" sz="1800" dirty="0"/>
          </a:p>
          <a:p>
            <a:pPr lvl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943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9857"/>
            <a:ext cx="7772400" cy="4589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With increasing MIMO complexity, overhead of explicit feedback for channel estimation becomes prohibitive.</a:t>
            </a:r>
          </a:p>
          <a:p>
            <a:pPr>
              <a:buFont typeface="Arial" charset="0"/>
              <a:buChar char="•"/>
            </a:pPr>
            <a:r>
              <a:rPr lang="en-US" dirty="0"/>
              <a:t>Issues of implicit feedback for channel estimation can be solved today based on tremendous research efforts that have been made.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1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think that future WLAN developments will lead to a demand for more MIMO </a:t>
            </a:r>
            <a:r>
              <a:rPr lang="en-US" dirty="0">
                <a:solidFill>
                  <a:schemeClr val="tx1"/>
                </a:solidFill>
              </a:rPr>
              <a:t>spatial streams in a WLAN network?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4490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Straw Poll 2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think that 802.11 should anticipate the reintroduction of implicit feedback for channel estimation </a:t>
            </a:r>
            <a:r>
              <a:rPr lang="en-US" dirty="0">
                <a:solidFill>
                  <a:schemeClr val="tx1"/>
                </a:solidFill>
              </a:rPr>
              <a:t>in future standards below 6 GHz?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Abstain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References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56792"/>
            <a:ext cx="8686800" cy="4648200"/>
          </a:xfrm>
          <a:ln/>
        </p:spPr>
        <p:txBody>
          <a:bodyPr/>
          <a:lstStyle/>
          <a:p>
            <a:pPr marL="457200" indent="-457200"/>
            <a:r>
              <a:rPr lang="en-US" sz="1800" b="0" dirty="0"/>
              <a:t>[1] IEEE 802.11-10/1105r0, “11ac Explicit Sounding and Feedback,” 2010-11-09 [content not present in r1]</a:t>
            </a:r>
          </a:p>
          <a:p>
            <a:pPr marL="457200" indent="-457200"/>
            <a:r>
              <a:rPr lang="en-US" sz="1800" b="0" dirty="0"/>
              <a:t>[2] “</a:t>
            </a:r>
            <a:r>
              <a:rPr lang="en-US" altLang="zh-CN" sz="1800" b="0" dirty="0"/>
              <a:t>Real-time Distributed MIMO Systems,</a:t>
            </a:r>
            <a:r>
              <a:rPr lang="zh-CN" altLang="en-US" sz="1800" b="0" dirty="0"/>
              <a:t>”</a:t>
            </a:r>
            <a:r>
              <a:rPr lang="en-US" sz="1800" b="0" dirty="0"/>
              <a:t>SIGCOMM ’16, August 22 - 26, 2016</a:t>
            </a:r>
          </a:p>
          <a:p>
            <a:pPr marL="457200" indent="-457200"/>
            <a:r>
              <a:rPr lang="en-US" sz="1800" b="0" dirty="0"/>
              <a:t>[3] “Reciprocity Calibration for Massive MIMO: Proposal, Modeling and Validation,” IEEE Transactions on Microwave Theory and Techniques, Vol. 65, No. 5, May 2017, pp. 1735-1750.</a:t>
            </a:r>
          </a:p>
          <a:p>
            <a:pPr marL="457200" indent="-457200"/>
            <a:r>
              <a:rPr lang="en-US" sz="1800" b="0" dirty="0"/>
              <a:t>[4] IEEE 802.11-13/1046r2, “Discussion for Massive MIMO for HEW,” 2013-09-15</a:t>
            </a:r>
          </a:p>
          <a:p>
            <a:pPr marL="457200" indent="-457200"/>
            <a:r>
              <a:rPr lang="en-US" sz="1800" b="0" dirty="0"/>
              <a:t>[5] IEEE 802.11-13/1440r0, “Argos | Practical Massive-MIMO,” 2013-11-12</a:t>
            </a:r>
          </a:p>
          <a:p>
            <a:pPr marL="457200" indent="-457200"/>
            <a:r>
              <a:rPr lang="en-US" sz="1800" b="0" dirty="0"/>
              <a:t>[6] IEEE 802.11-10/818r1, “Why Implicit </a:t>
            </a:r>
            <a:r>
              <a:rPr lang="en-US" sz="1800" b="0" dirty="0" err="1"/>
              <a:t>TxBF</a:t>
            </a:r>
            <a:r>
              <a:rPr lang="en-US" sz="1800" b="0" dirty="0"/>
              <a:t> is Better </a:t>
            </a:r>
            <a:r>
              <a:rPr lang="en-US" sz="1800" b="0" dirty="0">
                <a:solidFill>
                  <a:schemeClr val="tx1"/>
                </a:solidFill>
              </a:rPr>
              <a:t>for 11ac,” 2010-07-13</a:t>
            </a:r>
          </a:p>
          <a:p>
            <a:pPr marL="457200" indent="-457200"/>
            <a:r>
              <a:rPr lang="en-US" sz="1800" b="0" dirty="0"/>
              <a:t>[7] </a:t>
            </a:r>
            <a:r>
              <a:rPr lang="en-US" sz="1800" b="0" dirty="0" err="1"/>
              <a:t>Eldad</a:t>
            </a:r>
            <a:r>
              <a:rPr lang="en-US" sz="1800" b="0" dirty="0"/>
              <a:t> </a:t>
            </a:r>
            <a:r>
              <a:rPr lang="en-US" sz="1800" b="0" dirty="0" err="1"/>
              <a:t>Perahia</a:t>
            </a:r>
            <a:r>
              <a:rPr lang="en-US" sz="1800" b="0" dirty="0"/>
              <a:t> and Robert Stacey, </a:t>
            </a:r>
            <a:r>
              <a:rPr lang="en-US" sz="1800" b="0" i="1" dirty="0"/>
              <a:t>Next Generation Wireless LANs: 802.11n and 802.11ac</a:t>
            </a:r>
            <a:r>
              <a:rPr lang="en-US" sz="1800" b="0" dirty="0"/>
              <a:t> (Second Edition) 2013.</a:t>
            </a:r>
          </a:p>
          <a:p>
            <a:pPr marL="457200" indent="-457200"/>
            <a:r>
              <a:rPr lang="en-US" sz="1800" b="0" dirty="0"/>
              <a:t>[8] “Massive MIMO Performance—TDD Versus FDD: What Do Measurements Say?” </a:t>
            </a:r>
          </a:p>
          <a:p>
            <a:pPr marL="457200" indent="-457200"/>
            <a:r>
              <a:rPr lang="en-US" sz="1800" b="0" dirty="0"/>
              <a:t>	&lt;</a:t>
            </a:r>
            <a:r>
              <a:rPr lang="de-DE" sz="1800" b="0" dirty="0"/>
              <a:t> https://</a:t>
            </a:r>
            <a:r>
              <a:rPr lang="de-DE" sz="1800" b="0" dirty="0" err="1"/>
              <a:t>arxiv.org</a:t>
            </a:r>
            <a:r>
              <a:rPr lang="de-DE" sz="1800" b="0" dirty="0"/>
              <a:t>/</a:t>
            </a:r>
            <a:r>
              <a:rPr lang="de-DE" sz="1800" b="0" dirty="0" err="1"/>
              <a:t>pdf</a:t>
            </a:r>
            <a:r>
              <a:rPr lang="de-DE" sz="1800" b="0" dirty="0"/>
              <a:t>/1704.00623.pdf </a:t>
            </a:r>
            <a:r>
              <a:rPr lang="en-US" sz="1800" b="0" dirty="0"/>
              <a:t>&gt;</a:t>
            </a:r>
          </a:p>
          <a:p>
            <a:pPr marL="457200" indent="-457200"/>
            <a:r>
              <a:rPr lang="en-US" sz="1800" b="0" dirty="0"/>
              <a:t>[9] “Algorithms and Proofs of Concept for Massive MIMO Systems,” J. Vieira, 2017-01-01 (Ph.D. Thesis, Lund University)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Overhead comparison (1)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9" name="文本框 20"/>
          <p:cNvSpPr txBox="1">
            <a:spLocks noGrp="1"/>
          </p:cNvSpPr>
          <p:nvPr>
            <p:ph idx="1"/>
          </p:nvPr>
        </p:nvSpPr>
        <p:spPr>
          <a:xfrm>
            <a:off x="209197" y="2303435"/>
            <a:ext cx="3282684" cy="2924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Simple, approximate calculation, just to show the effect of overhead  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•Bandwidth: 20 MHz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•Rate: </a:t>
            </a:r>
            <a:r>
              <a:rPr lang="en-US" sz="1400" dirty="0"/>
              <a:t>7.3 Mb/s</a:t>
            </a:r>
            <a:r>
              <a:rPr lang="en-US" altLang="zh-CN" sz="1400" dirty="0">
                <a:solidFill>
                  <a:schemeClr val="tx1"/>
                </a:solidFill>
              </a:rPr>
              <a:t> (MCS0) 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•Explicit: MU-MIMO for UL feedback, using P802.11ax approach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•Implicit: Trigger UL NDP one by one (very slow method; could be improved)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•15 </a:t>
            </a:r>
            <a:r>
              <a:rPr lang="en-US" altLang="zh-CN" sz="1400" dirty="0" err="1">
                <a:solidFill>
                  <a:schemeClr val="tx1"/>
                </a:solidFill>
              </a:rPr>
              <a:t>ms</a:t>
            </a:r>
            <a:r>
              <a:rPr lang="en-US" altLang="zh-CN" sz="1400" dirty="0">
                <a:solidFill>
                  <a:schemeClr val="tx1"/>
                </a:solidFill>
              </a:rPr>
              <a:t> sounding interval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-Note: 5 GHz device moving at 1 m/s moves ¼ wavelength in 15 </a:t>
            </a:r>
            <a:r>
              <a:rPr lang="en-US" altLang="zh-CN" sz="1400" dirty="0" err="1">
                <a:solidFill>
                  <a:schemeClr val="tx1"/>
                </a:solidFill>
              </a:rPr>
              <a:t>ms</a:t>
            </a:r>
            <a:endParaRPr lang="en-US" altLang="zh-CN" sz="1400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FD003B7-70EE-544C-9C7B-B4E96E9368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861654"/>
            <a:ext cx="5102484" cy="415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511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Overhead comparison (2)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Marks, et al.,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C6AF57-DB11-6F47-A6E2-2746AFC538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580526"/>
            <a:ext cx="6048672" cy="494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3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contribution, intended for presentation to the IEEE 802.11 Wireless Next Generation (WNG) Standing Committee</a:t>
            </a:r>
            <a:r>
              <a:rPr lang="en-US" dirty="0"/>
              <a:t>, discusses the value of reintroducing implicit channel feedback in future 802.11 standards. 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1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99296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Improving spectrum efficiency and network performance is important for WLAN.</a:t>
            </a: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Must continue to advance MIMO beamforming.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More spatial streams will further enhance network efficiency.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Accurate channel estimation is essential to MIMO </a:t>
            </a:r>
            <a:r>
              <a:rPr lang="en-US" sz="2000" dirty="0" err="1">
                <a:solidFill>
                  <a:schemeClr val="tx1"/>
                </a:solidFill>
              </a:rPr>
              <a:t>beamforming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Accurate channel estimation by explicit sounding becomes inefficient with many spatial streams.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Technology of channel estimation by implicit feedback has matured.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IEEE 802.11n HT supports both explicit and implicit feedback.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But 802.11ac VHT and P802.11ax HE support only explicit.</a:t>
            </a:r>
          </a:p>
          <a:p>
            <a:r>
              <a:rPr lang="en-US" sz="2000" dirty="0">
                <a:solidFill>
                  <a:schemeClr val="tx1"/>
                </a:solidFill>
              </a:rPr>
              <a:t>Implicit feedback for estimation requires TDD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Easy to exploit this advantage of 802.11.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Will 802.11 need to reintroduce implicit feedback for channel measurement for future standards?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96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bstract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/>
              <a:t>Background</a:t>
            </a:r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96912" y="1556792"/>
            <a:ext cx="775970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high-throughput (802.11n) PHY of Clause 19 specifies beamforming with both implicit (19.3.12.2) and explicit (19.3.12.3) feedback for channel estimation. 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The very high-throughput (802.11ac) PHY of Clause 21 specifies SU-MIMO and DL MU-MIMO beamforming (21.3.11) using only explicit feedback for channel estimation. 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During </a:t>
            </a:r>
            <a:r>
              <a:rPr lang="en-US" sz="1800" dirty="0" err="1">
                <a:solidFill>
                  <a:schemeClr val="tx1"/>
                </a:solidFill>
              </a:rPr>
              <a:t>TGac</a:t>
            </a:r>
            <a:r>
              <a:rPr lang="en-US" sz="1800" dirty="0">
                <a:solidFill>
                  <a:schemeClr val="tx1"/>
                </a:solidFill>
              </a:rPr>
              <a:t> activity, [6] addressed “Why Implicit </a:t>
            </a:r>
            <a:r>
              <a:rPr lang="en-US" sz="1800" dirty="0" err="1">
                <a:solidFill>
                  <a:schemeClr val="tx1"/>
                </a:solidFill>
              </a:rPr>
              <a:t>TxBF</a:t>
            </a:r>
            <a:r>
              <a:rPr lang="en-US" sz="1800" dirty="0">
                <a:solidFill>
                  <a:schemeClr val="tx1"/>
                </a:solidFill>
              </a:rPr>
              <a:t> is Better for 11ac”; straw poll agreed 31/0/20.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pPr lvl="0"/>
            <a:r>
              <a:rPr lang="en-US" sz="1800" dirty="0">
                <a:solidFill>
                  <a:srgbClr val="000000"/>
                </a:solidFill>
              </a:rPr>
              <a:t>In </a:t>
            </a:r>
            <a:r>
              <a:rPr lang="en-US" sz="1800" dirty="0" err="1">
                <a:solidFill>
                  <a:srgbClr val="000000"/>
                </a:solidFill>
              </a:rPr>
              <a:t>TGac</a:t>
            </a:r>
            <a:r>
              <a:rPr lang="en-US" sz="1800" dirty="0">
                <a:solidFill>
                  <a:srgbClr val="000000"/>
                </a:solidFill>
              </a:rPr>
              <a:t>, [1] said “It is highly desirable to trim down to only one option for </a:t>
            </a:r>
            <a:r>
              <a:rPr lang="en-US" sz="1800" dirty="0" err="1">
                <a:solidFill>
                  <a:srgbClr val="000000"/>
                </a:solidFill>
              </a:rPr>
              <a:t>TGac</a:t>
            </a:r>
            <a:r>
              <a:rPr lang="en-US" sz="1800" dirty="0">
                <a:solidFill>
                  <a:srgbClr val="000000"/>
                </a:solidFill>
              </a:rPr>
              <a:t> SU-BF and MU-MIMO,” and raised issues with implicit feedback  for </a:t>
            </a:r>
            <a:r>
              <a:rPr lang="en-US" sz="1800" dirty="0">
                <a:solidFill>
                  <a:schemeClr val="tx1"/>
                </a:solidFill>
              </a:rPr>
              <a:t>channel estimation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  <a:endParaRPr lang="en-US" sz="18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bstract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/>
              <a:t>Explicit vs. </a:t>
            </a:r>
            <a:r>
              <a:rPr lang="en-US" dirty="0">
                <a:solidFill>
                  <a:schemeClr val="tx1"/>
                </a:solidFill>
              </a:rPr>
              <a:t>Implicit Feedback for Channel Estimation</a:t>
            </a:r>
            <a:endParaRPr lang="en-US" dirty="0"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1884888"/>
            <a:ext cx="358705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Consider only the AP as beamformer and only the client as beamformee.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Explicit: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	AP sends sounding frame to client</a:t>
            </a:r>
            <a:endParaRPr lang="en-US" sz="1600" dirty="0">
              <a:solidFill>
                <a:srgbClr val="00000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	client calculates CSI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	client sends calculated CSI to AP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Implicit (restricted to TDD):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	client sends sounding frame to AP</a:t>
            </a:r>
            <a:endParaRPr lang="en-US" sz="1600" dirty="0">
              <a:solidFill>
                <a:srgbClr val="00000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	AP calculates CSI based on channel reciprocity principle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CCEF19-D2DA-F046-ABA2-C68D322C6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1700808"/>
            <a:ext cx="4860032" cy="21127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219ED8F-DBD0-354D-A96C-E8073D11C8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4472" y="4106272"/>
            <a:ext cx="5151984" cy="198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6770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bstract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r>
              <a:rPr lang="en-US" dirty="0"/>
              <a:t>Comparison: Explicit vs. </a:t>
            </a:r>
            <a:r>
              <a:rPr lang="en-US" dirty="0">
                <a:solidFill>
                  <a:schemeClr val="tx1"/>
                </a:solidFill>
              </a:rPr>
              <a:t>Implicit</a:t>
            </a:r>
            <a:endParaRPr lang="en-US" dirty="0"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126326"/>
              </p:ext>
            </p:extLst>
          </p:nvPr>
        </p:nvGraphicFramePr>
        <p:xfrm>
          <a:off x="251520" y="1484784"/>
          <a:ext cx="8568952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1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14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Advantage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782">
                <a:tc>
                  <a:txBody>
                    <a:bodyPr/>
                    <a:lstStyle/>
                    <a:p>
                      <a:r>
                        <a:rPr lang="en-US" b="1" dirty="0"/>
                        <a:t>CSI Calculator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Implicit: less</a:t>
                      </a:r>
                      <a:r>
                        <a:rPr lang="en-US" baseline="0" dirty="0"/>
                        <a:t> burden on client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847">
                <a:tc>
                  <a:txBody>
                    <a:bodyPr/>
                    <a:lstStyle/>
                    <a:p>
                      <a:r>
                        <a:rPr lang="en-US" b="1" dirty="0"/>
                        <a:t>Sounding</a:t>
                      </a:r>
                      <a:r>
                        <a:rPr lang="en-US" b="1" baseline="0" dirty="0"/>
                        <a:t> frame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sent by AP, with HE-LTF per stream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sent by each 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0705">
                <a:tc>
                  <a:txBody>
                    <a:bodyPr/>
                    <a:lstStyle/>
                    <a:p>
                      <a:r>
                        <a:rPr lang="en-US" b="1" dirty="0"/>
                        <a:t>CSI feedback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separate report</a:t>
                      </a:r>
                      <a:r>
                        <a:rPr lang="en-US" baseline="0" dirty="0"/>
                        <a:t> from each client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; each one reports the measured CSI from each DL transmit stream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Implicit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463">
                <a:tc>
                  <a:txBody>
                    <a:bodyPr/>
                    <a:lstStyle/>
                    <a:p>
                      <a:r>
                        <a:rPr lang="en-US" b="1" dirty="0"/>
                        <a:t>Timeliness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after sounding frame, </a:t>
                      </a:r>
                      <a:r>
                        <a:rPr lang="en-US" dirty="0"/>
                        <a:t>many CSI reports follow </a:t>
                      </a:r>
                      <a:r>
                        <a:rPr lang="en-US" baseline="0" dirty="0"/>
                        <a:t>before data frame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frame directly follows </a:t>
                      </a:r>
                      <a:r>
                        <a:rPr lang="en-US" baseline="0" dirty="0"/>
                        <a:t>sounding frames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Implicit: less time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passes between sounding </a:t>
                      </a:r>
                      <a:r>
                        <a:rPr lang="en-US" u="none" baseline="0" dirty="0">
                          <a:solidFill>
                            <a:schemeClr val="tx1"/>
                          </a:solidFill>
                        </a:rPr>
                        <a:t>and data since CSI report transmission intervenes in explicit case; works with shorter coherence time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and higher speed clients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74935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feedback for channel measurement: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830388"/>
            <a:ext cx="84249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Large overhead, even using compressed feedback</a:t>
            </a:r>
          </a:p>
          <a:p>
            <a:pPr marL="1085850" lvl="1" indent="-342900">
              <a:buFont typeface="Wingdings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Increasing number of spatial streams are expected in the future [4, 5].</a:t>
            </a:r>
          </a:p>
          <a:p>
            <a:pPr marL="1085850" lvl="1" indent="-342900">
              <a:buFont typeface="Wingdings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Overhead grows fast with spatial stream count. </a:t>
            </a:r>
          </a:p>
          <a:p>
            <a:pPr marL="1085850" lvl="1" indent="-342900">
              <a:buFont typeface="Wingdings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Lengthy channel feedback messaging delays interfere with timeliness of sounding frame.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Burden on client computation and </a:t>
            </a:r>
            <a:r>
              <a:rPr lang="en-US" altLang="zh-CN" b="1" dirty="0">
                <a:solidFill>
                  <a:schemeClr val="tx1"/>
                </a:solidFill>
              </a:rPr>
              <a:t>power resources</a:t>
            </a:r>
            <a:endParaRPr lang="en-US" b="1" dirty="0">
              <a:solidFill>
                <a:schemeClr val="tx1"/>
              </a:solidFill>
            </a:endParaRPr>
          </a:p>
          <a:p>
            <a:pPr marL="1085850" lvl="1" indent="-342900">
              <a:buFont typeface="Wingdings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Channel estimation</a:t>
            </a:r>
          </a:p>
          <a:p>
            <a:pPr marL="1085850" lvl="1" indent="-342900">
              <a:buFont typeface="Wingdings" charset="2"/>
              <a:buChar char="§"/>
            </a:pPr>
            <a:r>
              <a:rPr lang="en-US" altLang="zh-CN" sz="2000" dirty="0">
                <a:solidFill>
                  <a:schemeClr val="tx1"/>
                </a:solidFill>
              </a:rPr>
              <a:t>Calculation and feedback of compressed CSI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Frame designs need to be updated in order to support more spatial streams</a:t>
            </a:r>
          </a:p>
        </p:txBody>
      </p:sp>
    </p:spTree>
    <p:extLst>
      <p:ext uri="{BB962C8B-B14F-4D97-AF65-F5344CB8AC3E}">
        <p14:creationId xmlns:p14="http://schemas.microsoft.com/office/powerpoint/2010/main" val="195749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 for channel </a:t>
            </a:r>
            <a:r>
              <a:rPr lang="en-US" dirty="0">
                <a:solidFill>
                  <a:schemeClr val="tx1"/>
                </a:solidFill>
              </a:rPr>
              <a:t>estimation: </a:t>
            </a:r>
            <a:r>
              <a:rPr lang="en-US" dirty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464496"/>
          </a:xfrm>
        </p:spPr>
        <p:txBody>
          <a:bodyPr/>
          <a:lstStyle/>
          <a:p>
            <a:pPr lvl="0"/>
            <a:r>
              <a:rPr lang="en-US" dirty="0"/>
              <a:t>Issues with implicit feedback for </a:t>
            </a:r>
            <a:r>
              <a:rPr lang="en-US" dirty="0">
                <a:solidFill>
                  <a:schemeClr val="tx1"/>
                </a:solidFill>
              </a:rPr>
              <a:t>channel estimation</a:t>
            </a:r>
            <a:r>
              <a:rPr lang="en-US" dirty="0"/>
              <a:t>: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dirty="0"/>
              <a:t>Sounding feedback cannot be collected from a beamformee with receive antennas that do not transmit.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dirty="0"/>
              <a:t>Implicit feedback requires calibration.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0" dirty="0"/>
              <a:t>The presumptions behind calibration correction need to be validated.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354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feedback for channel </a:t>
            </a:r>
            <a:r>
              <a:rPr lang="en-US" dirty="0">
                <a:solidFill>
                  <a:schemeClr val="tx1"/>
                </a:solidFill>
              </a:rPr>
              <a:t>estimation: </a:t>
            </a:r>
            <a:r>
              <a:rPr lang="en-US" dirty="0"/>
              <a:t>Issue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824536"/>
          </a:xfrm>
        </p:spPr>
        <p:txBody>
          <a:bodyPr/>
          <a:lstStyle/>
          <a:p>
            <a:pPr marL="0" indent="0"/>
            <a:r>
              <a:rPr lang="en-US" altLang="ja-JP" sz="1800" b="0" dirty="0">
                <a:ea typeface="MS PGothic" panose="020B0600070205080204" pitchFamily="34" charset="-128"/>
              </a:rPr>
              <a:t>Issue 1: “Sounding feedback cannot be collected from a beamformee with receive antennas that do not transmit.”</a:t>
            </a:r>
          </a:p>
          <a:p>
            <a:pPr lvl="0"/>
            <a:endParaRPr lang="en-US" sz="1800" dirty="0"/>
          </a:p>
          <a:p>
            <a:pPr lvl="0"/>
            <a:r>
              <a:rPr lang="en-US" sz="1800" b="0" dirty="0"/>
              <a:t>Possible approaches:</a:t>
            </a:r>
          </a:p>
          <a:p>
            <a:pPr marL="457200" lvl="0" indent="-457200">
              <a:buAutoNum type="arabicPeriod"/>
            </a:pPr>
            <a:r>
              <a:rPr lang="en-US" sz="1600" b="0" dirty="0"/>
              <a:t>If client has fewer transmitters than antennas but switching is available:</a:t>
            </a:r>
          </a:p>
          <a:p>
            <a:pPr marL="108585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Client sends sounding frame from each antenna separately, after switching.</a:t>
            </a:r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endParaRPr lang="en-US" sz="1400" dirty="0"/>
          </a:p>
          <a:p>
            <a:pPr lvl="1" indent="0">
              <a:spcBef>
                <a:spcPts val="600"/>
              </a:spcBef>
            </a:pPr>
            <a:r>
              <a:rPr lang="en-US" sz="1400" dirty="0"/>
              <a:t>  </a:t>
            </a:r>
            <a:endParaRPr lang="en-US" sz="1600" dirty="0"/>
          </a:p>
          <a:p>
            <a:pPr lvl="0">
              <a:buAutoNum type="arabicPeriod" startAt="2"/>
            </a:pPr>
            <a:r>
              <a:rPr lang="en-US" altLang="zh-CN" sz="1600" b="0" dirty="0">
                <a:solidFill>
                  <a:schemeClr val="tx1"/>
                </a:solidFill>
              </a:rPr>
              <a:t>If some antennas are receive-only, then beamforming is supplemented with receive diversity gain [7].</a:t>
            </a:r>
          </a:p>
          <a:p>
            <a:pPr lvl="0">
              <a:buAutoNum type="arabicPeriod" startAt="2"/>
            </a:pPr>
            <a:r>
              <a:rPr lang="en-US" sz="1600" b="0" dirty="0">
                <a:solidFill>
                  <a:schemeClr val="tx1"/>
                </a:solidFill>
              </a:rPr>
              <a:t>Could use explicit measurement for such clients.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2548316" y="3947702"/>
            <a:ext cx="3463843" cy="106547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client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275857" y="3717032"/>
            <a:ext cx="216023" cy="230670"/>
            <a:chOff x="6452812" y="5840823"/>
            <a:chExt cx="216023" cy="230670"/>
          </a:xfrm>
        </p:grpSpPr>
        <p:sp>
          <p:nvSpPr>
            <p:cNvPr id="26" name="Flowchart: Merge 22"/>
            <p:cNvSpPr/>
            <p:nvPr/>
          </p:nvSpPr>
          <p:spPr bwMode="auto">
            <a:xfrm>
              <a:off x="6452812" y="5840823"/>
              <a:ext cx="216023" cy="147254"/>
            </a:xfrm>
            <a:prstGeom prst="flowChartMerg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6560824" y="5988077"/>
              <a:ext cx="794" cy="834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1" name="Straight Arrow Connector 20"/>
          <p:cNvCxnSpPr/>
          <p:nvPr/>
        </p:nvCxnSpPr>
        <p:spPr bwMode="auto">
          <a:xfrm flipV="1">
            <a:off x="5184068" y="3961012"/>
            <a:ext cx="0" cy="332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635895" y="4668524"/>
            <a:ext cx="1237729" cy="292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45720" rIns="0" bIns="9144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transmitter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076057" y="3717032"/>
            <a:ext cx="216023" cy="230670"/>
            <a:chOff x="6452812" y="5840823"/>
            <a:chExt cx="216023" cy="230670"/>
          </a:xfrm>
        </p:grpSpPr>
        <p:sp>
          <p:nvSpPr>
            <p:cNvPr id="29" name="Flowchart: Merge 22"/>
            <p:cNvSpPr/>
            <p:nvPr/>
          </p:nvSpPr>
          <p:spPr bwMode="auto">
            <a:xfrm>
              <a:off x="6452812" y="5840823"/>
              <a:ext cx="216023" cy="147254"/>
            </a:xfrm>
            <a:prstGeom prst="flowChartMerg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6560824" y="5988077"/>
              <a:ext cx="794" cy="834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3187008" y="4293096"/>
            <a:ext cx="2177080" cy="292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45720" rIns="0" bIns="9144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switch</a:t>
            </a: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3383868" y="3961012"/>
            <a:ext cx="0" cy="3320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93223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434455</TotalTime>
  <Words>1717</Words>
  <Application>Microsoft Macintosh PowerPoint</Application>
  <PresentationFormat>On-screen Show (4:3)</PresentationFormat>
  <Paragraphs>292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MS Gothic</vt:lpstr>
      <vt:lpstr>MS PGothic</vt:lpstr>
      <vt:lpstr>宋体</vt:lpstr>
      <vt:lpstr>Arial</vt:lpstr>
      <vt:lpstr>Cambria Math</vt:lpstr>
      <vt:lpstr>Times New Roman</vt:lpstr>
      <vt:lpstr>Wingdings</vt:lpstr>
      <vt:lpstr>802-11-Submission</vt:lpstr>
      <vt:lpstr>Reconsidering Implicit Feedback for Beamforming</vt:lpstr>
      <vt:lpstr>Abstract</vt:lpstr>
      <vt:lpstr>Motivation</vt:lpstr>
      <vt:lpstr>Background</vt:lpstr>
      <vt:lpstr>Explicit vs. Implicit Feedback for Channel Estimation</vt:lpstr>
      <vt:lpstr>Comparison: Explicit vs. Implicit</vt:lpstr>
      <vt:lpstr>Explicit feedback for channel measurement: Issues</vt:lpstr>
      <vt:lpstr>Implicit feedback for channel estimation: Issues</vt:lpstr>
      <vt:lpstr>Implicit feedback for channel estimation: Issue 1</vt:lpstr>
      <vt:lpstr>Implicit feedback for channel estimation: Issue 2</vt:lpstr>
      <vt:lpstr>Transmit-side calibration</vt:lpstr>
      <vt:lpstr>Implicit feedback for channel estimation: Issue 3</vt:lpstr>
      <vt:lpstr>Summary</vt:lpstr>
      <vt:lpstr>Straw Poll 1</vt:lpstr>
      <vt:lpstr>Straw Poll 2</vt:lpstr>
      <vt:lpstr>References</vt:lpstr>
      <vt:lpstr>Appendix: Overhead comparison (1) </vt:lpstr>
      <vt:lpstr>Appendix: Overhead comparison (2) </vt:lpstr>
    </vt:vector>
  </TitlesOfParts>
  <Manager/>
  <Company>Huawei</Company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Reconsidering Implicit Channel Estimation for Beamforming</dc:title>
  <dc:subject/>
  <dc:creator>Marks, et al., Huawei</dc:creator>
  <cp:keywords/>
  <dc:description/>
  <cp:lastModifiedBy>OfficeUser4564</cp:lastModifiedBy>
  <cp:revision>377</cp:revision>
  <cp:lastPrinted>1601-01-01T00:00:00Z</cp:lastPrinted>
  <dcterms:created xsi:type="dcterms:W3CDTF">2017-11-28T17:25:45Z</dcterms:created>
  <dcterms:modified xsi:type="dcterms:W3CDTF">2018-03-06T03:22:34Z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(3)r5jfw0CNpPXwbyzlXiDPD1Lg0tbrZPH4fNrmP5o0OPFSJyCTXxNHaY9x0gr1q+0VV7Ce1LLy
4cROOu/aDgEpVYjpTNJthn/wqpET2YqNFFqtaR1uMO4HwTPXSbmBLZoPV1iePxUMIV83nfvB
NDsT87oSPRA+Np/EZ20EmjobnyxY+bYvSnnPNCAGI0PO23GBlrn/hJZpV/9s9VJa9Qy6Wbg4
e/IxzrCxEUtQkZwdbL</vt:lpwstr>
  </property>
  <property fmtid="{D5CDD505-2E9C-101B-9397-08002B2CF9AE}" pid="3" name="_2015_ms_pID_7253431">
    <vt:lpwstr>kwBkXPWUJTmFEWUhTBP6/hDLGSc/um5HD/89Q9zrgGNBdMMK0oQdbL
3z7YHVNL21bnoAlZRCnDKzFuBpQ4bHWK8dDfGtLKN0lQchzLfdPGqe5ZJ/uAKzhN7eEIKGvG
bl2T2M6RpclThQMe7qy00sVG1P8uu3v/kkb4tTOJgjmbODM8vXcz/qAoDBUARwQ366QiZEtt
k6KuI5ZJu6qWBp49tLcmuhCI+cjOaD99dMvE</vt:lpwstr>
  </property>
  <property fmtid="{D5CDD505-2E9C-101B-9397-08002B2CF9AE}" pid="4" name="_2015_ms_pID_7253432">
    <vt:lpwstr>Bw==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1520144256</vt:lpwstr>
  </property>
</Properties>
</file>