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5" r:id="rId3"/>
    <p:sldId id="273" r:id="rId4"/>
    <p:sldId id="291" r:id="rId5"/>
    <p:sldId id="288" r:id="rId6"/>
    <p:sldId id="290" r:id="rId7"/>
    <p:sldId id="263" r:id="rId8"/>
    <p:sldId id="28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96"/>
    <a:srgbClr val="9E78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38" autoAdjust="0"/>
    <p:restoredTop sz="94660"/>
  </p:normalViewPr>
  <p:slideViewPr>
    <p:cSldViewPr>
      <p:cViewPr>
        <p:scale>
          <a:sx n="120" d="100"/>
          <a:sy n="120" d="100"/>
        </p:scale>
        <p:origin x="69" y="5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30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802.11-18/0507r1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Discussion </a:t>
            </a:r>
            <a:r>
              <a:rPr lang="en-GB" dirty="0"/>
              <a:t>on WUR identifiers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2018-03-05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3817464-61BE-47BD-ADCE-3DD9E79EEC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256162"/>
              </p:ext>
            </p:extLst>
          </p:nvPr>
        </p:nvGraphicFramePr>
        <p:xfrm>
          <a:off x="2027237" y="19812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Document" r:id="rId4" imgW="8245941" imgH="2914052" progId="Word.Document.8">
                  <p:embed/>
                </p:oleObj>
              </mc:Choice>
              <mc:Fallback>
                <p:oleObj name="Document" r:id="rId4" imgW="8245941" imgH="2914052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7" y="19812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3499FA7-7A98-4D84-A4A1-5AB86655A8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57"/>
          <a:stretch/>
        </p:blipFill>
        <p:spPr>
          <a:xfrm>
            <a:off x="8128210" y="4316938"/>
            <a:ext cx="3652562" cy="208386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FC8138-7B56-4AD1-BF1B-A17D1821E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Identifiers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491EB-5442-484A-B806-EDC47BCD3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641" y="1981201"/>
            <a:ext cx="10345844" cy="38099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the draft spec, 4 different types of WUR identifiers are defined</a:t>
            </a:r>
          </a:p>
          <a:p>
            <a:pPr lvl="1"/>
            <a:r>
              <a:rPr lang="en-US" dirty="0"/>
              <a:t>Wake-up ID, Transmit ID, Group ID, OUI</a:t>
            </a:r>
          </a:p>
          <a:p>
            <a:r>
              <a:rPr lang="en-US" dirty="0"/>
              <a:t>Address field header contains one of the WUR identifiers</a:t>
            </a:r>
          </a:p>
          <a:p>
            <a:pPr lvl="1"/>
            <a:r>
              <a:rPr lang="en-US" dirty="0"/>
              <a:t>WUR STAs must be able to distinguish whether the frame is unicast, groupcast or broadcast using the Address field</a:t>
            </a:r>
          </a:p>
          <a:p>
            <a:r>
              <a:rPr lang="en-US" dirty="0"/>
              <a:t>Therefore, WID, GID and TXID shouldn’t be duplicated in 12-bit  domain</a:t>
            </a:r>
          </a:p>
          <a:p>
            <a:pPr lvl="1"/>
            <a:r>
              <a:rPr lang="en-US" dirty="0"/>
              <a:t>WID, GID and TXID will share the same 12-bit domain</a:t>
            </a:r>
          </a:p>
          <a:p>
            <a:pPr lvl="2"/>
            <a:r>
              <a:rPr lang="en-US" dirty="0"/>
              <a:t>0-4095</a:t>
            </a:r>
          </a:p>
          <a:p>
            <a:r>
              <a:rPr lang="en-US" dirty="0"/>
              <a:t>The detail of WUR ID assignment hasn’t been</a:t>
            </a:r>
            <a:br>
              <a:rPr lang="en-US" dirty="0"/>
            </a:br>
            <a:r>
              <a:rPr lang="en-US" dirty="0"/>
              <a:t>discussed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D53ADD-CF7D-4110-9591-D300A502B4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1524-4400-420C-B356-C696141500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412A7C-844A-49D5-8DEA-D009079F573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9857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A9123-DD4C-431E-A05F-221A8CBE7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WUR identifier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5E17F-B464-413D-A0F1-4C5508F68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153399" cy="4113213"/>
          </a:xfrm>
        </p:spPr>
        <p:txBody>
          <a:bodyPr>
            <a:normAutofit fontScale="92500"/>
          </a:bodyPr>
          <a:lstStyle/>
          <a:p>
            <a:r>
              <a:rPr lang="en-US" dirty="0"/>
              <a:t>Since WUR identifiers are not unique device identifier, OBSS may use duplicated identifiers</a:t>
            </a:r>
          </a:p>
          <a:p>
            <a:pPr lvl="1"/>
            <a:r>
              <a:rPr lang="en-US" dirty="0"/>
              <a:t>In this case, WUR STA with duplicated ID cannot verify if the received WUR frame is intended to it until it checks the embed BSSID value</a:t>
            </a:r>
          </a:p>
          <a:p>
            <a:pPr lvl="2"/>
            <a:r>
              <a:rPr lang="en-US" dirty="0"/>
              <a:t>Mandating to process FCS </a:t>
            </a:r>
          </a:p>
          <a:p>
            <a:pPr lvl="1"/>
            <a:r>
              <a:rPr lang="en-US" dirty="0"/>
              <a:t>The STA will consume unnecessary power as it receives and stores the frame and processes FCS</a:t>
            </a:r>
          </a:p>
          <a:p>
            <a:pPr lvl="2"/>
            <a:r>
              <a:rPr lang="en-US" dirty="0"/>
              <a:t>Compare to listening the medium, receiving and processing a frame consumes more power</a:t>
            </a:r>
          </a:p>
          <a:p>
            <a:r>
              <a:rPr lang="en-US" dirty="0"/>
              <a:t>Considering dense BSS environment, WUR ID space needs to be appropriately defined</a:t>
            </a:r>
          </a:p>
          <a:p>
            <a:pPr lvl="1"/>
            <a:r>
              <a:rPr lang="en-US" dirty="0"/>
              <a:t>Avoiding duplicated IDs as much as possible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D0A34A-7E3E-4939-9BCA-BE903C58B0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FEC36-BA37-463E-B99E-7BF5C968F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5E9640-59B1-4062-AD6E-78575EE11C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2750EF43-3136-436A-AA16-3DD3E51FC1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6770" y="1295400"/>
            <a:ext cx="2695573" cy="233280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5A6D13E-8A3A-4DB7-9584-1F306C368A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4196" y="4027065"/>
            <a:ext cx="2604880" cy="229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385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B4F2A-9F05-401F-AE95-C6C426D0F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Transmit ID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8AAFA-6EC9-4464-88C2-60CAACF3C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426719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TXID</a:t>
            </a:r>
            <a:r>
              <a:rPr lang="ko-KR" altLang="en-US" dirty="0"/>
              <a:t> </a:t>
            </a:r>
            <a:r>
              <a:rPr lang="en-US" altLang="ko-KR" dirty="0"/>
              <a:t>could be the most frequently used identifier in a WUR BSS</a:t>
            </a:r>
          </a:p>
          <a:p>
            <a:pPr lvl="1"/>
            <a:r>
              <a:rPr lang="en-US" dirty="0"/>
              <a:t>WUR Beacon, broadcast wake-up frame</a:t>
            </a:r>
          </a:p>
          <a:p>
            <a:r>
              <a:rPr lang="en-US" dirty="0"/>
              <a:t>TXID shouldn’t be a unified value</a:t>
            </a:r>
          </a:p>
          <a:p>
            <a:pPr lvl="1"/>
            <a:r>
              <a:rPr lang="en-US" dirty="0"/>
              <a:t>If all WUR AP uses same TXID, WUR Beacon transmission will </a:t>
            </a:r>
            <a:br>
              <a:rPr lang="en-US" dirty="0"/>
            </a:br>
            <a:r>
              <a:rPr lang="en-US" dirty="0"/>
              <a:t>affect power consumption of adjacent OBSS STAs seriously</a:t>
            </a:r>
          </a:p>
          <a:p>
            <a:r>
              <a:rPr lang="en-US" dirty="0"/>
              <a:t>Also, TXID can be used to define the WUR ID space of a BSS</a:t>
            </a:r>
          </a:p>
          <a:p>
            <a:pPr lvl="1"/>
            <a:r>
              <a:rPr lang="en-US" dirty="0"/>
              <a:t>WID/GID can be assigned from a predefined space based on the TXID</a:t>
            </a:r>
          </a:p>
          <a:p>
            <a:pPr lvl="2"/>
            <a:r>
              <a:rPr lang="en-US" dirty="0"/>
              <a:t>WUR ID space becomes compact</a:t>
            </a:r>
          </a:p>
          <a:p>
            <a:pPr lvl="3"/>
            <a:r>
              <a:rPr lang="en-US" dirty="0"/>
              <a:t>Reducing probability of WUR ID collision</a:t>
            </a:r>
          </a:p>
          <a:p>
            <a:pPr lvl="2"/>
            <a:r>
              <a:rPr lang="en-US" altLang="ko-KR" dirty="0"/>
              <a:t>WUR ID space becomes predictable</a:t>
            </a:r>
          </a:p>
          <a:p>
            <a:pPr lvl="3"/>
            <a:r>
              <a:rPr lang="en-US" altLang="ko-KR" dirty="0"/>
              <a:t>Easy and efficient WUR ID management </a:t>
            </a:r>
          </a:p>
          <a:p>
            <a:pPr lvl="4"/>
            <a:r>
              <a:rPr lang="en-US" altLang="ko-KR" dirty="0"/>
              <a:t>E.g., ESS, Multi-AP network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DB1835-B85E-443A-8D8A-F280601E55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A99C2-2B24-4B91-9681-4DE32C876D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36AD2F-384B-4E52-BFBB-6DA9D555EE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A3C19A-252F-4BC5-9680-DFEE0EF7CB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4395" y="2819400"/>
            <a:ext cx="2704642" cy="10973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1E6E56-A644-47BC-9AC8-67FDFE8FA9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7299" y="5257800"/>
            <a:ext cx="4799962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906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67164-103B-4CB5-BA1C-469A41629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Transmit 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74650-27F9-4E11-9DF4-4D8CB2DEE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27213"/>
            <a:ext cx="10361084" cy="3021349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/>
              <a:t>We propose that AP select its TXID</a:t>
            </a:r>
            <a:r>
              <a:rPr lang="ko-KR" altLang="en-US" dirty="0"/>
              <a:t> </a:t>
            </a:r>
            <a:r>
              <a:rPr lang="en-US" altLang="ko-KR" dirty="0"/>
              <a:t>from a predefined set of 12-bit values</a:t>
            </a:r>
          </a:p>
          <a:p>
            <a:pPr lvl="1"/>
            <a:r>
              <a:rPr lang="en-US" altLang="ko-KR" dirty="0"/>
              <a:t>The preset values are not used for WID and GID assignment</a:t>
            </a:r>
          </a:p>
          <a:p>
            <a:r>
              <a:rPr lang="en-US" dirty="0"/>
              <a:t>The TXID preset values could be:</a:t>
            </a:r>
          </a:p>
          <a:p>
            <a:pPr lvl="1"/>
            <a:r>
              <a:rPr lang="en-US" dirty="0"/>
              <a:t>1) values in certain range in 12-bit domain, e.g., [0xF00,0xFFF]</a:t>
            </a:r>
          </a:p>
          <a:p>
            <a:pPr lvl="1"/>
            <a:r>
              <a:rPr lang="en-US" dirty="0"/>
              <a:t>2) evenly distributed on 12-bit domain, e.g., 0x000, 0x100, 0x200, …, 0xF00</a:t>
            </a:r>
          </a:p>
          <a:p>
            <a:r>
              <a:rPr lang="en-US" dirty="0"/>
              <a:t>We consider option 2 is more beneficial because,</a:t>
            </a:r>
          </a:p>
          <a:p>
            <a:pPr lvl="1"/>
            <a:r>
              <a:rPr lang="en-US" dirty="0"/>
              <a:t>The TXID values has different MSBs</a:t>
            </a:r>
          </a:p>
          <a:p>
            <a:pPr lvl="2"/>
            <a:r>
              <a:rPr lang="en-US" dirty="0"/>
              <a:t>STA could distinguish the target TXID faster</a:t>
            </a:r>
          </a:p>
          <a:p>
            <a:pPr lvl="1"/>
            <a:r>
              <a:rPr lang="en-US" dirty="0"/>
              <a:t>Adjacent TXIDs can have certain distance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A543B-4FBE-4113-9D7F-818E48ADFD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CB76E-3176-498C-8A15-EC25A9B6B0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0B870C-E4EF-4D8B-A83E-7EE91B3440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009181-71E2-4062-AC35-DB7433925F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2968" y="5003790"/>
            <a:ext cx="4163595" cy="55881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1702212-3250-4AB7-AEF7-C6470F91DC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9968" y="5030787"/>
            <a:ext cx="4163595" cy="380175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F3D9294-4E95-4D40-9D40-5FE3FB7541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656872"/>
              </p:ext>
            </p:extLst>
          </p:nvPr>
        </p:nvGraphicFramePr>
        <p:xfrm>
          <a:off x="3129897" y="5616786"/>
          <a:ext cx="2354388" cy="219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99">
                  <a:extLst>
                    <a:ext uri="{9D8B030D-6E8A-4147-A177-3AD203B41FA5}">
                      <a16:colId xmlns:a16="http://schemas.microsoft.com/office/drawing/2014/main" val="208845082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52819485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648857357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47539982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92429346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338170718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3912617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092721850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134483066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2695455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7235549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1568834794"/>
                    </a:ext>
                  </a:extLst>
                </a:gridCol>
              </a:tblGrid>
              <a:tr h="21786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318439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4FC09AB-19E6-4D16-BEE9-53138B11E8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980870"/>
              </p:ext>
            </p:extLst>
          </p:nvPr>
        </p:nvGraphicFramePr>
        <p:xfrm>
          <a:off x="8148084" y="5716488"/>
          <a:ext cx="2354388" cy="219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99">
                  <a:extLst>
                    <a:ext uri="{9D8B030D-6E8A-4147-A177-3AD203B41FA5}">
                      <a16:colId xmlns:a16="http://schemas.microsoft.com/office/drawing/2014/main" val="208845082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52819485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648857357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47539982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92429346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338170718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3912617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092721850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134483066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2695455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7235549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1568834794"/>
                    </a:ext>
                  </a:extLst>
                </a:gridCol>
              </a:tblGrid>
              <a:tr h="21786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31843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AE46D4E-B459-4E92-8CBE-C08EF2499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249009"/>
              </p:ext>
            </p:extLst>
          </p:nvPr>
        </p:nvGraphicFramePr>
        <p:xfrm>
          <a:off x="3129897" y="6009883"/>
          <a:ext cx="2354388" cy="219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99">
                  <a:extLst>
                    <a:ext uri="{9D8B030D-6E8A-4147-A177-3AD203B41FA5}">
                      <a16:colId xmlns:a16="http://schemas.microsoft.com/office/drawing/2014/main" val="208845082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52819485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648857357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47539982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92429346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338170718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3912617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092721850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134483066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2695455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7235549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1568834794"/>
                    </a:ext>
                  </a:extLst>
                </a:gridCol>
              </a:tblGrid>
              <a:tr h="21786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31843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63172AE-6992-4A1A-B788-39A39004D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060119"/>
              </p:ext>
            </p:extLst>
          </p:nvPr>
        </p:nvGraphicFramePr>
        <p:xfrm>
          <a:off x="8153400" y="6097488"/>
          <a:ext cx="2354388" cy="219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99">
                  <a:extLst>
                    <a:ext uri="{9D8B030D-6E8A-4147-A177-3AD203B41FA5}">
                      <a16:colId xmlns:a16="http://schemas.microsoft.com/office/drawing/2014/main" val="208845082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52819485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648857357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47539982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92429346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338170718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3912617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092721850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134483066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2695455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7235549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1568834794"/>
                    </a:ext>
                  </a:extLst>
                </a:gridCol>
              </a:tblGrid>
              <a:tr h="21786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318439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4CE7ED4-0016-4B25-819A-46A3FE3F7FE5}"/>
              </a:ext>
            </a:extLst>
          </p:cNvPr>
          <p:cNvSpPr/>
          <p:nvPr/>
        </p:nvSpPr>
        <p:spPr>
          <a:xfrm>
            <a:off x="1828800" y="5589819"/>
            <a:ext cx="142699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TXID (0xF00) 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C92C0D-901C-4B70-BA11-719F2223D05F}"/>
              </a:ext>
            </a:extLst>
          </p:cNvPr>
          <p:cNvSpPr/>
          <p:nvPr/>
        </p:nvSpPr>
        <p:spPr>
          <a:xfrm>
            <a:off x="1841585" y="5970819"/>
            <a:ext cx="141256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TXID (0xF04)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F41AC2-950E-43FA-86F7-634EC1D4B2CA}"/>
              </a:ext>
            </a:extLst>
          </p:cNvPr>
          <p:cNvSpPr/>
          <p:nvPr/>
        </p:nvSpPr>
        <p:spPr>
          <a:xfrm>
            <a:off x="6873568" y="5692965"/>
            <a:ext cx="142699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TXID (0xF00) 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9FF7355-09EA-4ECB-854F-3571E3377DE4}"/>
              </a:ext>
            </a:extLst>
          </p:cNvPr>
          <p:cNvSpPr/>
          <p:nvPr/>
        </p:nvSpPr>
        <p:spPr>
          <a:xfrm>
            <a:off x="6886353" y="6073965"/>
            <a:ext cx="142699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TXID (0xD00) </a:t>
            </a:r>
            <a:endParaRPr lang="en-US" dirty="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E1C4F4E4-42A4-466F-B1B9-03ABA181F7B7}"/>
              </a:ext>
            </a:extLst>
          </p:cNvPr>
          <p:cNvSpPr/>
          <p:nvPr/>
        </p:nvSpPr>
        <p:spPr bwMode="auto">
          <a:xfrm>
            <a:off x="3149389" y="6274917"/>
            <a:ext cx="1733107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32F4FF-FA2D-44F2-BFB6-B343148E3440}"/>
              </a:ext>
            </a:extLst>
          </p:cNvPr>
          <p:cNvSpPr/>
          <p:nvPr/>
        </p:nvSpPr>
        <p:spPr>
          <a:xfrm>
            <a:off x="4849687" y="6169223"/>
            <a:ext cx="3048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sz="4000" b="1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472E4E24-A878-43D1-BCA7-01753254CEA4}"/>
              </a:ext>
            </a:extLst>
          </p:cNvPr>
          <p:cNvSpPr/>
          <p:nvPr/>
        </p:nvSpPr>
        <p:spPr bwMode="auto">
          <a:xfrm>
            <a:off x="8194158" y="6363272"/>
            <a:ext cx="361508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B6E65D9-D574-4BA3-82A3-3C7C5A9F2AC7}"/>
              </a:ext>
            </a:extLst>
          </p:cNvPr>
          <p:cNvSpPr/>
          <p:nvPr/>
        </p:nvSpPr>
        <p:spPr>
          <a:xfrm>
            <a:off x="8479465" y="6245423"/>
            <a:ext cx="3048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sz="4000" b="1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303B197-6D57-4BE1-822D-309D21301ECC}"/>
              </a:ext>
            </a:extLst>
          </p:cNvPr>
          <p:cNvSpPr/>
          <p:nvPr/>
        </p:nvSpPr>
        <p:spPr>
          <a:xfrm>
            <a:off x="1219200" y="4800600"/>
            <a:ext cx="75533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1</a:t>
            </a:r>
            <a:endParaRPr lang="en-US" sz="32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83AB33-DCDF-48B6-A3D2-745C12243836}"/>
              </a:ext>
            </a:extLst>
          </p:cNvPr>
          <p:cNvSpPr/>
          <p:nvPr/>
        </p:nvSpPr>
        <p:spPr>
          <a:xfrm>
            <a:off x="6172200" y="4747155"/>
            <a:ext cx="75533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2</a:t>
            </a:r>
            <a:endParaRPr lang="en-US" sz="3200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9B1D02-29BE-41E5-8132-C9713EFF2318}"/>
              </a:ext>
            </a:extLst>
          </p:cNvPr>
          <p:cNvSpPr/>
          <p:nvPr/>
        </p:nvSpPr>
        <p:spPr>
          <a:xfrm>
            <a:off x="5069988" y="6193974"/>
            <a:ext cx="99257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 receiving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486C6AF-69DB-408F-8F6E-BA385719F243}"/>
              </a:ext>
            </a:extLst>
          </p:cNvPr>
          <p:cNvSpPr/>
          <p:nvPr/>
        </p:nvSpPr>
        <p:spPr>
          <a:xfrm>
            <a:off x="8671916" y="6270806"/>
            <a:ext cx="99257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 receiving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107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0A8AD-91E4-468F-93F0-843FAB87E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D64AB-ED30-4CC2-9311-37100E6A0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have discussed considerations on WUR identifier assignment</a:t>
            </a:r>
          </a:p>
          <a:p>
            <a:pPr lvl="1"/>
            <a:r>
              <a:rPr lang="en-US" dirty="0"/>
              <a:t>Avoiding duplicated WUR identifiers between OBSSs</a:t>
            </a:r>
          </a:p>
          <a:p>
            <a:r>
              <a:rPr lang="en-US" dirty="0"/>
              <a:t>Also, we proposed to use a preset values for selecting Transmit 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8997F9-F87B-46AC-85D5-F6CBFFFEB8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F5AA8-46B8-45A5-9B91-FCDDE5FCE6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54B62B-6E16-409A-B6A7-C423BF95C6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511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Strawpoll</a:t>
            </a:r>
            <a:r>
              <a:rPr lang="en-GB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in the SFD?</a:t>
            </a:r>
          </a:p>
          <a:p>
            <a:endParaRPr lang="en-US" dirty="0"/>
          </a:p>
          <a:p>
            <a:pPr lvl="1"/>
            <a:r>
              <a:rPr lang="en-US" dirty="0"/>
              <a:t>Transmit ID</a:t>
            </a:r>
            <a:r>
              <a:rPr lang="ko-KR" altLang="en-US" dirty="0"/>
              <a:t> </a:t>
            </a:r>
            <a:r>
              <a:rPr lang="en-US" altLang="ko-KR" dirty="0"/>
              <a:t>is</a:t>
            </a:r>
            <a:r>
              <a:rPr lang="ko-KR" altLang="en-US" dirty="0"/>
              <a:t> </a:t>
            </a:r>
            <a:r>
              <a:rPr lang="en-US" altLang="ko-KR" dirty="0"/>
              <a:t>selected from a predefined set of 12-bit values</a:t>
            </a:r>
          </a:p>
          <a:p>
            <a:pPr lvl="1"/>
            <a:r>
              <a:rPr lang="en-US" altLang="ko-KR" dirty="0"/>
              <a:t>The 12-bit values in the predefined set are not used for Wake-up ID and Group ID assignment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Strawpoll</a:t>
            </a:r>
            <a:r>
              <a:rPr lang="en-GB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in the SFD?</a:t>
            </a:r>
          </a:p>
          <a:p>
            <a:endParaRPr lang="en-US" dirty="0"/>
          </a:p>
          <a:p>
            <a:pPr lvl="1"/>
            <a:r>
              <a:rPr lang="en-US" altLang="ko-KR" dirty="0"/>
              <a:t>The 12-bit values in the predefined set for Transmit ID have</a:t>
            </a:r>
            <a:r>
              <a:rPr lang="ko-KR" altLang="en-US" dirty="0"/>
              <a:t> </a:t>
            </a:r>
            <a:r>
              <a:rPr lang="en-US" altLang="ko-KR" dirty="0"/>
              <a:t>TBD consecutive zero LSBs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4467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5" id="{BCC1EA92-E91A-47C3-BB8D-BED1F735D29E}" vid="{2968FCC1-9CFA-4554-8F01-714E9E53165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7361</TotalTime>
  <Words>623</Words>
  <Application>Microsoft Office PowerPoint</Application>
  <PresentationFormat>Widescreen</PresentationFormat>
  <Paragraphs>149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Discussion on WUR identifiers</vt:lpstr>
      <vt:lpstr>WUR Identifiers</vt:lpstr>
      <vt:lpstr>Considerations on WUR identifier</vt:lpstr>
      <vt:lpstr>Transmit ID discussion</vt:lpstr>
      <vt:lpstr>Proposal for Transmit ID</vt:lpstr>
      <vt:lpstr>Summary</vt:lpstr>
      <vt:lpstr>Strawpoll 1</vt:lpstr>
      <vt:lpstr>Strawpoll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Aaron</cp:lastModifiedBy>
  <cp:revision>93</cp:revision>
  <cp:lastPrinted>1601-01-01T00:00:00Z</cp:lastPrinted>
  <dcterms:created xsi:type="dcterms:W3CDTF">2018-02-26T05:48:44Z</dcterms:created>
  <dcterms:modified xsi:type="dcterms:W3CDTF">2018-03-07T19:35:18Z</dcterms:modified>
</cp:coreProperties>
</file>