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6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69" r:id="rId3"/>
    <p:sldId id="387" r:id="rId4"/>
    <p:sldId id="446" r:id="rId5"/>
    <p:sldId id="447" r:id="rId6"/>
    <p:sldId id="429" r:id="rId7"/>
    <p:sldId id="450" r:id="rId8"/>
    <p:sldId id="449" r:id="rId9"/>
    <p:sldId id="451" r:id="rId10"/>
    <p:sldId id="431" r:id="rId11"/>
    <p:sldId id="439" r:id="rId12"/>
    <p:sldId id="443" r:id="rId13"/>
    <p:sldId id="364" r:id="rId14"/>
    <p:sldId id="452" r:id="rId15"/>
    <p:sldId id="393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2DF16CB-ED9D-4597-B615-C4A497881919}">
          <p14:sldIdLst>
            <p14:sldId id="269"/>
            <p14:sldId id="387"/>
            <p14:sldId id="446"/>
            <p14:sldId id="447"/>
            <p14:sldId id="429"/>
            <p14:sldId id="450"/>
            <p14:sldId id="449"/>
            <p14:sldId id="451"/>
          </p14:sldIdLst>
        </p14:section>
        <p14:section name="Abschnitt ohne Titel" id="{E2539C2D-F206-47CF-8932-A82762B1F5EC}">
          <p14:sldIdLst>
            <p14:sldId id="431"/>
            <p14:sldId id="439"/>
            <p14:sldId id="443"/>
            <p14:sldId id="364"/>
            <p14:sldId id="452"/>
            <p14:sldId id="393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00"/>
    <a:srgbClr val="4A4AF4"/>
    <a:srgbClr val="4DFF4D"/>
    <a:srgbClr val="4D4DFF"/>
    <a:srgbClr val="55A0D2"/>
    <a:srgbClr val="FF2626"/>
    <a:srgbClr val="FF9999"/>
    <a:srgbClr val="FF0000"/>
    <a:srgbClr val="D6D6F5"/>
    <a:srgbClr val="00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00" autoAdjust="0"/>
    <p:restoredTop sz="92929" autoAdjust="0"/>
  </p:normalViewPr>
  <p:slideViewPr>
    <p:cSldViewPr>
      <p:cViewPr varScale="1">
        <p:scale>
          <a:sx n="65" d="100"/>
          <a:sy n="65" d="100"/>
        </p:scale>
        <p:origin x="-1044" y="-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802.11-18/0503r0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802.11-18/0503r0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802.11-18/0503r0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297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802.11-18/0503r0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802.11-18/0503r0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03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802.11-18/0503r0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21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41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31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8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4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16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42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6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14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07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7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Mar.2018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89875" y="6475413"/>
            <a:ext cx="21540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802.11-18/0503r0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2867C-2A7F-40AB-A6FB-9D5E8942A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9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sz="2800" dirty="0" smtClean="0"/>
              <a:t>Digital Beamforming Feedback Format</a:t>
            </a:r>
            <a:endParaRPr lang="en-US" sz="2800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2018/03/06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447820"/>
              </p:ext>
            </p:extLst>
          </p:nvPr>
        </p:nvGraphicFramePr>
        <p:xfrm>
          <a:off x="515938" y="2627313"/>
          <a:ext cx="7108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4" name="Document" r:id="rId4" imgW="8245941" imgH="3494483" progId="Word.Document.8">
                  <p:embed/>
                </p:oleObj>
              </mc:Choice>
              <mc:Fallback>
                <p:oleObj name="Document" r:id="rId4" imgW="8245941" imgH="3494483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627313"/>
                        <a:ext cx="7108825" cy="300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Signaling Proposal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ja-JP" smtClean="0">
                <a:solidFill>
                  <a:srgbClr val="000000"/>
                </a:solidFill>
              </a:rPr>
              <a:t>Mar.2018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9874" y="6475413"/>
            <a:ext cx="2154052" cy="184666"/>
          </a:xfrm>
        </p:spPr>
        <p:txBody>
          <a:bodyPr/>
          <a:lstStyle/>
          <a:p>
            <a:r>
              <a:rPr lang="it-IT" smtClean="0">
                <a:solidFill>
                  <a:srgbClr val="000000"/>
                </a:solidFill>
              </a:rPr>
              <a:t>Dana Ciochina (SONY)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2D2062C0-C847-4A13-8FA5-E3D8EB01C832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el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87006272"/>
                  </p:ext>
                </p:extLst>
              </p:nvPr>
            </p:nvGraphicFramePr>
            <p:xfrm>
              <a:off x="1516950" y="3029764"/>
              <a:ext cx="5949950" cy="107759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47345"/>
                    <a:gridCol w="303530"/>
                    <a:gridCol w="303530"/>
                    <a:gridCol w="303530"/>
                    <a:gridCol w="303530"/>
                    <a:gridCol w="303530"/>
                    <a:gridCol w="302260"/>
                    <a:gridCol w="494665"/>
                    <a:gridCol w="426085"/>
                    <a:gridCol w="461010"/>
                    <a:gridCol w="461010"/>
                    <a:gridCol w="579755"/>
                    <a:gridCol w="457200"/>
                    <a:gridCol w="451485"/>
                    <a:gridCol w="451485"/>
                  </a:tblGrid>
                  <a:tr h="12192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B2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B3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B5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B6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B7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B8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B9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B11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B12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B22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89915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000" i="1" smtClean="0">
                                        <a:effectLst/>
                                        <a:latin typeface="Cambria Math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de-DE" sz="1000" b="0" i="1" smtClean="0">
                                        <a:effectLst/>
                                        <a:latin typeface="Cambria Math"/>
                                        <a:ea typeface="Times New Roman" panose="02020603050405020304" pitchFamily="18" charset="0"/>
                                      </a:rPr>
                                      <m:t>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 err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sz="1000" baseline="-25000" dirty="0" err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r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000" i="1">
                                        <a:effectLst/>
                                        <a:latin typeface="Cambria Math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0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𝐶𝐵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Grouping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0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oMath>
                          </a14:m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Feedback Type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Coefficient </a:t>
                          </a:r>
                          <a:r>
                            <a:rPr lang="en-US" sz="10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Size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Number of  subcarriers </a:t>
                          </a:r>
                          <a:br>
                            <a:rPr lang="en-US" sz="1000" dirty="0" smtClean="0">
                              <a:solidFill>
                                <a:srgbClr val="00B05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</a:b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0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/>
                                        <a:ea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000" i="1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de-DE" sz="1000" b="0" i="1" smtClean="0">
                                        <a:solidFill>
                                          <a:srgbClr val="00B050"/>
                                        </a:solidFill>
                                        <a:effectLst/>
                                        <a:latin typeface="Cambria Math"/>
                                        <a:ea typeface="Times New Roman" panose="02020603050405020304" pitchFamily="18" charset="0"/>
                                      </a:rPr>
                                      <m:t>𝑆𝐶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524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Bits: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2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2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1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1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10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el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87006272"/>
                  </p:ext>
                </p:extLst>
              </p:nvPr>
            </p:nvGraphicFramePr>
            <p:xfrm>
              <a:off x="1516950" y="3029764"/>
              <a:ext cx="5949950" cy="107759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47345"/>
                    <a:gridCol w="303530"/>
                    <a:gridCol w="303530"/>
                    <a:gridCol w="303530"/>
                    <a:gridCol w="303530"/>
                    <a:gridCol w="303530"/>
                    <a:gridCol w="302260"/>
                    <a:gridCol w="494665"/>
                    <a:gridCol w="426085"/>
                    <a:gridCol w="461010"/>
                    <a:gridCol w="461010"/>
                    <a:gridCol w="579755"/>
                    <a:gridCol w="457200"/>
                    <a:gridCol w="451485"/>
                    <a:gridCol w="451485"/>
                  </a:tblGrid>
                  <a:tr h="24384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B2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B3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B4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B5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B6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B7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B8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B9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B10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B11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B12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B22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36195" marR="36195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89915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>
                          <a:noFill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8000" t="-47423" r="-819000" b="-4639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 err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N</a:t>
                          </a:r>
                          <a:r>
                            <a:rPr lang="en-US" sz="1000" baseline="-25000" dirty="0" err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r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57000" t="-47423" r="-620000" b="-4639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36424" t="-47423" r="-310596" b="-4639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Feedback Type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Coefficient </a:t>
                          </a:r>
                          <a:r>
                            <a:rPr lang="en-US" sz="10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Size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60135" t="-47423" b="-4639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4384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10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Bits:</a:t>
                          </a:r>
                          <a:endParaRPr lang="en-US" sz="11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2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2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1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1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10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10</a:t>
                          </a:r>
                          <a:endParaRPr lang="en-US" sz="11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FFFFFF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feld 22"/>
              <p:cNvSpPr txBox="1"/>
              <p:nvPr/>
            </p:nvSpPr>
            <p:spPr>
              <a:xfrm>
                <a:off x="381000" y="4076343"/>
                <a:ext cx="838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200"/>
                  </a:lnSpc>
                </a:pPr>
                <a:endParaRPr lang="en-US" sz="1100" dirty="0" smtClean="0">
                  <a:solidFill>
                    <a:srgbClr val="000000"/>
                  </a:solidFill>
                </a:endParaRPr>
              </a:p>
              <a:p>
                <a:pPr marL="171450" indent="-171450">
                  <a:lnSpc>
                    <a:spcPts val="1200"/>
                  </a:lnSpc>
                  <a:buFont typeface="Arial" panose="020B0604020202020204" pitchFamily="34" charset="0"/>
                  <a:buChar char="•"/>
                </a:pPr>
                <a:endParaRPr lang="en-US" sz="1600" dirty="0" smtClean="0">
                  <a:solidFill>
                    <a:srgbClr val="000000"/>
                  </a:solidFill>
                </a:endParaRPr>
              </a:p>
              <a:p>
                <a:pPr marL="628650" lvl="1" indent="-171450">
                  <a:lnSpc>
                    <a:spcPts val="1200"/>
                  </a:lnSpc>
                  <a:buFont typeface="Arial" panose="020B0604020202020204" pitchFamily="34" charset="0"/>
                  <a:buChar char="•"/>
                </a:pPr>
                <a:r>
                  <a:rPr lang="en-US" sz="1300" dirty="0" smtClean="0">
                    <a:solidFill>
                      <a:srgbClr val="000000"/>
                    </a:solidFill>
                  </a:rPr>
                  <a:t>The </a:t>
                </a:r>
                <a:r>
                  <a:rPr lang="en-US" sz="1300" dirty="0">
                    <a:solidFill>
                      <a:srgbClr val="000000"/>
                    </a:solidFill>
                  </a:rPr>
                  <a:t>Grouping field indicates the number of subcarriers to be grouped into one </a:t>
                </a:r>
              </a:p>
              <a:p>
                <a:pPr>
                  <a:lnSpc>
                    <a:spcPts val="1200"/>
                  </a:lnSpc>
                </a:pPr>
                <a:r>
                  <a:rPr lang="en-US" sz="1300" dirty="0">
                    <a:solidFill>
                      <a:srgbClr val="000000"/>
                    </a:solidFill>
                  </a:rPr>
                  <a:t>	Set to </a:t>
                </a:r>
                <a:r>
                  <a:rPr lang="en-US" sz="1300" dirty="0" smtClean="0">
                    <a:solidFill>
                      <a:srgbClr val="000000"/>
                    </a:solidFill>
                  </a:rPr>
                  <a:t>0-2 as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3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sz="1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300" b="0" i="1" smtClean="0">
                        <a:solidFill>
                          <a:srgbClr val="000000"/>
                        </a:solidFill>
                        <a:latin typeface="Cambria Math"/>
                      </a:rPr>
                      <m:t>2</m:t>
                    </m:r>
                  </m:oMath>
                </a14:m>
                <a:r>
                  <a:rPr lang="en-US" sz="13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3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sz="1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300" b="0" i="1" smtClean="0">
                        <a:solidFill>
                          <a:srgbClr val="000000"/>
                        </a:solidFill>
                        <a:latin typeface="Cambria Math"/>
                      </a:rPr>
                      <m:t>4</m:t>
                    </m:r>
                  </m:oMath>
                </a14:m>
                <a:r>
                  <a:rPr lang="en-US" sz="1300" dirty="0" smtClean="0">
                    <a:solidFill>
                      <a:srgbClr val="000000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3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en-US" sz="1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1300" b="0" i="1" smtClean="0">
                        <a:solidFill>
                          <a:srgbClr val="000000"/>
                        </a:solidFill>
                        <a:latin typeface="Cambria Math"/>
                      </a:rPr>
                      <m:t>8</m:t>
                    </m:r>
                  </m:oMath>
                </a14:m>
                <a:endParaRPr lang="en-US" sz="1300" dirty="0">
                  <a:solidFill>
                    <a:srgbClr val="000000"/>
                  </a:solidFill>
                </a:endParaRPr>
              </a:p>
              <a:p>
                <a:pPr>
                  <a:lnSpc>
                    <a:spcPts val="1200"/>
                  </a:lnSpc>
                </a:pPr>
                <a:r>
                  <a:rPr lang="en-US" sz="1300" dirty="0">
                    <a:solidFill>
                      <a:srgbClr val="000000"/>
                    </a:solidFill>
                  </a:rPr>
                  <a:t>	</a:t>
                </a:r>
                <a:r>
                  <a:rPr lang="en-US" sz="1300" dirty="0" smtClean="0">
                    <a:solidFill>
                      <a:srgbClr val="007F00"/>
                    </a:solidFill>
                  </a:rPr>
                  <a:t>Set </a:t>
                </a:r>
                <a:r>
                  <a:rPr lang="en-US" sz="1300" dirty="0">
                    <a:solidFill>
                      <a:srgbClr val="007F00"/>
                    </a:solidFill>
                  </a:rPr>
                  <a:t>to 3 for dynamic group width -&gt; Number of Elements is specified by Number of </a:t>
                </a:r>
                <a:r>
                  <a:rPr lang="en-US" sz="1300" dirty="0" smtClean="0">
                    <a:solidFill>
                      <a:srgbClr val="007F00"/>
                    </a:solidFill>
                  </a:rPr>
                  <a:t>Elements field.</a:t>
                </a:r>
              </a:p>
              <a:p>
                <a:pPr>
                  <a:lnSpc>
                    <a:spcPts val="1200"/>
                  </a:lnSpc>
                </a:pPr>
                <a:r>
                  <a:rPr lang="en-US" sz="1300" dirty="0">
                    <a:solidFill>
                      <a:srgbClr val="007F00"/>
                    </a:solidFill>
                  </a:rPr>
                  <a:t>	</a:t>
                </a:r>
                <a:r>
                  <a:rPr lang="en-US" sz="1300" dirty="0" smtClean="0">
                    <a:solidFill>
                      <a:srgbClr val="007F00"/>
                    </a:solidFill>
                  </a:rPr>
                  <a:t>Reserved when TD is used</a:t>
                </a:r>
                <a:endParaRPr lang="en-US" sz="1600" dirty="0">
                  <a:solidFill>
                    <a:srgbClr val="000000"/>
                  </a:solidFill>
                </a:endParaRPr>
              </a:p>
              <a:p>
                <a:pPr marL="628650" lvl="1" indent="-171450">
                  <a:lnSpc>
                    <a:spcPts val="1200"/>
                  </a:lnSpc>
                  <a:buFont typeface="Arial" panose="020B0604020202020204" pitchFamily="34" charset="0"/>
                  <a:buChar char="•"/>
                </a:pPr>
                <a:r>
                  <a:rPr lang="en-US" sz="1300" dirty="0" smtClean="0">
                    <a:solidFill>
                      <a:srgbClr val="000000"/>
                    </a:solidFill>
                  </a:rPr>
                  <a:t>Feedback Type </a:t>
                </a:r>
                <a:endParaRPr lang="en-US" sz="1300" dirty="0">
                  <a:solidFill>
                    <a:srgbClr val="000000"/>
                  </a:solidFill>
                </a:endParaRPr>
              </a:p>
              <a:p>
                <a:pPr>
                  <a:lnSpc>
                    <a:spcPts val="1200"/>
                  </a:lnSpc>
                </a:pPr>
                <a:r>
                  <a:rPr lang="en-US" sz="1300" dirty="0">
                    <a:solidFill>
                      <a:srgbClr val="000000"/>
                    </a:solidFill>
                  </a:rPr>
                  <a:t>	</a:t>
                </a:r>
                <a:r>
                  <a:rPr lang="en-US" sz="1300" dirty="0"/>
                  <a:t>Set to </a:t>
                </a:r>
                <a:r>
                  <a:rPr lang="en-US" sz="1300" dirty="0" smtClean="0"/>
                  <a:t>0 for compressed FD</a:t>
                </a:r>
              </a:p>
              <a:p>
                <a:pPr>
                  <a:lnSpc>
                    <a:spcPts val="1200"/>
                  </a:lnSpc>
                </a:pPr>
                <a:r>
                  <a:rPr lang="en-US" sz="1300" dirty="0"/>
                  <a:t>	Set to </a:t>
                </a:r>
                <a:r>
                  <a:rPr lang="en-US" sz="1300" dirty="0" smtClean="0"/>
                  <a:t>1 uncompressed TD</a:t>
                </a:r>
                <a:endParaRPr lang="en-US" sz="1300" dirty="0"/>
              </a:p>
              <a:p>
                <a:pPr>
                  <a:lnSpc>
                    <a:spcPts val="1200"/>
                  </a:lnSpc>
                </a:pPr>
                <a:endParaRPr lang="en-US" sz="1300" dirty="0" smtClean="0">
                  <a:solidFill>
                    <a:srgbClr val="000000"/>
                  </a:solidFill>
                </a:endParaRPr>
              </a:p>
              <a:p>
                <a:pPr>
                  <a:lnSpc>
                    <a:spcPts val="1200"/>
                  </a:lnSpc>
                </a:pPr>
                <a:endParaRPr lang="en-US" dirty="0">
                  <a:solidFill>
                    <a:srgbClr val="000000"/>
                  </a:solidFill>
                </a:endParaRPr>
              </a:p>
              <a:p>
                <a:pPr>
                  <a:lnSpc>
                    <a:spcPts val="1200"/>
                  </a:lnSpc>
                </a:pPr>
                <a:endParaRPr lang="en-US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076343"/>
                <a:ext cx="8382000" cy="19389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22"/>
          <p:cNvSpPr txBox="1"/>
          <p:nvPr/>
        </p:nvSpPr>
        <p:spPr>
          <a:xfrm>
            <a:off x="381000" y="1676400"/>
            <a:ext cx="807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200"/>
              </a:lnSpc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lnSpc>
                <a:spcPts val="1200"/>
              </a:lnSpc>
            </a:pPr>
            <a:endParaRPr lang="de-DE" sz="1800" b="1" dirty="0" smtClean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800" b="1" dirty="0" smtClean="0">
                <a:solidFill>
                  <a:srgbClr val="000000"/>
                </a:solidFill>
              </a:rPr>
              <a:t>EDMG Feedback Control Field </a:t>
            </a:r>
            <a:r>
              <a:rPr lang="de-DE" sz="1800" b="1" dirty="0" err="1" smtClean="0">
                <a:solidFill>
                  <a:srgbClr val="000000"/>
                </a:solidFill>
              </a:rPr>
              <a:t>should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r>
              <a:rPr lang="de-DE" sz="1800" b="1" dirty="0" err="1" smtClean="0">
                <a:solidFill>
                  <a:srgbClr val="000000"/>
                </a:solidFill>
              </a:rPr>
              <a:t>be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r>
              <a:rPr lang="de-DE" sz="1800" b="1" dirty="0" err="1" smtClean="0">
                <a:solidFill>
                  <a:srgbClr val="000000"/>
                </a:solidFill>
              </a:rPr>
              <a:t>created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r>
              <a:rPr lang="de-DE" sz="1800" b="1" dirty="0" err="1" smtClean="0">
                <a:solidFill>
                  <a:srgbClr val="000000"/>
                </a:solidFill>
              </a:rPr>
              <a:t>to</a:t>
            </a:r>
            <a:r>
              <a:rPr lang="de-DE" sz="1800" b="1" dirty="0" smtClean="0">
                <a:solidFill>
                  <a:srgbClr val="000000"/>
                </a:solidFill>
              </a:rPr>
              <a:t> carry </a:t>
            </a:r>
            <a:r>
              <a:rPr lang="de-DE" sz="1800" b="1" dirty="0" err="1" smtClean="0">
                <a:solidFill>
                  <a:srgbClr val="000000"/>
                </a:solidFill>
              </a:rPr>
              <a:t>information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r>
              <a:rPr lang="de-DE" sz="1800" b="1" dirty="0" err="1" smtClean="0">
                <a:solidFill>
                  <a:srgbClr val="000000"/>
                </a:solidFill>
              </a:rPr>
              <a:t>about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r>
              <a:rPr lang="de-DE" sz="1800" b="1" dirty="0" err="1" smtClean="0">
                <a:solidFill>
                  <a:srgbClr val="000000"/>
                </a:solidFill>
              </a:rPr>
              <a:t>the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r>
              <a:rPr lang="de-DE" sz="1800" b="1" dirty="0" err="1" smtClean="0">
                <a:solidFill>
                  <a:srgbClr val="000000"/>
                </a:solidFill>
              </a:rPr>
              <a:t>parameters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r>
              <a:rPr lang="de-DE" sz="1800" b="1" dirty="0" err="1" smtClean="0">
                <a:solidFill>
                  <a:srgbClr val="000000"/>
                </a:solidFill>
              </a:rPr>
              <a:t>information</a:t>
            </a:r>
            <a:r>
              <a:rPr lang="de-DE" sz="1800" b="1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ts val="1200"/>
              </a:lnSpc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4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 bwMode="auto">
          <a:xfrm>
            <a:off x="762000" y="16764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endParaRPr lang="en-US" kern="0" dirty="0" smtClean="0"/>
          </a:p>
          <a:p>
            <a:r>
              <a:rPr lang="en-US" kern="0" dirty="0" smtClean="0"/>
              <a:t>In this presentation we proposed</a:t>
            </a:r>
          </a:p>
          <a:p>
            <a:pPr lvl="1"/>
            <a:r>
              <a:rPr lang="en-US" kern="0" dirty="0" smtClean="0"/>
              <a:t>SC digital BF feedback format</a:t>
            </a:r>
          </a:p>
          <a:p>
            <a:pPr lvl="1"/>
            <a:r>
              <a:rPr lang="en-US" kern="0" dirty="0" smtClean="0"/>
              <a:t>An optional OFDM dynamic grouping mode which achieves better compression than traditional fixed grouping scheme with negligible performance loss</a:t>
            </a:r>
          </a:p>
          <a:p>
            <a:pPr lvl="1"/>
            <a:r>
              <a:rPr lang="en-US" kern="0" dirty="0" smtClean="0"/>
              <a:t>An element to contain the Digital BF Feedback report based on </a:t>
            </a:r>
          </a:p>
          <a:p>
            <a:pPr lvl="2"/>
            <a:r>
              <a:rPr lang="en-US" sz="2000" kern="0" dirty="0" smtClean="0"/>
              <a:t>SC feedback format and </a:t>
            </a:r>
          </a:p>
          <a:p>
            <a:pPr lvl="2"/>
            <a:r>
              <a:rPr lang="en-US" sz="2000" kern="0" dirty="0" smtClean="0"/>
              <a:t>OFDM feedback format for fixed and dynamic subgrouping</a:t>
            </a:r>
          </a:p>
          <a:p>
            <a:pPr lvl="1"/>
            <a:r>
              <a:rPr lang="en-US" kern="0" dirty="0" smtClean="0"/>
              <a:t>An element containing the parameters required for the digital beamforming feedback. </a:t>
            </a:r>
          </a:p>
          <a:p>
            <a:pPr lvl="1"/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95853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SP </a:t>
            </a:r>
            <a:r>
              <a:rPr lang="en-US" smtClean="0"/>
              <a:t>#1</a:t>
            </a:r>
            <a:endParaRPr kumimoji="1" lang="en-US" altLang="ja-JP" noProof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343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Do you agree to </a:t>
            </a:r>
            <a:r>
              <a:rPr lang="en-US" dirty="0" smtClean="0"/>
              <a:t>allow an optional dynamic grouping mode for </a:t>
            </a:r>
            <a:r>
              <a:rPr lang="en-US" dirty="0"/>
              <a:t>d</a:t>
            </a:r>
            <a:r>
              <a:rPr lang="en-US" dirty="0" smtClean="0"/>
              <a:t>igital BF feedback in Slide 6? 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it-IT" smtClean="0"/>
              <a:t>Dana Ciochina (SONY)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Do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agree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introduce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digital BF </a:t>
            </a:r>
            <a:r>
              <a:rPr lang="de-DE" dirty="0" err="1" smtClean="0"/>
              <a:t>feedback</a:t>
            </a:r>
            <a:r>
              <a:rPr lang="de-DE" dirty="0" smtClean="0"/>
              <a:t> </a:t>
            </a:r>
            <a:r>
              <a:rPr lang="de-DE" dirty="0" err="1" smtClean="0"/>
              <a:t>element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SC </a:t>
            </a:r>
            <a:r>
              <a:rPr lang="de-DE" dirty="0" err="1" smtClean="0"/>
              <a:t>and</a:t>
            </a:r>
            <a:r>
              <a:rPr lang="de-DE" dirty="0" smtClean="0"/>
              <a:t> OFDM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EDMG </a:t>
            </a:r>
            <a:r>
              <a:rPr lang="de-DE" dirty="0" err="1" smtClean="0"/>
              <a:t>feedback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element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shown</a:t>
            </a:r>
            <a:r>
              <a:rPr lang="de-DE" dirty="0" smtClean="0"/>
              <a:t> in </a:t>
            </a:r>
            <a:r>
              <a:rPr lang="de-DE" dirty="0" err="1" smtClean="0"/>
              <a:t>Slides</a:t>
            </a:r>
            <a:r>
              <a:rPr lang="de-DE" dirty="0" smtClean="0"/>
              <a:t> 9-10?  </a:t>
            </a:r>
            <a:endParaRPr lang="de-DE" i="1" dirty="0" smtClean="0"/>
          </a:p>
          <a:p>
            <a:endParaRPr lang="de-DE" dirty="0" smtClean="0"/>
          </a:p>
          <a:p>
            <a:r>
              <a:rPr lang="de-DE" dirty="0" smtClean="0"/>
              <a:t>(Y/N/A)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 2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References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000" b="0" dirty="0" smtClean="0"/>
              <a:t>[1] </a:t>
            </a:r>
            <a:r>
              <a:rPr lang="en-US" sz="2000" b="0" dirty="0" err="1" smtClean="0"/>
              <a:t>Kome</a:t>
            </a:r>
            <a:r>
              <a:rPr lang="en-US" sz="2000" b="0" dirty="0" smtClean="0"/>
              <a:t> Oteri, Hybrid </a:t>
            </a:r>
            <a:r>
              <a:rPr lang="en-US" sz="2000" b="0" dirty="0" err="1" smtClean="0"/>
              <a:t>Hybrid</a:t>
            </a:r>
            <a:r>
              <a:rPr lang="en-US" sz="2000" b="0" dirty="0" smtClean="0"/>
              <a:t> Beamforming Feedback in 802.11ay</a:t>
            </a:r>
            <a:r>
              <a:rPr lang="de-DE" sz="2000" b="0" dirty="0" smtClean="0"/>
              <a:t>. </a:t>
            </a:r>
            <a:r>
              <a:rPr lang="en-US" sz="2000" b="0" dirty="0" smtClean="0"/>
              <a:t>11-18/192</a:t>
            </a:r>
            <a:endParaRPr lang="de-DE" sz="2000" b="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de-DE" sz="2000" b="0" dirty="0" smtClean="0"/>
              <a:t>[2]</a:t>
            </a:r>
            <a:r>
              <a:rPr lang="en-US" sz="2000" dirty="0"/>
              <a:t> </a:t>
            </a:r>
            <a:r>
              <a:rPr lang="en-US" sz="2000" b="0" dirty="0" smtClean="0"/>
              <a:t>K. Oteri </a:t>
            </a:r>
            <a:r>
              <a:rPr lang="en-US" sz="2000" b="0" dirty="0"/>
              <a:t>Hybrid </a:t>
            </a:r>
            <a:r>
              <a:rPr lang="en-US" sz="2000" b="0" dirty="0" err="1"/>
              <a:t>Hybrid</a:t>
            </a:r>
            <a:r>
              <a:rPr lang="en-US" sz="2000" b="0" dirty="0"/>
              <a:t> Beamforming Feedback </a:t>
            </a:r>
            <a:r>
              <a:rPr lang="en-US" sz="2000" b="0" dirty="0" smtClean="0"/>
              <a:t>for SC and OFDM in </a:t>
            </a:r>
            <a:r>
              <a:rPr lang="en-US" sz="2000" b="0" dirty="0"/>
              <a:t>802.11ay</a:t>
            </a:r>
            <a:r>
              <a:rPr lang="de-DE" sz="2000" b="0" dirty="0"/>
              <a:t>. </a:t>
            </a:r>
            <a:r>
              <a:rPr lang="en-US" sz="2000" b="0" dirty="0" smtClean="0"/>
              <a:t>11-17/1533</a:t>
            </a:r>
            <a:endParaRPr lang="en-US" sz="2000" b="0" dirty="0" smtClean="0"/>
          </a:p>
          <a:p>
            <a:pPr marL="0" indent="0">
              <a:buNone/>
            </a:pPr>
            <a:r>
              <a:rPr lang="en-US" altLang="zh-CN" sz="2000" b="0" dirty="0" smtClean="0"/>
              <a:t>[3] </a:t>
            </a:r>
            <a:r>
              <a:rPr lang="en-US" altLang="zh-CN" sz="2000" b="0" dirty="0" smtClean="0"/>
              <a:t>G. </a:t>
            </a:r>
            <a:r>
              <a:rPr lang="en-US" altLang="zh-CN" sz="2000" b="0" dirty="0" err="1" smtClean="0"/>
              <a:t>Bielsa</a:t>
            </a:r>
            <a:r>
              <a:rPr lang="en-US" altLang="zh-CN" sz="2000" b="0" dirty="0" smtClean="0"/>
              <a:t> et al, “</a:t>
            </a:r>
            <a:r>
              <a:rPr lang="en-US" sz="2000" b="0" dirty="0" smtClean="0"/>
              <a:t>60 </a:t>
            </a:r>
            <a:r>
              <a:rPr lang="en-US" sz="2000" b="0" dirty="0"/>
              <a:t>GHz Range Boost: Exploiting </a:t>
            </a:r>
            <a:r>
              <a:rPr lang="en-US" sz="2000" b="0" dirty="0" smtClean="0"/>
              <a:t>Frequency Selectivity </a:t>
            </a:r>
            <a:r>
              <a:rPr lang="en-US" sz="2000" b="0" dirty="0"/>
              <a:t>in Millimeter-Wave </a:t>
            </a:r>
            <a:r>
              <a:rPr lang="en-US" sz="2000" b="0" dirty="0" smtClean="0"/>
              <a:t>Networks”, </a:t>
            </a:r>
            <a:endParaRPr lang="en-US" sz="2000" b="0" dirty="0" smtClean="0"/>
          </a:p>
          <a:p>
            <a:pPr marL="0" indent="0">
              <a:buNone/>
            </a:pPr>
            <a:r>
              <a:rPr lang="en-US" altLang="zh-CN" sz="2000" b="0" dirty="0" smtClean="0"/>
              <a:t>[4] S. Yun et al, “</a:t>
            </a:r>
            <a:r>
              <a:rPr lang="en-US" sz="2000" b="0" dirty="0" smtClean="0"/>
              <a:t>Tone </a:t>
            </a:r>
            <a:r>
              <a:rPr lang="en-US" sz="2000" b="0" dirty="0"/>
              <a:t>grouping size for hybrid beamforming feedback in OFDM </a:t>
            </a:r>
            <a:r>
              <a:rPr lang="en-US" sz="2000" b="0" dirty="0" smtClean="0"/>
              <a:t>mode”, 11-18/382</a:t>
            </a:r>
            <a:endParaRPr lang="en-US" altLang="zh-CN" sz="2000" b="0" dirty="0" smtClean="0"/>
          </a:p>
          <a:p>
            <a:pPr marL="0" indent="0">
              <a:spcBef>
                <a:spcPts val="600"/>
              </a:spcBef>
              <a:buNone/>
            </a:pPr>
            <a:endParaRPr lang="en-US" sz="2000" b="0" dirty="0"/>
          </a:p>
          <a:p>
            <a:pPr>
              <a:spcBef>
                <a:spcPts val="600"/>
              </a:spcBef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9874" y="6475413"/>
            <a:ext cx="2154052" cy="184666"/>
          </a:xfrm>
        </p:spPr>
        <p:txBody>
          <a:bodyPr/>
          <a:lstStyle/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sz="2800" noProof="0" dirty="0" smtClean="0"/>
              <a:t>Introduction</a:t>
            </a:r>
            <a:endParaRPr kumimoji="1" lang="en-US" altLang="ja-JP" sz="2800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8001000" cy="41148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Advantages of adding Digital BF on top of analog BF for mm-wave have been highlighted in several presentations [1],[2] </a:t>
            </a:r>
          </a:p>
          <a:p>
            <a:r>
              <a:rPr kumimoji="1" lang="en-US" altLang="ja-JP" dirty="0" smtClean="0"/>
              <a:t>Digital BF Feedback Format is however still undefined for both SC and OFDM</a:t>
            </a:r>
          </a:p>
          <a:p>
            <a:r>
              <a:rPr kumimoji="1" lang="en-US" altLang="ja-JP" dirty="0" smtClean="0"/>
              <a:t>This presentation contains proposals for</a:t>
            </a:r>
          </a:p>
          <a:p>
            <a:pPr lvl="2"/>
            <a:r>
              <a:rPr kumimoji="1" lang="en-US" altLang="ja-JP" dirty="0" smtClean="0"/>
              <a:t>SC BF Feedback</a:t>
            </a:r>
            <a:endParaRPr kumimoji="1" lang="en-US" dirty="0" smtClean="0"/>
          </a:p>
          <a:p>
            <a:pPr lvl="2"/>
            <a:r>
              <a:rPr kumimoji="1" lang="en-US" dirty="0" smtClean="0"/>
              <a:t>OFDM BF Feedback</a:t>
            </a:r>
          </a:p>
          <a:p>
            <a:pPr lvl="1"/>
            <a:r>
              <a:rPr kumimoji="1" lang="en-US" dirty="0" smtClean="0"/>
              <a:t>The feedback frame structure for SC and OFDM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it-IT" smtClean="0"/>
              <a:t>Dana Ciochina (SONY)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de-DE" dirty="0" smtClean="0"/>
              <a:t>Single Carrier</a:t>
            </a:r>
          </a:p>
          <a:p>
            <a:pPr lvl="1"/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assumes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beamformer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entire</a:t>
            </a:r>
            <a:r>
              <a:rPr lang="de-DE" dirty="0" smtClean="0"/>
              <a:t> </a:t>
            </a:r>
            <a:r>
              <a:rPr lang="de-DE" dirty="0" err="1" smtClean="0"/>
              <a:t>bandwidth</a:t>
            </a:r>
            <a:endParaRPr lang="de-DE" dirty="0" smtClean="0"/>
          </a:p>
          <a:p>
            <a:pPr lvl="2"/>
            <a:r>
              <a:rPr lang="de-DE" dirty="0" err="1" smtClean="0"/>
              <a:t>Responder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compute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digital BF </a:t>
            </a:r>
            <a:r>
              <a:rPr lang="de-DE" dirty="0" err="1" smtClean="0"/>
              <a:t>matrix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(DBFI)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channel</a:t>
            </a:r>
            <a:r>
              <a:rPr lang="de-DE" dirty="0" smtClean="0"/>
              <a:t> </a:t>
            </a:r>
            <a:r>
              <a:rPr lang="de-DE" dirty="0" err="1" smtClean="0"/>
              <a:t>measurement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feed</a:t>
            </a:r>
            <a:r>
              <a:rPr lang="de-DE" dirty="0" smtClean="0"/>
              <a:t> back</a:t>
            </a:r>
          </a:p>
          <a:p>
            <a:pPr lvl="2"/>
            <a:r>
              <a:rPr lang="de-DE" dirty="0" smtClean="0"/>
              <a:t>DBFI </a:t>
            </a:r>
            <a:r>
              <a:rPr lang="de-DE" dirty="0" err="1" smtClean="0"/>
              <a:t>contains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mapping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RF </a:t>
            </a:r>
            <a:r>
              <a:rPr lang="de-DE" dirty="0" err="1" smtClean="0"/>
              <a:t>chains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Nsts</a:t>
            </a:r>
            <a:endParaRPr lang="de-DE" dirty="0" smtClean="0"/>
          </a:p>
          <a:p>
            <a:pPr lvl="3"/>
            <a:r>
              <a:rPr lang="de-DE" dirty="0" err="1" smtClean="0"/>
              <a:t>Unreasonable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assume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form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compression</a:t>
            </a:r>
            <a:r>
              <a:rPr lang="de-DE" dirty="0" smtClean="0"/>
              <a:t>   </a:t>
            </a:r>
          </a:p>
          <a:p>
            <a:pPr lvl="2"/>
            <a:r>
              <a:rPr lang="de-DE" dirty="0" smtClean="0"/>
              <a:t>Format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quantization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kept</a:t>
            </a:r>
            <a:r>
              <a:rPr lang="de-DE" dirty="0" smtClean="0"/>
              <a:t> </a:t>
            </a:r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channel</a:t>
            </a:r>
            <a:r>
              <a:rPr lang="de-DE" dirty="0" smtClean="0"/>
              <a:t> </a:t>
            </a:r>
            <a:r>
              <a:rPr lang="de-DE" dirty="0" err="1" smtClean="0"/>
              <a:t>measurement</a:t>
            </a:r>
            <a:endParaRPr lang="de-DE" dirty="0" smtClean="0"/>
          </a:p>
          <a:p>
            <a:pPr lvl="3"/>
            <a:r>
              <a:rPr lang="de-DE" dirty="0" smtClean="0"/>
              <a:t>8b per real </a:t>
            </a:r>
            <a:r>
              <a:rPr lang="de-DE" dirty="0" err="1" smtClean="0"/>
              <a:t>and</a:t>
            </a:r>
            <a:r>
              <a:rPr lang="de-DE" dirty="0" smtClean="0"/>
              <a:t> 8b per </a:t>
            </a:r>
            <a:r>
              <a:rPr lang="de-DE" dirty="0" err="1" smtClean="0"/>
              <a:t>imaginary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</a:p>
          <a:p>
            <a:pPr lvl="1"/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 Digital BF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201796"/>
              </p:ext>
            </p:extLst>
          </p:nvPr>
        </p:nvGraphicFramePr>
        <p:xfrm>
          <a:off x="838200" y="4724400"/>
          <a:ext cx="7467600" cy="1381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7082"/>
                <a:gridCol w="2281518"/>
                <a:gridCol w="1238191"/>
                <a:gridCol w="2190809"/>
              </a:tblGrid>
              <a:tr h="165798"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Times New Roman"/>
                          <a:ea typeface="Times New Roman"/>
                        </a:rPr>
                        <a:t>Field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de-DE" sz="1100" dirty="0" smtClean="0">
                          <a:effectLst/>
                          <a:latin typeface="Times New Roman"/>
                          <a:ea typeface="Times New Roman"/>
                        </a:rPr>
                        <a:t>N </a:t>
                      </a:r>
                      <a:r>
                        <a:rPr lang="de-DE" sz="1100" dirty="0" err="1" smtClean="0">
                          <a:effectLst/>
                          <a:latin typeface="Times New Roman"/>
                          <a:ea typeface="Times New Roman"/>
                        </a:rPr>
                        <a:t>bits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de-DE" sz="1100" dirty="0" err="1" smtClean="0">
                          <a:effectLst/>
                          <a:latin typeface="Times New Roman"/>
                          <a:ea typeface="Times New Roman"/>
                        </a:rPr>
                        <a:t>Meaning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1451">
                <a:tc rowSpan="4"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Beamforming Feedback Matrix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TX Digital BF 1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8 +</a:t>
                      </a:r>
                      <a:r>
                        <a:rPr lang="en-GB" sz="1000" baseline="0" dirty="0" smtClean="0">
                          <a:effectLst/>
                        </a:rPr>
                        <a:t> 8</a:t>
                      </a:r>
                      <a:r>
                        <a:rPr lang="en-GB" sz="1000" dirty="0" smtClean="0">
                          <a:effectLst/>
                        </a:rPr>
                        <a:t> 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TX BF coefficient(s) for stream 1 to TX antenna 1</a:t>
                      </a:r>
                      <a:endParaRPr lang="de-D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145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TX Digital BF 2</a:t>
                      </a:r>
                      <a:endParaRPr lang="de-D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8 + 8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TX BF coefficient(s) for stream 2 to TX antenna 1</a:t>
                      </a:r>
                      <a:endParaRPr lang="de-D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07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de-D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de-D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de-DE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5217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de-DE" sz="1000" dirty="0">
                          <a:effectLst/>
                        </a:rPr>
                        <a:t>TX Digital BF </a:t>
                      </a:r>
                      <a:r>
                        <a:rPr lang="de-DE" sz="1000" dirty="0" err="1" smtClean="0">
                          <a:effectLst/>
                        </a:rPr>
                        <a:t>Nc</a:t>
                      </a:r>
                      <a:r>
                        <a:rPr lang="de-DE" sz="1000" dirty="0" smtClean="0">
                          <a:effectLst/>
                        </a:rPr>
                        <a:t> </a:t>
                      </a:r>
                      <a:r>
                        <a:rPr lang="de-DE" sz="1000" dirty="0">
                          <a:effectLst/>
                        </a:rPr>
                        <a:t>x </a:t>
                      </a:r>
                      <a:r>
                        <a:rPr lang="de-DE" sz="1000" dirty="0" err="1" smtClean="0">
                          <a:effectLst/>
                        </a:rPr>
                        <a:t>Nr</a:t>
                      </a:r>
                      <a:r>
                        <a:rPr lang="de-DE" sz="1000" dirty="0" smtClean="0">
                          <a:effectLst/>
                        </a:rPr>
                        <a:t> 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de-DE" sz="1000" dirty="0" smtClean="0">
                          <a:effectLst/>
                        </a:rPr>
                        <a:t>8 + 8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TX BF coefficient(s) for stream </a:t>
                      </a:r>
                      <a:r>
                        <a:rPr lang="en-GB" sz="1000" dirty="0" err="1" smtClean="0">
                          <a:effectLst/>
                        </a:rPr>
                        <a:t>Nc</a:t>
                      </a:r>
                      <a:r>
                        <a:rPr lang="en-GB" sz="1000" dirty="0" smtClean="0">
                          <a:effectLst/>
                        </a:rPr>
                        <a:t> </a:t>
                      </a:r>
                      <a:r>
                        <a:rPr lang="en-GB" sz="1000" dirty="0">
                          <a:effectLst/>
                        </a:rPr>
                        <a:t>to TX antenna </a:t>
                      </a:r>
                      <a:r>
                        <a:rPr lang="en-GB" sz="1000" dirty="0" err="1" smtClean="0">
                          <a:effectLst/>
                        </a:rPr>
                        <a:t>Nr</a:t>
                      </a:r>
                      <a:endParaRPr lang="de-DE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2895600"/>
          </a:xfrm>
        </p:spPr>
        <p:txBody>
          <a:bodyPr/>
          <a:lstStyle/>
          <a:p>
            <a:r>
              <a:rPr lang="de-DE" sz="2000" dirty="0" err="1" smtClean="0"/>
              <a:t>Traditionally</a:t>
            </a:r>
            <a:endParaRPr lang="de-DE" sz="2000" dirty="0" smtClean="0"/>
          </a:p>
          <a:p>
            <a:pPr lvl="1"/>
            <a:r>
              <a:rPr lang="de-DE" sz="1800" dirty="0" smtClean="0"/>
              <a:t>Digital BF per </a:t>
            </a:r>
            <a:r>
              <a:rPr lang="de-DE" sz="1800" dirty="0" err="1" smtClean="0"/>
              <a:t>subcarrier</a:t>
            </a:r>
            <a:r>
              <a:rPr lang="de-DE" sz="1800" dirty="0" smtClean="0"/>
              <a:t> </a:t>
            </a:r>
            <a:r>
              <a:rPr lang="de-DE" sz="1800" dirty="0" err="1" smtClean="0"/>
              <a:t>or</a:t>
            </a:r>
            <a:r>
              <a:rPr lang="de-DE" sz="1800" dirty="0" smtClean="0"/>
              <a:t> </a:t>
            </a:r>
            <a:r>
              <a:rPr lang="de-DE" sz="1800" dirty="0" err="1" smtClean="0"/>
              <a:t>groups</a:t>
            </a:r>
            <a:r>
              <a:rPr lang="de-DE" sz="1800" dirty="0" smtClean="0"/>
              <a:t>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subcarriers</a:t>
            </a:r>
            <a:endParaRPr lang="de-DE" sz="1800" dirty="0" smtClean="0"/>
          </a:p>
          <a:p>
            <a:pPr lvl="2"/>
            <a:r>
              <a:rPr lang="de-DE" sz="1600" dirty="0"/>
              <a:t>i</a:t>
            </a:r>
            <a:r>
              <a:rPr lang="de-DE" sz="1600" dirty="0" smtClean="0"/>
              <a:t>n .</a:t>
            </a:r>
            <a:r>
              <a:rPr lang="de-DE" sz="1600" dirty="0" err="1" smtClean="0"/>
              <a:t>ac</a:t>
            </a:r>
            <a:r>
              <a:rPr lang="de-DE" sz="1600" dirty="0" smtClean="0"/>
              <a:t> </a:t>
            </a:r>
            <a:r>
              <a:rPr lang="de-DE" sz="1600" dirty="0" err="1" smtClean="0"/>
              <a:t>Ng</a:t>
            </a:r>
            <a:r>
              <a:rPr lang="de-DE" sz="1600" dirty="0" smtClean="0"/>
              <a:t>=1,2,4 </a:t>
            </a:r>
          </a:p>
          <a:p>
            <a:pPr lvl="1"/>
            <a:r>
              <a:rPr lang="de-DE" sz="1800" dirty="0" err="1" smtClean="0"/>
              <a:t>Givens</a:t>
            </a:r>
            <a:r>
              <a:rPr lang="de-DE" sz="1800" dirty="0" smtClean="0"/>
              <a:t> </a:t>
            </a:r>
            <a:r>
              <a:rPr lang="de-DE" sz="1800" dirty="0" err="1" smtClean="0"/>
              <a:t>rotations</a:t>
            </a:r>
            <a:r>
              <a:rPr lang="de-DE" sz="1800" dirty="0" smtClean="0"/>
              <a:t> </a:t>
            </a:r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 err="1" smtClean="0"/>
              <a:t>further</a:t>
            </a:r>
            <a:r>
              <a:rPr lang="de-DE" sz="1800" dirty="0" smtClean="0"/>
              <a:t> </a:t>
            </a:r>
            <a:r>
              <a:rPr lang="de-DE" sz="1800" dirty="0" err="1" smtClean="0"/>
              <a:t>compression</a:t>
            </a:r>
            <a:endParaRPr lang="de-DE" sz="1800" dirty="0" smtClean="0"/>
          </a:p>
          <a:p>
            <a:r>
              <a:rPr lang="de-DE" sz="2000" dirty="0" err="1" smtClean="0"/>
              <a:t>Considerations</a:t>
            </a:r>
            <a:r>
              <a:rPr lang="de-DE" sz="2000" dirty="0" smtClean="0"/>
              <a:t> </a:t>
            </a:r>
          </a:p>
          <a:p>
            <a:pPr lvl="1"/>
            <a:r>
              <a:rPr lang="de-DE" sz="1800" dirty="0"/>
              <a:t>Large </a:t>
            </a:r>
            <a:r>
              <a:rPr lang="de-DE" sz="1800" dirty="0" err="1"/>
              <a:t>number</a:t>
            </a:r>
            <a:r>
              <a:rPr lang="de-DE" sz="1800" dirty="0"/>
              <a:t>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subcarriers</a:t>
            </a:r>
            <a:r>
              <a:rPr lang="de-DE" sz="1800" dirty="0"/>
              <a:t> in .</a:t>
            </a:r>
            <a:r>
              <a:rPr lang="de-DE" sz="1800" dirty="0" err="1" smtClean="0"/>
              <a:t>ay</a:t>
            </a:r>
            <a:r>
              <a:rPr lang="de-DE" sz="1800" dirty="0" smtClean="0"/>
              <a:t>: </a:t>
            </a:r>
            <a:r>
              <a:rPr lang="de-DE" sz="1800" dirty="0" smtClean="0"/>
              <a:t>350:1607</a:t>
            </a:r>
            <a:endParaRPr lang="de-DE" sz="1800" dirty="0" smtClean="0"/>
          </a:p>
          <a:p>
            <a:pPr lvl="2"/>
            <a:r>
              <a:rPr lang="de-DE" sz="1600" dirty="0" err="1" smtClean="0"/>
              <a:t>Compression</a:t>
            </a:r>
            <a:r>
              <a:rPr lang="de-DE" sz="1600" dirty="0" smtClean="0"/>
              <a:t> </a:t>
            </a:r>
            <a:r>
              <a:rPr lang="de-DE" sz="1600" dirty="0" err="1" smtClean="0"/>
              <a:t>with</a:t>
            </a:r>
            <a:r>
              <a:rPr lang="de-DE" sz="1600" dirty="0" smtClean="0"/>
              <a:t> </a:t>
            </a:r>
            <a:r>
              <a:rPr lang="de-DE" sz="1600" dirty="0" err="1" smtClean="0"/>
              <a:t>Givens</a:t>
            </a:r>
            <a:r>
              <a:rPr lang="de-DE" sz="1600" dirty="0" smtClean="0"/>
              <a:t> </a:t>
            </a:r>
            <a:r>
              <a:rPr lang="de-DE" sz="1600" dirty="0" err="1" smtClean="0"/>
              <a:t>rotations</a:t>
            </a:r>
            <a:r>
              <a:rPr lang="de-DE" sz="1600" dirty="0" smtClean="0"/>
              <a:t> </a:t>
            </a:r>
            <a:r>
              <a:rPr lang="de-DE" sz="1600" dirty="0" err="1" smtClean="0"/>
              <a:t>should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performed</a:t>
            </a:r>
            <a:r>
              <a:rPr lang="de-DE" sz="1600" dirty="0" smtClean="0"/>
              <a:t> </a:t>
            </a:r>
            <a:endParaRPr lang="de-DE" sz="1600" dirty="0"/>
          </a:p>
          <a:p>
            <a:pPr lvl="1"/>
            <a:r>
              <a:rPr lang="de-DE" sz="1800" dirty="0" err="1"/>
              <a:t>Relatively</a:t>
            </a:r>
            <a:r>
              <a:rPr lang="de-DE" sz="1800" dirty="0"/>
              <a:t> </a:t>
            </a:r>
            <a:r>
              <a:rPr lang="de-DE" sz="1800" dirty="0" err="1" smtClean="0"/>
              <a:t>specific</a:t>
            </a:r>
            <a:r>
              <a:rPr lang="de-DE" sz="1800" dirty="0" smtClean="0"/>
              <a:t> </a:t>
            </a:r>
            <a:r>
              <a:rPr lang="de-DE" sz="1800" dirty="0"/>
              <a:t>mm-</a:t>
            </a:r>
            <a:r>
              <a:rPr lang="de-DE" sz="1800" dirty="0" err="1"/>
              <a:t>wave</a:t>
            </a:r>
            <a:r>
              <a:rPr lang="de-DE" sz="1800" dirty="0"/>
              <a:t> </a:t>
            </a:r>
            <a:r>
              <a:rPr lang="de-DE" sz="1800" dirty="0" err="1"/>
              <a:t>channel</a:t>
            </a:r>
            <a:endParaRPr lang="de-DE" sz="1800" dirty="0"/>
          </a:p>
          <a:p>
            <a:pPr lvl="2"/>
            <a:r>
              <a:rPr lang="de-DE" sz="1600" dirty="0" err="1" smtClean="0"/>
              <a:t>Often</a:t>
            </a:r>
            <a:r>
              <a:rPr lang="de-DE" sz="1600" dirty="0" smtClean="0"/>
              <a:t> flat </a:t>
            </a:r>
            <a:r>
              <a:rPr lang="de-DE" sz="1600" dirty="0" err="1" smtClean="0"/>
              <a:t>or</a:t>
            </a:r>
            <a:r>
              <a:rPr lang="de-DE" sz="1600" dirty="0" smtClean="0"/>
              <a:t> </a:t>
            </a:r>
            <a:r>
              <a:rPr lang="de-DE" sz="1600" dirty="0" err="1" smtClean="0"/>
              <a:t>predictable</a:t>
            </a:r>
            <a:r>
              <a:rPr lang="de-DE" sz="1600" dirty="0" smtClean="0"/>
              <a:t> </a:t>
            </a:r>
            <a:r>
              <a:rPr lang="de-DE" sz="1600" dirty="0" err="1" smtClean="0"/>
              <a:t>spectral</a:t>
            </a:r>
            <a:r>
              <a:rPr lang="de-DE" sz="1600" dirty="0" smtClean="0"/>
              <a:t> </a:t>
            </a:r>
            <a:r>
              <a:rPr lang="de-DE" sz="1600" dirty="0" err="1" smtClean="0"/>
              <a:t>characteristic</a:t>
            </a:r>
            <a:endParaRPr lang="de-DE" sz="1600" dirty="0" smtClean="0"/>
          </a:p>
          <a:p>
            <a:pPr lvl="2"/>
            <a:r>
              <a:rPr lang="de-DE" sz="1600" dirty="0"/>
              <a:t>S</a:t>
            </a:r>
            <a:r>
              <a:rPr lang="de-DE" sz="1600" dirty="0" smtClean="0"/>
              <a:t>trong </a:t>
            </a:r>
            <a:r>
              <a:rPr lang="de-DE" sz="1600" dirty="0" err="1" smtClean="0"/>
              <a:t>frequency</a:t>
            </a:r>
            <a:r>
              <a:rPr lang="de-DE" sz="1600" dirty="0" smtClean="0"/>
              <a:t> </a:t>
            </a:r>
            <a:r>
              <a:rPr lang="de-DE" sz="1600" dirty="0" err="1" smtClean="0"/>
              <a:t>dependent</a:t>
            </a:r>
            <a:r>
              <a:rPr lang="de-DE" sz="1600" dirty="0" smtClean="0"/>
              <a:t> </a:t>
            </a:r>
            <a:r>
              <a:rPr lang="de-DE" sz="1600" dirty="0" err="1" smtClean="0"/>
              <a:t>attenuations</a:t>
            </a:r>
            <a:r>
              <a:rPr lang="de-DE" sz="1600" dirty="0" smtClean="0"/>
              <a:t> </a:t>
            </a:r>
            <a:r>
              <a:rPr lang="de-DE" sz="1600" dirty="0" err="1" smtClean="0"/>
              <a:t>can</a:t>
            </a:r>
            <a:r>
              <a:rPr lang="de-DE" sz="1600" dirty="0" smtClean="0"/>
              <a:t> </a:t>
            </a:r>
            <a:r>
              <a:rPr lang="de-DE" sz="1600" dirty="0" err="1" smtClean="0"/>
              <a:t>appear</a:t>
            </a:r>
            <a:r>
              <a:rPr lang="de-DE" sz="1600" dirty="0" smtClean="0"/>
              <a:t> </a:t>
            </a:r>
            <a:r>
              <a:rPr lang="de-DE" sz="1600" dirty="0" err="1" smtClean="0"/>
              <a:t>localized</a:t>
            </a:r>
            <a:r>
              <a:rPr lang="de-DE" sz="1600" dirty="0" smtClean="0"/>
              <a:t> [3]</a:t>
            </a:r>
          </a:p>
          <a:p>
            <a:pPr lvl="1"/>
            <a:r>
              <a:rPr lang="en-US" sz="1800" dirty="0" smtClean="0"/>
              <a:t>In many cases, Givens </a:t>
            </a:r>
            <a:r>
              <a:rPr lang="en-US" sz="1800" dirty="0"/>
              <a:t>angles evolve almost linearly over frequency</a:t>
            </a:r>
            <a:endParaRPr lang="en-US" dirty="0"/>
          </a:p>
          <a:p>
            <a:pPr marL="457200" lvl="1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lvl="2"/>
            <a:endParaRPr lang="de-DE" dirty="0" smtClean="0"/>
          </a:p>
          <a:p>
            <a:pPr marL="857250" lvl="2" indent="0">
              <a:buNone/>
            </a:pPr>
            <a:endParaRPr lang="de-DE" dirty="0"/>
          </a:p>
          <a:p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OFDM Digital BF  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elle 1"/>
              <p:cNvGraphicFramePr>
                <a:graphicFrameLocks noGrp="1"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8376095"/>
                  </p:ext>
                </p:extLst>
              </p:nvPr>
            </p:nvGraphicFramePr>
            <p:xfrm>
              <a:off x="6423525" y="4952999"/>
              <a:ext cx="2491875" cy="653786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996750"/>
                    <a:gridCol w="1495125"/>
                  </a:tblGrid>
                  <a:tr h="22437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sz="1100" b="1" i="1" smtClean="0">
                                      <a:solidFill>
                                        <a:srgbClr val="55A0D2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100" b="1" i="1" smtClean="0">
                                      <a:solidFill>
                                        <a:srgbClr val="55A0D2"/>
                                      </a:solidFill>
                                      <a:latin typeface="Cambria Math" panose="02040503050406030204" pitchFamily="18" charset="0"/>
                                    </a:rPr>
                                    <m:t>𝝓</m:t>
                                  </m:r>
                                </m:e>
                                <m:sub>
                                  <m:r>
                                    <a:rPr lang="de-DE" sz="1100" b="1" i="1" smtClean="0">
                                      <a:solidFill>
                                        <a:srgbClr val="55A0D2"/>
                                      </a:solidFill>
                                      <a:latin typeface="Cambria Math" panose="02040503050406030204" pitchFamily="18" charset="0"/>
                                    </a:rPr>
                                    <m:t>𝒊𝒋</m:t>
                                  </m:r>
                                </m:sub>
                              </m:sSub>
                              <m:r>
                                <a:rPr lang="de-DE" sz="1100" b="1" i="1" smtClean="0">
                                  <a:solidFill>
                                    <a:srgbClr val="55A0D2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de-DE" sz="1100" b="1" i="1" smtClean="0">
                                  <a:solidFill>
                                    <a:srgbClr val="55A0D2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de-DE" sz="1100" b="1" i="1" smtClean="0">
                                  <a:solidFill>
                                    <a:srgbClr val="55A0D2"/>
                                  </a:solidFill>
                                  <a:latin typeface="Cambria Math" panose="02040503050406030204" pitchFamily="18" charset="0"/>
                                </a:rPr>
                                <m:t>]/</m:t>
                              </m:r>
                              <m:sSub>
                                <m:sSubPr>
                                  <m:ctrlPr>
                                    <a:rPr lang="de-DE" sz="1100" b="1" i="1" smtClean="0">
                                      <a:solidFill>
                                        <a:srgbClr val="55A0D2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de-DE" sz="1100" b="1" i="1" smtClean="0">
                                      <a:solidFill>
                                        <a:srgbClr val="55A0D2"/>
                                      </a:solidFill>
                                      <a:latin typeface="Cambria Math" panose="02040503050406030204" pitchFamily="18" charset="0"/>
                                    </a:rPr>
                                    <m:t>𝝍</m:t>
                                  </m:r>
                                </m:e>
                                <m:sub>
                                  <m:r>
                                    <a:rPr lang="de-DE" sz="1100" b="1" i="1" smtClean="0">
                                      <a:solidFill>
                                        <a:srgbClr val="55A0D2"/>
                                      </a:solidFill>
                                      <a:latin typeface="Cambria Math" panose="02040503050406030204" pitchFamily="18" charset="0"/>
                                    </a:rPr>
                                    <m:t>𝒊𝒋</m:t>
                                  </m:r>
                                </m:sub>
                              </m:sSub>
                              <m:r>
                                <a:rPr lang="de-DE" sz="1100" b="1" i="1" smtClean="0">
                                  <a:solidFill>
                                    <a:srgbClr val="55A0D2"/>
                                  </a:solidFill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de-DE" sz="1100" b="1" i="1" smtClean="0">
                                  <a:solidFill>
                                    <a:srgbClr val="55A0D2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de-DE" sz="1100" b="1" i="1" smtClean="0">
                                  <a:solidFill>
                                    <a:srgbClr val="55A0D2"/>
                                  </a:solidFill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oMath>
                          </a14:m>
                          <a:r>
                            <a:rPr lang="en-US" sz="1100" dirty="0" smtClean="0"/>
                            <a:t>t</a:t>
                          </a:r>
                          <a:endParaRPr lang="en-US" sz="1100" dirty="0"/>
                        </a:p>
                      </a:txBody>
                      <a:tcPr marL="0" marR="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55A0D2"/>
                              </a:solidFill>
                            </a:rPr>
                            <a:t>angles w/o interpolation</a:t>
                          </a:r>
                          <a:endParaRPr lang="en-US" sz="1100" dirty="0"/>
                        </a:p>
                      </a:txBody>
                      <a:tcPr marL="0" marR="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224375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DE" sz="11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1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𝝓</m:t>
                                    </m:r>
                                  </m:e>
                                  <m:sub>
                                    <m:r>
                                      <a:rPr lang="de-DE" sz="11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𝒊𝒋</m:t>
                                    </m:r>
                                  </m:sub>
                                </m:sSub>
                                <m:r>
                                  <a:rPr lang="de-DE" sz="11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de-DE" sz="11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de-DE" sz="11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]/</m:t>
                                </m:r>
                                <m:sSub>
                                  <m:sSubPr>
                                    <m:ctrlPr>
                                      <a:rPr lang="de-DE" sz="11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1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𝝍</m:t>
                                    </m:r>
                                  </m:e>
                                  <m:sub>
                                    <m:r>
                                      <a:rPr lang="de-DE" sz="11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𝒊𝒋</m:t>
                                    </m:r>
                                  </m:sub>
                                </m:sSub>
                                <m:r>
                                  <a:rPr lang="de-DE" sz="11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de-DE" sz="11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de-DE" sz="11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oMath>
                            </m:oMathPara>
                          </a14:m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marL="0" marR="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2626"/>
                              </a:solidFill>
                            </a:rPr>
                            <a:t>angles with interpolation</a:t>
                          </a:r>
                          <a:endParaRPr lang="en-US" sz="1100" dirty="0"/>
                        </a:p>
                      </a:txBody>
                      <a:tcPr marL="0" marR="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050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DE" sz="1100" b="1" i="1" smtClean="0">
                                    <a:solidFill>
                                      <a:srgbClr val="FF2626"/>
                                    </a:solidFill>
                                    <a:latin typeface="Cambria Math" panose="02040503050406030204" pitchFamily="18" charset="0"/>
                                  </a:rPr>
                                  <m:t>×</m:t>
                                </m:r>
                              </m:oMath>
                            </m:oMathPara>
                          </a14:m>
                          <a:endParaRPr lang="en-US" sz="1100" dirty="0"/>
                        </a:p>
                      </a:txBody>
                      <a:tcPr marL="0" marR="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 smtClean="0">
                              <a:solidFill>
                                <a:srgbClr val="FF2626"/>
                              </a:solidFill>
                            </a:rPr>
                            <a:t>signaled support vectors</a:t>
                          </a:r>
                        </a:p>
                      </a:txBody>
                      <a:tcPr marL="0" marR="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elle 1"/>
              <p:cNvGraphicFramePr>
                <a:graphicFrameLocks noGrp="1"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8376095"/>
                  </p:ext>
                </p:extLst>
              </p:nvPr>
            </p:nvGraphicFramePr>
            <p:xfrm>
              <a:off x="6423525" y="4952999"/>
              <a:ext cx="2491875" cy="653786"/>
            </p:xfrm>
            <a:graphic>
              <a:graphicData uri="http://schemas.openxmlformats.org/drawingml/2006/table">
                <a:tbl>
                  <a:tblPr firstRow="1" bandRow="1">
                    <a:tableStyleId>{F5AB1C69-6EDB-4FF4-983F-18BD219EF322}</a:tableStyleId>
                  </a:tblPr>
                  <a:tblGrid>
                    <a:gridCol w="996750"/>
                    <a:gridCol w="1495125"/>
                  </a:tblGrid>
                  <a:tr h="22437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0" marR="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610" t="-10811" r="-149390" b="-2243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55A0D2"/>
                              </a:solidFill>
                            </a:rPr>
                            <a:t>angles w/o interpolation</a:t>
                          </a:r>
                          <a:endParaRPr lang="en-US" sz="1100" dirty="0"/>
                        </a:p>
                      </a:txBody>
                      <a:tcPr marL="0" marR="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22437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0" marR="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 rotWithShape="1">
                          <a:blip r:embed="rId2"/>
                          <a:stretch>
                            <a:fillRect l="-610" t="-110811" r="-149390" b="-1243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2626"/>
                              </a:solidFill>
                            </a:rPr>
                            <a:t>angles with interpolation</a:t>
                          </a:r>
                          <a:endParaRPr lang="en-US" sz="1100" dirty="0"/>
                        </a:p>
                      </a:txBody>
                      <a:tcPr marL="0" marR="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</a:tr>
                  <a:tr h="20503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0" marR="0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10" t="-229412" r="-149390" b="-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 smtClean="0">
                              <a:solidFill>
                                <a:srgbClr val="FF2626"/>
                              </a:solidFill>
                            </a:rPr>
                            <a:t>signaled support vectors</a:t>
                          </a:r>
                        </a:p>
                      </a:txBody>
                      <a:tcPr marL="0" marR="0" marT="0" marB="0" anchor="ctr"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10" name="Grafik 3"/>
          <p:cNvPicPr/>
          <p:nvPr/>
        </p:nvPicPr>
        <p:blipFill rotWithShape="1">
          <a:blip r:embed="rId3"/>
          <a:srcRect b="75429"/>
          <a:stretch/>
        </p:blipFill>
        <p:spPr>
          <a:xfrm>
            <a:off x="1318125" y="5641406"/>
            <a:ext cx="7281863" cy="83559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00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839200" cy="533400"/>
          </a:xfrm>
        </p:spPr>
        <p:txBody>
          <a:bodyPr/>
          <a:lstStyle/>
          <a:p>
            <a:pPr lvl="1"/>
            <a:r>
              <a:rPr kumimoji="1" lang="en-US" altLang="ja-JP" dirty="0" smtClean="0"/>
              <a:t>Distribution of Group Width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9874" y="6475413"/>
            <a:ext cx="2154052" cy="184666"/>
          </a:xfrm>
        </p:spPr>
        <p:txBody>
          <a:bodyPr/>
          <a:lstStyle/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901387"/>
            <a:ext cx="3048000" cy="312781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821195"/>
            <a:ext cx="3200399" cy="3284205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2908087" y="2528499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LOS</a:t>
            </a:r>
            <a:endParaRPr lang="en-US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7223373" y="2514600"/>
            <a:ext cx="701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NLOS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/>
              <p:cNvSpPr txBox="1"/>
              <p:nvPr/>
            </p:nvSpPr>
            <p:spPr>
              <a:xfrm>
                <a:off x="675639" y="5502463"/>
                <a:ext cx="7848600" cy="871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lang="en-US" sz="1600" dirty="0" smtClean="0"/>
                  <a:t> For rate </a:t>
                </a:r>
                <a:r>
                  <a:rPr lang="en-US" sz="1600" dirty="0"/>
                  <a:t>loss </a:t>
                </a:r>
                <a14:m>
                  <m:oMath xmlns:m="http://schemas.openxmlformats.org/officeDocument/2006/math">
                    <m:r>
                      <a:rPr lang="de-DE" sz="1600"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sz="1600" i="1">
                        <a:latin typeface="Cambria Math" panose="02040503050406030204" pitchFamily="18" charset="0"/>
                      </a:rPr>
                      <m:t>2,5% </m:t>
                    </m:r>
                  </m:oMath>
                </a14:m>
                <a:r>
                  <a:rPr lang="en-US" sz="1600" dirty="0"/>
                  <a:t> w.r.t. non-comp </a:t>
                </a:r>
                <a:endParaRPr lang="en-US" sz="1600" dirty="0" smtClean="0"/>
              </a:p>
              <a:p>
                <a:pPr marL="171450" indent="-171450">
                  <a:buFont typeface="Wingdings" panose="05000000000000000000" pitchFamily="2" charset="2"/>
                  <a:buChar char="Ø"/>
                </a:pPr>
                <a:r>
                  <a:rPr lang="de-DE" sz="1600" dirty="0" smtClean="0">
                    <a:solidFill>
                      <a:srgbClr val="007F00"/>
                    </a:solidFill>
                    <a:latin typeface="+mj-lt"/>
                  </a:rPr>
                  <a:t> </a:t>
                </a:r>
                <a:r>
                  <a:rPr lang="de-DE" sz="1600" dirty="0" err="1" smtClean="0">
                    <a:solidFill>
                      <a:srgbClr val="007F00"/>
                    </a:solidFill>
                    <a:latin typeface="+mj-lt"/>
                  </a:rPr>
                  <a:t>Resulting</a:t>
                </a:r>
                <a:r>
                  <a:rPr lang="de-DE" sz="1600" dirty="0" smtClean="0">
                    <a:solidFill>
                      <a:srgbClr val="007F00"/>
                    </a:solidFill>
                    <a:latin typeface="+mj-lt"/>
                  </a:rPr>
                  <a:t> </a:t>
                </a:r>
                <a:r>
                  <a:rPr lang="de-DE" sz="1600" dirty="0" err="1" smtClean="0">
                    <a:solidFill>
                      <a:srgbClr val="007F00"/>
                    </a:solidFill>
                    <a:latin typeface="+mj-lt"/>
                  </a:rPr>
                  <a:t>group</a:t>
                </a:r>
                <a:r>
                  <a:rPr lang="de-DE" sz="1600" dirty="0" smtClean="0">
                    <a:solidFill>
                      <a:srgbClr val="007F00"/>
                    </a:solidFill>
                    <a:latin typeface="+mj-lt"/>
                  </a:rPr>
                  <a:t> </a:t>
                </a:r>
                <a:r>
                  <a:rPr lang="de-DE" sz="1600" dirty="0" err="1" smtClean="0">
                    <a:solidFill>
                      <a:srgbClr val="007F00"/>
                    </a:solidFill>
                    <a:latin typeface="+mj-lt"/>
                  </a:rPr>
                  <a:t>width</a:t>
                </a:r>
                <a:r>
                  <a:rPr lang="de-DE" sz="1600" dirty="0" smtClean="0">
                    <a:solidFill>
                      <a:srgbClr val="007F00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600" b="0" i="1" smtClean="0">
                            <a:solidFill>
                              <a:srgbClr val="007F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sz="1600" b="0" i="0" smtClean="0">
                            <a:solidFill>
                              <a:srgbClr val="007F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a:rPr lang="de-DE" sz="1600" b="0" i="1" smtClean="0">
                            <a:solidFill>
                              <a:srgbClr val="007F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  <m:r>
                      <a:rPr lang="de-DE" sz="1600" b="0" i="1" smtClean="0">
                        <a:solidFill>
                          <a:srgbClr val="007F00"/>
                        </a:solidFill>
                        <a:latin typeface="Cambria Math" panose="02040503050406030204" pitchFamily="18" charset="0"/>
                      </a:rPr>
                      <m:t>&gt;4  </m:t>
                    </m:r>
                  </m:oMath>
                </a14:m>
                <a:r>
                  <a:rPr lang="en-US" sz="1600" dirty="0" smtClean="0">
                    <a:solidFill>
                      <a:srgbClr val="007F00"/>
                    </a:solidFill>
                    <a:latin typeface="+mj-lt"/>
                  </a:rPr>
                  <a:t>in </a:t>
                </a:r>
                <a14:m>
                  <m:oMath xmlns:m="http://schemas.openxmlformats.org/officeDocument/2006/math">
                    <m:r>
                      <a:rPr lang="de-DE" sz="1600" i="1">
                        <a:solidFill>
                          <a:srgbClr val="007F00"/>
                        </a:solidFill>
                        <a:latin typeface="Cambria Math" panose="02040503050406030204" pitchFamily="18" charset="0"/>
                      </a:rPr>
                      <m:t>≈63</m:t>
                    </m:r>
                    <m:r>
                      <a:rPr lang="de-DE" sz="1600" b="0" i="1" smtClean="0">
                        <a:solidFill>
                          <a:srgbClr val="007F00"/>
                        </a:solidFill>
                        <a:latin typeface="Cambria Math" panose="02040503050406030204" pitchFamily="18" charset="0"/>
                      </a:rPr>
                      <m:t>/65%</m:t>
                    </m:r>
                  </m:oMath>
                </a14:m>
                <a:r>
                  <a:rPr lang="en-US" sz="1600" dirty="0" smtClean="0">
                    <a:solidFill>
                      <a:srgbClr val="007F00"/>
                    </a:solidFill>
                    <a:latin typeface="+mj-lt"/>
                  </a:rPr>
                  <a:t> (LOS/NLOS) of realizations, </a:t>
                </a:r>
                <a:br>
                  <a:rPr lang="en-US" sz="1600" dirty="0" smtClean="0">
                    <a:solidFill>
                      <a:srgbClr val="007F00"/>
                    </a:solidFill>
                    <a:latin typeface="+mj-lt"/>
                  </a:rPr>
                </a:br>
                <a:r>
                  <a:rPr lang="en-US" sz="1600" dirty="0" smtClean="0">
                    <a:solidFill>
                      <a:srgbClr val="007F00"/>
                    </a:solidFill>
                    <a:latin typeface="+mj-lt"/>
                  </a:rPr>
                  <a:t>not equally distributed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39" y="5502463"/>
                <a:ext cx="7848600" cy="871008"/>
              </a:xfrm>
              <a:prstGeom prst="rect">
                <a:avLst/>
              </a:prstGeom>
              <a:blipFill rotWithShape="1">
                <a:blip r:embed="rId4"/>
                <a:stretch>
                  <a:fillRect l="-311" t="-2098" b="-559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02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343400"/>
          </a:xfrm>
        </p:spPr>
        <p:txBody>
          <a:bodyPr/>
          <a:lstStyle/>
          <a:p>
            <a:r>
              <a:rPr lang="de-DE" dirty="0" smtClean="0"/>
              <a:t>Dynamic </a:t>
            </a:r>
            <a:r>
              <a:rPr lang="de-DE" dirty="0" err="1" smtClean="0"/>
              <a:t>Grouping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 </a:t>
            </a:r>
          </a:p>
          <a:p>
            <a:pPr lvl="1"/>
            <a:r>
              <a:rPr lang="de-DE" dirty="0" err="1" smtClean="0"/>
              <a:t>Allow</a:t>
            </a:r>
            <a:r>
              <a:rPr lang="de-DE" dirty="0" smtClean="0"/>
              <a:t> variable </a:t>
            </a:r>
            <a:r>
              <a:rPr lang="de-DE" dirty="0" err="1" smtClean="0"/>
              <a:t>distance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adjacent</a:t>
            </a:r>
            <a:r>
              <a:rPr lang="de-DE" dirty="0" smtClean="0"/>
              <a:t> </a:t>
            </a:r>
            <a:r>
              <a:rPr lang="de-DE" dirty="0" err="1" smtClean="0"/>
              <a:t>subcarriers</a:t>
            </a:r>
            <a:endParaRPr lang="de-DE" dirty="0" smtClean="0"/>
          </a:p>
          <a:p>
            <a:pPr lvl="1"/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reduction</a:t>
            </a:r>
            <a:r>
              <a:rPr lang="de-DE" dirty="0" smtClean="0"/>
              <a:t> </a:t>
            </a:r>
            <a:r>
              <a:rPr lang="de-DE" dirty="0" err="1" smtClean="0"/>
              <a:t>further</a:t>
            </a:r>
            <a:r>
              <a:rPr lang="de-DE" dirty="0" smtClean="0"/>
              <a:t> </a:t>
            </a:r>
            <a:r>
              <a:rPr lang="de-DE" dirty="0" err="1" smtClean="0"/>
              <a:t>constraints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considered</a:t>
            </a:r>
            <a:endParaRPr lang="de-DE" dirty="0" smtClean="0"/>
          </a:p>
          <a:p>
            <a:r>
              <a:rPr lang="de-DE" dirty="0" smtClean="0"/>
              <a:t>Low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Grouping</a:t>
            </a:r>
            <a:endParaRPr lang="de-DE" dirty="0" smtClean="0"/>
          </a:p>
          <a:p>
            <a:pPr lvl="1"/>
            <a:r>
              <a:rPr lang="de-DE" dirty="0" smtClean="0"/>
              <a:t>Limited </a:t>
            </a:r>
            <a:r>
              <a:rPr lang="de-DE" dirty="0" err="1"/>
              <a:t>n</a:t>
            </a:r>
            <a:r>
              <a:rPr lang="de-DE" dirty="0" err="1" smtClean="0"/>
              <a:t>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values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distance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/>
              <a:t>adjacent</a:t>
            </a:r>
            <a:r>
              <a:rPr lang="de-DE" dirty="0"/>
              <a:t> </a:t>
            </a:r>
            <a:r>
              <a:rPr lang="de-DE" dirty="0" err="1" smtClean="0"/>
              <a:t>subcarriers</a:t>
            </a:r>
            <a:r>
              <a:rPr lang="de-DE" dirty="0" smtClean="0"/>
              <a:t> </a:t>
            </a:r>
            <a:endParaRPr lang="de-DE" dirty="0"/>
          </a:p>
          <a:p>
            <a:pPr lvl="3"/>
            <a:r>
              <a:rPr lang="de-DE" dirty="0" err="1"/>
              <a:t>powers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2 (1,2,4,8,16,32). </a:t>
            </a:r>
          </a:p>
          <a:p>
            <a:pPr lvl="2"/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easy </a:t>
            </a:r>
            <a:r>
              <a:rPr lang="de-DE" dirty="0" err="1"/>
              <a:t>reconstruction</a:t>
            </a:r>
            <a:r>
              <a:rPr lang="de-DE" dirty="0"/>
              <a:t> at </a:t>
            </a:r>
            <a:r>
              <a:rPr lang="de-DE" dirty="0" err="1" smtClean="0"/>
              <a:t>transmitter</a:t>
            </a:r>
            <a:endParaRPr lang="de-DE" dirty="0" smtClean="0"/>
          </a:p>
          <a:p>
            <a:pPr lvl="1"/>
            <a:r>
              <a:rPr lang="de-DE" dirty="0" err="1" smtClean="0"/>
              <a:t>Similar</a:t>
            </a:r>
            <a:r>
              <a:rPr lang="de-DE" dirty="0" smtClean="0"/>
              <a:t> </a:t>
            </a:r>
            <a:r>
              <a:rPr lang="de-DE" dirty="0" err="1" smtClean="0"/>
              <a:t>construction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dynamic</a:t>
            </a:r>
            <a:r>
              <a:rPr lang="de-DE" dirty="0" smtClean="0"/>
              <a:t> </a:t>
            </a:r>
            <a:r>
              <a:rPr lang="de-DE" dirty="0" err="1" smtClean="0"/>
              <a:t>subcarrier</a:t>
            </a:r>
            <a:r>
              <a:rPr lang="de-DE" dirty="0" smtClean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Ng</a:t>
            </a:r>
            <a:endParaRPr lang="de-DE" dirty="0"/>
          </a:p>
          <a:p>
            <a:pPr lvl="3"/>
            <a:r>
              <a:rPr lang="de-DE" dirty="0" err="1"/>
              <a:t>No</a:t>
            </a:r>
            <a:r>
              <a:rPr lang="de-DE" dirty="0"/>
              <a:t> DC </a:t>
            </a:r>
            <a:r>
              <a:rPr lang="de-DE" dirty="0" err="1"/>
              <a:t>subcarriers</a:t>
            </a:r>
            <a:endParaRPr lang="de-DE" dirty="0"/>
          </a:p>
          <a:p>
            <a:pPr lvl="3"/>
            <a:r>
              <a:rPr lang="de-DE" dirty="0" err="1"/>
              <a:t>Ensures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edge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{-2,2}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present</a:t>
            </a:r>
            <a:endParaRPr lang="de-DE" dirty="0" smtClean="0"/>
          </a:p>
          <a:p>
            <a:pPr lvl="2"/>
            <a:r>
              <a:rPr lang="de-DE" dirty="0" err="1" smtClean="0"/>
              <a:t>Construct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subset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subcarrier</a:t>
            </a:r>
            <a:r>
              <a:rPr lang="de-DE" dirty="0" smtClean="0"/>
              <a:t> </a:t>
            </a:r>
            <a:r>
              <a:rPr lang="de-DE" dirty="0" err="1" smtClean="0"/>
              <a:t>indices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Ng</a:t>
            </a:r>
            <a:r>
              <a:rPr lang="de-DE" dirty="0" smtClean="0"/>
              <a:t>=2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corresponding</a:t>
            </a:r>
            <a:r>
              <a:rPr lang="de-DE" dirty="0" smtClean="0"/>
              <a:t> CB </a:t>
            </a:r>
            <a:endParaRPr lang="de-DE" dirty="0"/>
          </a:p>
          <a:p>
            <a:pPr lvl="3"/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easy </a:t>
            </a:r>
            <a:r>
              <a:rPr lang="de-DE" dirty="0" err="1"/>
              <a:t>switch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fixed</a:t>
            </a:r>
            <a:r>
              <a:rPr lang="de-DE" dirty="0"/>
              <a:t> </a:t>
            </a:r>
            <a:r>
              <a:rPr lang="de-DE" dirty="0" err="1"/>
              <a:t>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dynamic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 smtClean="0"/>
              <a:t>necessary</a:t>
            </a:r>
            <a:endParaRPr lang="de-DE" dirty="0" smtClean="0"/>
          </a:p>
          <a:p>
            <a:pPr lvl="1"/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OFDM Digital BF 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752600"/>
            <a:ext cx="7938545" cy="1630382"/>
          </a:xfrm>
        </p:spPr>
        <p:txBody>
          <a:bodyPr/>
          <a:lstStyle/>
          <a:p>
            <a:r>
              <a:rPr lang="de-DE" dirty="0" smtClean="0"/>
              <a:t>Low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Grouping</a:t>
            </a:r>
            <a:endParaRPr lang="de-DE" dirty="0" smtClean="0"/>
          </a:p>
          <a:p>
            <a:pPr lvl="1"/>
            <a:r>
              <a:rPr lang="de-DE" dirty="0" smtClean="0"/>
              <a:t>An </a:t>
            </a:r>
            <a:r>
              <a:rPr lang="de-DE" dirty="0" err="1" smtClean="0"/>
              <a:t>example</a:t>
            </a:r>
            <a:r>
              <a:rPr lang="de-DE" dirty="0" smtClean="0"/>
              <a:t> on </a:t>
            </a:r>
            <a:r>
              <a:rPr lang="de-DE" dirty="0" err="1" smtClean="0"/>
              <a:t>constructing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feedback</a:t>
            </a:r>
            <a:r>
              <a:rPr lang="de-DE" dirty="0" smtClean="0"/>
              <a:t> </a:t>
            </a:r>
            <a:r>
              <a:rPr lang="de-DE" dirty="0" err="1" smtClean="0"/>
              <a:t>subcarrier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OFDM Digital BF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76200" y="2835235"/>
            <a:ext cx="8915400" cy="2727365"/>
            <a:chOff x="1835696" y="610534"/>
            <a:chExt cx="6813900" cy="35105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TextBox 85"/>
                <p:cNvSpPr txBox="1"/>
                <p:nvPr/>
              </p:nvSpPr>
              <p:spPr>
                <a:xfrm>
                  <a:off x="4239249" y="2427205"/>
                  <a:ext cx="857801" cy="71309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Metric </a:t>
                  </a:r>
                  <a14:m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≤</m:t>
                      </m:r>
                      <m:r>
                        <a:rPr lang="en-US" sz="1400" i="1">
                          <a:latin typeface="Cambria Math"/>
                        </a:rPr>
                        <m:t>𝛾</m:t>
                      </m:r>
                    </m:oMath>
                  </a14:m>
                  <a:endParaRPr lang="en-US" sz="1600" dirty="0"/>
                </a:p>
                <a:p>
                  <a:endParaRPr lang="en-US" sz="1600" i="1" dirty="0"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9249" y="2427205"/>
                  <a:ext cx="857801" cy="713090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 w="19050"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7" name="Group 86"/>
            <p:cNvGrpSpPr/>
            <p:nvPr/>
          </p:nvGrpSpPr>
          <p:grpSpPr>
            <a:xfrm>
              <a:off x="1835696" y="610534"/>
              <a:ext cx="6813900" cy="3510585"/>
              <a:chOff x="1619672" y="601403"/>
              <a:chExt cx="7029924" cy="3648131"/>
            </a:xfrm>
          </p:grpSpPr>
          <p:sp>
            <p:nvSpPr>
              <p:cNvPr id="88" name="TextBox 87"/>
              <p:cNvSpPr txBox="1"/>
              <p:nvPr/>
            </p:nvSpPr>
            <p:spPr>
              <a:xfrm>
                <a:off x="4952517" y="3757961"/>
                <a:ext cx="1554497" cy="491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>
                    <a:solidFill>
                      <a:srgbClr val="C00000"/>
                    </a:solidFill>
                  </a:rPr>
                  <a:t>New </a:t>
                </a:r>
                <a:r>
                  <a:rPr lang="de-DE" sz="1600" dirty="0" err="1">
                    <a:solidFill>
                      <a:srgbClr val="C00000"/>
                    </a:solidFill>
                  </a:rPr>
                  <a:t>support</a:t>
                </a:r>
                <a:r>
                  <a:rPr lang="de-DE" sz="1600" dirty="0">
                    <a:solidFill>
                      <a:srgbClr val="C00000"/>
                    </a:solidFill>
                  </a:rPr>
                  <a:t> </a:t>
                </a:r>
                <a:r>
                  <a:rPr lang="de-DE" sz="1600" dirty="0" err="1">
                    <a:solidFill>
                      <a:srgbClr val="C00000"/>
                    </a:solidFill>
                  </a:rPr>
                  <a:t>point</a:t>
                </a:r>
                <a:r>
                  <a:rPr lang="de-DE" sz="1600" dirty="0">
                    <a:solidFill>
                      <a:srgbClr val="C00000"/>
                    </a:solidFill>
                  </a:rPr>
                  <a:t> due </a:t>
                </a:r>
                <a:r>
                  <a:rPr lang="de-DE" sz="1600" dirty="0" err="1">
                    <a:solidFill>
                      <a:srgbClr val="C00000"/>
                    </a:solidFill>
                  </a:rPr>
                  <a:t>to</a:t>
                </a:r>
                <a:r>
                  <a:rPr lang="de-DE" sz="1600" dirty="0">
                    <a:solidFill>
                      <a:srgbClr val="C00000"/>
                    </a:solidFill>
                  </a:rPr>
                  <a:t> large </a:t>
                </a:r>
                <a:r>
                  <a:rPr lang="de-DE" sz="1600" dirty="0" err="1">
                    <a:solidFill>
                      <a:srgbClr val="C00000"/>
                    </a:solidFill>
                  </a:rPr>
                  <a:t>error</a:t>
                </a:r>
                <a:endParaRPr lang="de-DE" sz="1600" dirty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1619672" y="601403"/>
                <a:ext cx="7029924" cy="3386084"/>
                <a:chOff x="1619672" y="601403"/>
                <a:chExt cx="7029924" cy="3386084"/>
              </a:xfrm>
            </p:grpSpPr>
            <p:cxnSp>
              <p:nvCxnSpPr>
                <p:cNvPr id="92" name="Straight Arrow Connector 91"/>
                <p:cNvCxnSpPr/>
                <p:nvPr/>
              </p:nvCxnSpPr>
              <p:spPr>
                <a:xfrm flipH="1">
                  <a:off x="3378999" y="1089848"/>
                  <a:ext cx="403727" cy="23283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Arrow Connector 92"/>
                <p:cNvCxnSpPr/>
                <p:nvPr/>
              </p:nvCxnSpPr>
              <p:spPr>
                <a:xfrm>
                  <a:off x="4508377" y="1089848"/>
                  <a:ext cx="279647" cy="234323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Arrow Connector 93"/>
                <p:cNvCxnSpPr/>
                <p:nvPr/>
              </p:nvCxnSpPr>
              <p:spPr>
                <a:xfrm flipH="1">
                  <a:off x="4010775" y="1089848"/>
                  <a:ext cx="30310" cy="232834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Arrow Connector 94"/>
                <p:cNvCxnSpPr/>
                <p:nvPr/>
              </p:nvCxnSpPr>
              <p:spPr>
                <a:xfrm flipH="1">
                  <a:off x="5695202" y="1154349"/>
                  <a:ext cx="100934" cy="32740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Arrow Connector 95"/>
                <p:cNvCxnSpPr/>
                <p:nvPr/>
              </p:nvCxnSpPr>
              <p:spPr>
                <a:xfrm>
                  <a:off x="5805280" y="1176916"/>
                  <a:ext cx="134872" cy="306716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97" name="Group 96"/>
                <p:cNvGrpSpPr/>
                <p:nvPr/>
              </p:nvGrpSpPr>
              <p:grpSpPr>
                <a:xfrm>
                  <a:off x="1619672" y="601403"/>
                  <a:ext cx="7029924" cy="3386084"/>
                  <a:chOff x="1619672" y="601403"/>
                  <a:chExt cx="7029924" cy="3386084"/>
                </a:xfrm>
              </p:grpSpPr>
              <p:grpSp>
                <p:nvGrpSpPr>
                  <p:cNvPr id="98" name="Group 97"/>
                  <p:cNvGrpSpPr/>
                  <p:nvPr/>
                </p:nvGrpSpPr>
                <p:grpSpPr>
                  <a:xfrm>
                    <a:off x="1619672" y="601403"/>
                    <a:ext cx="7029924" cy="3386084"/>
                    <a:chOff x="1619672" y="601403"/>
                    <a:chExt cx="7029924" cy="3386084"/>
                  </a:xfrm>
                </p:grpSpPr>
                <p:grpSp>
                  <p:nvGrpSpPr>
                    <p:cNvPr id="102" name="Group 101"/>
                    <p:cNvGrpSpPr/>
                    <p:nvPr/>
                  </p:nvGrpSpPr>
                  <p:grpSpPr>
                    <a:xfrm>
                      <a:off x="1619672" y="784072"/>
                      <a:ext cx="7029924" cy="3203415"/>
                      <a:chOff x="1619672" y="784072"/>
                      <a:chExt cx="7029924" cy="3203415"/>
                    </a:xfrm>
                  </p:grpSpPr>
                  <p:grpSp>
                    <p:nvGrpSpPr>
                      <p:cNvPr id="104" name="Group 103"/>
                      <p:cNvGrpSpPr/>
                      <p:nvPr/>
                    </p:nvGrpSpPr>
                    <p:grpSpPr>
                      <a:xfrm>
                        <a:off x="2960964" y="784072"/>
                        <a:ext cx="5688632" cy="3203415"/>
                        <a:chOff x="2960964" y="784072"/>
                        <a:chExt cx="5688632" cy="3203415"/>
                      </a:xfrm>
                    </p:grpSpPr>
                    <p:grpSp>
                      <p:nvGrpSpPr>
                        <p:cNvPr id="113" name="Group 112"/>
                        <p:cNvGrpSpPr/>
                        <p:nvPr/>
                      </p:nvGrpSpPr>
                      <p:grpSpPr>
                        <a:xfrm>
                          <a:off x="2960964" y="1603408"/>
                          <a:ext cx="5688632" cy="2384079"/>
                          <a:chOff x="1259632" y="1203598"/>
                          <a:chExt cx="5688632" cy="2384079"/>
                        </a:xfrm>
                      </p:grpSpPr>
                      <p:grpSp>
                        <p:nvGrpSpPr>
                          <p:cNvPr id="116" name="Group 115"/>
                          <p:cNvGrpSpPr/>
                          <p:nvPr/>
                        </p:nvGrpSpPr>
                        <p:grpSpPr>
                          <a:xfrm>
                            <a:off x="1259632" y="1203598"/>
                            <a:ext cx="5688632" cy="2384079"/>
                            <a:chOff x="1259632" y="1203598"/>
                            <a:chExt cx="5688632" cy="2384079"/>
                          </a:xfrm>
                        </p:grpSpPr>
                        <p:grpSp>
                          <p:nvGrpSpPr>
                            <p:cNvPr id="120" name="Group 119"/>
                            <p:cNvGrpSpPr/>
                            <p:nvPr/>
                          </p:nvGrpSpPr>
                          <p:grpSpPr>
                            <a:xfrm>
                              <a:off x="1259632" y="1203598"/>
                              <a:ext cx="5688632" cy="1944097"/>
                              <a:chOff x="1259632" y="1203598"/>
                              <a:chExt cx="5688632" cy="1944097"/>
                            </a:xfrm>
                          </p:grpSpPr>
                          <p:grpSp>
                            <p:nvGrpSpPr>
                              <p:cNvPr id="123" name="Group 122"/>
                              <p:cNvGrpSpPr/>
                              <p:nvPr/>
                            </p:nvGrpSpPr>
                            <p:grpSpPr>
                              <a:xfrm>
                                <a:off x="1259632" y="2916877"/>
                                <a:ext cx="5688632" cy="230818"/>
                                <a:chOff x="1259632" y="1491630"/>
                                <a:chExt cx="5612784" cy="230818"/>
                              </a:xfrm>
                            </p:grpSpPr>
                            <p:grpSp>
                              <p:nvGrpSpPr>
                                <p:cNvPr id="149" name="Group 148"/>
                                <p:cNvGrpSpPr/>
                                <p:nvPr/>
                              </p:nvGrpSpPr>
                              <p:grpSpPr>
                                <a:xfrm>
                                  <a:off x="1259632" y="1491630"/>
                                  <a:ext cx="5612784" cy="230818"/>
                                  <a:chOff x="1259632" y="1491630"/>
                                  <a:chExt cx="5612784" cy="230818"/>
                                </a:xfrm>
                              </p:grpSpPr>
                              <p:grpSp>
                                <p:nvGrpSpPr>
                                  <p:cNvPr id="152" name="Group 151"/>
                                  <p:cNvGrpSpPr/>
                                  <p:nvPr/>
                                </p:nvGrpSpPr>
                                <p:grpSpPr>
                                  <a:xfrm>
                                    <a:off x="1259632" y="1491630"/>
                                    <a:ext cx="5612784" cy="230818"/>
                                    <a:chOff x="1259632" y="1491630"/>
                                    <a:chExt cx="5612784" cy="230818"/>
                                  </a:xfrm>
                                </p:grpSpPr>
                                <p:grpSp>
                                  <p:nvGrpSpPr>
                                    <p:cNvPr id="155" name="Group 154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1259632" y="1563638"/>
                                      <a:ext cx="5612784" cy="144016"/>
                                      <a:chOff x="1259632" y="1563638"/>
                                      <a:chExt cx="5612784" cy="144016"/>
                                    </a:xfrm>
                                  </p:grpSpPr>
                                  <p:cxnSp>
                                    <p:nvCxnSpPr>
                                      <p:cNvPr id="159" name="Straight Connector 158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1259632" y="1635646"/>
                                        <a:ext cx="5612784" cy="0"/>
                                      </a:xfrm>
                                      <a:prstGeom prst="line">
                                        <a:avLst/>
                                      </a:prstGeom>
                                      <a:ln w="38100"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60" name="Straight Connector 159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1259632" y="1563638"/>
                                        <a:ext cx="0" cy="144016"/>
                                      </a:xfrm>
                                      <a:prstGeom prst="line">
                                        <a:avLst/>
                                      </a:prstGeom>
                                      <a:ln w="38100"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61" name="Straight Connector 160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1401728" y="1563638"/>
                                        <a:ext cx="0" cy="144016"/>
                                      </a:xfrm>
                                      <a:prstGeom prst="line">
                                        <a:avLst/>
                                      </a:prstGeom>
                                      <a:ln w="38100"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62" name="Straight Connector 161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6872416" y="1563638"/>
                                        <a:ext cx="0" cy="144016"/>
                                      </a:xfrm>
                                      <a:prstGeom prst="line">
                                        <a:avLst/>
                                      </a:prstGeom>
                                      <a:ln w="38100"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56" name="Straight Connector 155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6730320" y="1563638"/>
                                      <a:ext cx="0" cy="144016"/>
                                    </a:xfrm>
                                    <a:prstGeom prst="line">
                                      <a:avLst/>
                                    </a:prstGeom>
                                    <a:ln w="381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57" name="Straight Connector 156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3991517" y="1491630"/>
                                      <a:ext cx="0" cy="230818"/>
                                    </a:xfrm>
                                    <a:prstGeom prst="line">
                                      <a:avLst/>
                                    </a:prstGeom>
                                    <a:ln w="381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58" name="Straight Connector 157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4211960" y="1491630"/>
                                      <a:ext cx="0" cy="230818"/>
                                    </a:xfrm>
                                    <a:prstGeom prst="line">
                                      <a:avLst/>
                                    </a:prstGeom>
                                    <a:ln w="38100"/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53" name="Straight Connector 152"/>
                                  <p:cNvCxnSpPr/>
                                  <p:nvPr/>
                                </p:nvCxnSpPr>
                                <p:spPr>
                                  <a:xfrm>
                                    <a:off x="2267744" y="1563638"/>
                                    <a:ext cx="0" cy="144016"/>
                                  </a:xfrm>
                                  <a:prstGeom prst="line">
                                    <a:avLst/>
                                  </a:prstGeom>
                                  <a:ln w="381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54" name="Straight Connector 153"/>
                                  <p:cNvCxnSpPr/>
                                  <p:nvPr/>
                                </p:nvCxnSpPr>
                                <p:spPr>
                                  <a:xfrm>
                                    <a:off x="3131840" y="1563638"/>
                                    <a:ext cx="0" cy="144016"/>
                                  </a:xfrm>
                                  <a:prstGeom prst="line">
                                    <a:avLst/>
                                  </a:prstGeom>
                                  <a:ln w="38100"/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150" name="Straight Connector 149"/>
                                <p:cNvCxnSpPr/>
                                <p:nvPr/>
                              </p:nvCxnSpPr>
                              <p:spPr>
                                <a:xfrm>
                                  <a:off x="5096218" y="1563638"/>
                                  <a:ext cx="0" cy="144016"/>
                                </a:xfrm>
                                <a:prstGeom prst="line">
                                  <a:avLst/>
                                </a:prstGeom>
                                <a:ln w="381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151" name="Straight Connector 150"/>
                                <p:cNvCxnSpPr/>
                                <p:nvPr/>
                              </p:nvCxnSpPr>
                              <p:spPr>
                                <a:xfrm>
                                  <a:off x="5877745" y="1563638"/>
                                  <a:ext cx="0" cy="144016"/>
                                </a:xfrm>
                                <a:prstGeom prst="line">
                                  <a:avLst/>
                                </a:prstGeom>
                                <a:ln w="38100"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grpSp>
                            <p:nvGrpSpPr>
                              <p:cNvPr id="124" name="Group 123"/>
                              <p:cNvGrpSpPr/>
                              <p:nvPr/>
                            </p:nvGrpSpPr>
                            <p:grpSpPr>
                              <a:xfrm>
                                <a:off x="1259632" y="1203598"/>
                                <a:ext cx="5688632" cy="1524948"/>
                                <a:chOff x="1259632" y="1203598"/>
                                <a:chExt cx="5688632" cy="1524948"/>
                              </a:xfrm>
                            </p:grpSpPr>
                            <p:grpSp>
                              <p:nvGrpSpPr>
                                <p:cNvPr id="125" name="Group 124"/>
                                <p:cNvGrpSpPr/>
                                <p:nvPr/>
                              </p:nvGrpSpPr>
                              <p:grpSpPr>
                                <a:xfrm>
                                  <a:off x="1259632" y="1203598"/>
                                  <a:ext cx="5688632" cy="951017"/>
                                  <a:chOff x="1187624" y="1491630"/>
                                  <a:chExt cx="5688632" cy="951017"/>
                                </a:xfrm>
                              </p:grpSpPr>
                              <p:grpSp>
                                <p:nvGrpSpPr>
                                  <p:cNvPr id="127" name="Group 126"/>
                                  <p:cNvGrpSpPr/>
                                  <p:nvPr/>
                                </p:nvGrpSpPr>
                                <p:grpSpPr>
                                  <a:xfrm>
                                    <a:off x="1187624" y="1491630"/>
                                    <a:ext cx="5688632" cy="951017"/>
                                    <a:chOff x="1187624" y="1491630"/>
                                    <a:chExt cx="5688632" cy="951017"/>
                                  </a:xfrm>
                                </p:grpSpPr>
                                <p:grpSp>
                                  <p:nvGrpSpPr>
                                    <p:cNvPr id="131" name="Group 130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1187624" y="1491630"/>
                                      <a:ext cx="5688632" cy="230818"/>
                                      <a:chOff x="1259632" y="1491630"/>
                                      <a:chExt cx="5612784" cy="230818"/>
                                    </a:xfrm>
                                  </p:grpSpPr>
                                  <p:grpSp>
                                    <p:nvGrpSpPr>
                                      <p:cNvPr id="135" name="Group 134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1259632" y="1491630"/>
                                        <a:ext cx="5612784" cy="230818"/>
                                        <a:chOff x="1259632" y="1491630"/>
                                        <a:chExt cx="5612784" cy="230818"/>
                                      </a:xfrm>
                                    </p:grpSpPr>
                                    <p:grpSp>
                                      <p:nvGrpSpPr>
                                        <p:cNvPr id="138" name="Group 137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1259632" y="1491630"/>
                                          <a:ext cx="5612784" cy="230818"/>
                                          <a:chOff x="1259632" y="1491630"/>
                                          <a:chExt cx="5612784" cy="230818"/>
                                        </a:xfrm>
                                      </p:grpSpPr>
                                      <p:grpSp>
                                        <p:nvGrpSpPr>
                                          <p:cNvPr id="141" name="Group 140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1259632" y="1563638"/>
                                            <a:ext cx="5612784" cy="144016"/>
                                            <a:chOff x="1259632" y="1563638"/>
                                            <a:chExt cx="5612784" cy="144016"/>
                                          </a:xfrm>
                                        </p:grpSpPr>
                                        <p:cxnSp>
                                          <p:nvCxnSpPr>
                                            <p:cNvPr id="145" name="Straight Connector 144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1259632" y="1635646"/>
                                              <a:ext cx="5612784" cy="0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  <a:ln w="38100"/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  <p:cxnSp>
                                          <p:nvCxnSpPr>
                                            <p:cNvPr id="146" name="Straight Connector 145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1259632" y="1563638"/>
                                              <a:ext cx="0" cy="144016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  <a:ln w="38100"/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  <p:cxnSp>
                                          <p:nvCxnSpPr>
                                            <p:cNvPr id="147" name="Straight Connector 146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1412032" y="1563638"/>
                                              <a:ext cx="0" cy="144016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  <a:ln w="38100"/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  <p:cxnSp>
                                          <p:nvCxnSpPr>
                                            <p:cNvPr id="148" name="Straight Connector 147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6872416" y="1563638"/>
                                              <a:ext cx="0" cy="144016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  <a:ln w="38100"/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</p:grpSp>
                                      <p:cxnSp>
                                        <p:nvCxnSpPr>
                                          <p:cNvPr id="142" name="Straight Connector 141"/>
                                          <p:cNvCxnSpPr/>
                                          <p:nvPr/>
                                        </p:nvCxnSpPr>
                                        <p:spPr>
                                          <a:xfrm>
                                            <a:off x="6730320" y="1563638"/>
                                            <a:ext cx="0" cy="144016"/>
                                          </a:xfrm>
                                          <a:prstGeom prst="line">
                                            <a:avLst/>
                                          </a:prstGeom>
                                          <a:ln w="38100"/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cxnSp>
                                        <p:nvCxnSpPr>
                                          <p:cNvPr id="143" name="Straight Connector 142"/>
                                          <p:cNvCxnSpPr/>
                                          <p:nvPr/>
                                        </p:nvCxnSpPr>
                                        <p:spPr>
                                          <a:xfrm>
                                            <a:off x="3991517" y="1491630"/>
                                            <a:ext cx="0" cy="230818"/>
                                          </a:xfrm>
                                          <a:prstGeom prst="line">
                                            <a:avLst/>
                                          </a:prstGeom>
                                          <a:ln w="38100"/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cxnSp>
                                        <p:nvCxnSpPr>
                                          <p:cNvPr id="144" name="Straight Connector 143"/>
                                          <p:cNvCxnSpPr/>
                                          <p:nvPr/>
                                        </p:nvCxnSpPr>
                                        <p:spPr>
                                          <a:xfrm>
                                            <a:off x="4211960" y="1491630"/>
                                            <a:ext cx="0" cy="230818"/>
                                          </a:xfrm>
                                          <a:prstGeom prst="line">
                                            <a:avLst/>
                                          </a:prstGeom>
                                          <a:ln w="38100"/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</p:grpSp>
                                    <p:cxnSp>
                                      <p:nvCxnSpPr>
                                        <p:cNvPr id="139" name="Straight Connector 138"/>
                                        <p:cNvCxnSpPr/>
                                        <p:nvPr/>
                                      </p:nvCxnSpPr>
                                      <p:spPr>
                                        <a:xfrm>
                                          <a:off x="2267744" y="1563638"/>
                                          <a:ext cx="0" cy="144016"/>
                                        </a:xfrm>
                                        <a:prstGeom prst="line">
                                          <a:avLst/>
                                        </a:prstGeom>
                                        <a:ln w="38100"/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cxnSp>
                                      <p:nvCxnSpPr>
                                        <p:cNvPr id="140" name="Straight Connector 139"/>
                                        <p:cNvCxnSpPr/>
                                        <p:nvPr/>
                                      </p:nvCxnSpPr>
                                      <p:spPr>
                                        <a:xfrm>
                                          <a:off x="3131840" y="1563638"/>
                                          <a:ext cx="0" cy="144016"/>
                                        </a:xfrm>
                                        <a:prstGeom prst="line">
                                          <a:avLst/>
                                        </a:prstGeom>
                                        <a:ln w="38100"/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</p:grpSp>
                                  <p:cxnSp>
                                    <p:nvCxnSpPr>
                                      <p:cNvPr id="136" name="Straight Connector 135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5096218" y="1563638"/>
                                        <a:ext cx="0" cy="144016"/>
                                      </a:xfrm>
                                      <a:prstGeom prst="line">
                                        <a:avLst/>
                                      </a:prstGeom>
                                      <a:ln w="38100"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cxnSp>
                                    <p:nvCxnSpPr>
                                      <p:cNvPr id="137" name="Straight Connector 136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5877745" y="1563638"/>
                                        <a:ext cx="0" cy="144016"/>
                                      </a:xfrm>
                                      <a:prstGeom prst="line">
                                        <a:avLst/>
                                      </a:prstGeom>
                                      <a:ln w="38100"/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sp>
                                  <p:nvSpPr>
                                    <p:cNvPr id="132" name="Right Brace 131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700064" y="1707654"/>
                                      <a:ext cx="207640" cy="734993"/>
                                    </a:xfrm>
                                    <a:prstGeom prst="rightBrace">
                                      <a:avLst/>
                                    </a:prstGeom>
                                    <a:ln w="28575"/>
                                    <a:scene3d>
                                      <a:camera prst="orthographicFront">
                                        <a:rot lat="0" lon="0" rev="16200000"/>
                                      </a:camera>
                                      <a:lightRig rig="threePt" dir="t"/>
                                    </a:scene3d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/>
                                    </a:p>
                                  </p:txBody>
                                </p:sp>
                                <p:sp>
                                  <p:nvSpPr>
                                    <p:cNvPr id="133" name="Right Brace 132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564160" y="1707654"/>
                                      <a:ext cx="207640" cy="734993"/>
                                    </a:xfrm>
                                    <a:prstGeom prst="rightBrace">
                                      <a:avLst/>
                                    </a:prstGeom>
                                    <a:ln w="28575"/>
                                    <a:scene3d>
                                      <a:camera prst="orthographicFront">
                                        <a:rot lat="0" lon="0" rev="16200000"/>
                                      </a:camera>
                                      <a:lightRig rig="threePt" dir="t"/>
                                    </a:scene3d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/>
                                    </a:p>
                                  </p:txBody>
                                </p:sp>
                                <p:sp>
                                  <p:nvSpPr>
                                    <p:cNvPr id="134" name="Right Brace 13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428256" y="1707654"/>
                                      <a:ext cx="207640" cy="734993"/>
                                    </a:xfrm>
                                    <a:prstGeom prst="rightBrace">
                                      <a:avLst/>
                                    </a:prstGeom>
                                    <a:ln w="28575"/>
                                    <a:scene3d>
                                      <a:camera prst="orthographicFront">
                                        <a:rot lat="0" lon="0" rev="16200000"/>
                                      </a:camera>
                                      <a:lightRig rig="threePt" dir="t"/>
                                    </a:scene3d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  <p:txBody>
                                    <a:bodyPr rtlCol="0" anchor="ctr"/>
                                    <a:lstStyle/>
                                    <a:p>
                                      <a:pPr algn="ctr"/>
                                      <a:endParaRPr lang="en-US"/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128" name="Right Brace 127"/>
                                  <p:cNvSpPr/>
                                  <p:nvPr/>
                                </p:nvSpPr>
                                <p:spPr>
                                  <a:xfrm>
                                    <a:off x="4508376" y="1707654"/>
                                    <a:ext cx="207640" cy="734993"/>
                                  </a:xfrm>
                                  <a:prstGeom prst="rightBrace">
                                    <a:avLst/>
                                  </a:prstGeom>
                                  <a:ln w="28575"/>
                                  <a:scene3d>
                                    <a:camera prst="orthographicFront">
                                      <a:rot lat="0" lon="0" rev="16200000"/>
                                    </a:camera>
                                    <a:lightRig rig="threePt" dir="t"/>
                                  </a:scene3d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n-US"/>
                                  </a:p>
                                </p:txBody>
                              </p:sp>
                              <p:sp>
                                <p:nvSpPr>
                                  <p:cNvPr id="129" name="Right Brace 128"/>
                                  <p:cNvSpPr/>
                                  <p:nvPr/>
                                </p:nvSpPr>
                                <p:spPr>
                                  <a:xfrm>
                                    <a:off x="5372472" y="1707654"/>
                                    <a:ext cx="207640" cy="734993"/>
                                  </a:xfrm>
                                  <a:prstGeom prst="rightBrace">
                                    <a:avLst/>
                                  </a:prstGeom>
                                  <a:ln w="28575"/>
                                  <a:scene3d>
                                    <a:camera prst="orthographicFront">
                                      <a:rot lat="0" lon="0" rev="16200000"/>
                                    </a:camera>
                                    <a:lightRig rig="threePt" dir="t"/>
                                  </a:scene3d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n-US"/>
                                  </a:p>
                                </p:txBody>
                              </p:sp>
                              <p:sp>
                                <p:nvSpPr>
                                  <p:cNvPr id="130" name="Right Brace 129"/>
                                  <p:cNvSpPr/>
                                  <p:nvPr/>
                                </p:nvSpPr>
                                <p:spPr>
                                  <a:xfrm>
                                    <a:off x="6236568" y="1707654"/>
                                    <a:ext cx="207640" cy="734993"/>
                                  </a:xfrm>
                                  <a:prstGeom prst="rightBrace">
                                    <a:avLst/>
                                  </a:prstGeom>
                                  <a:ln w="28575"/>
                                  <a:scene3d>
                                    <a:camera prst="orthographicFront">
                                      <a:rot lat="0" lon="0" rev="16200000"/>
                                    </a:camera>
                                    <a:lightRig rig="threePt" dir="t"/>
                                  </a:scene3d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en-US"/>
                                  </a:p>
                                </p:txBody>
                              </p:sp>
                            </p:grpSp>
                            <mc:AlternateContent xmlns:mc="http://schemas.openxmlformats.org/markup-compatibility/2006" xmlns:a14="http://schemas.microsoft.com/office/drawing/2010/main">
                              <mc:Choice Requires="a14">
                                <p:sp>
                                  <p:nvSpPr>
                                    <p:cNvPr id="126" name="TextBox 125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1456899" y="2111021"/>
                                      <a:ext cx="804749" cy="617525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19050">
                                      <a:noFill/>
                                    </a:ln>
                                  </p:spPr>
                                  <p:txBody>
                                    <a:bodyPr wrap="square" rtlCol="0">
                                      <a:spAutoFit/>
                                    </a:bodyPr>
                                    <a:lstStyle/>
                                    <a:p>
                                      <a:r>
                                        <a:rPr lang="en-US" dirty="0" smtClean="0"/>
                                        <a:t>Metric </a:t>
                                      </a:r>
                                      <a14:m>
                                        <m:oMath xmlns:m="http://schemas.openxmlformats.org/officeDocument/2006/math"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≥</m:t>
                                          </m:r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𝛾</m:t>
                                          </m:r>
                                        </m:oMath>
                                      </a14:m>
                                      <a:endParaRPr lang="en-US" dirty="0"/>
                                    </a:p>
                                    <a:p>
                                      <a:r>
                                        <a:rPr lang="en-US" dirty="0" smtClean="0"/>
                                        <a:t> </a:t>
                                      </a:r>
                                      <a:endParaRPr lang="en-US" sz="1900" i="1" dirty="0">
                                        <a:latin typeface="Cambria Math"/>
                                      </a:endParaRPr>
                                    </a:p>
                                  </p:txBody>
                                </p:sp>
                              </mc:Choice>
                              <mc:Fallback xmlns="">
                                <p:sp>
                                  <p:nvSpPr>
                                    <p:cNvPr id="126" name="TextBox 125"/>
                                    <p:cNvSpPr txBox="1">
                                      <a:spLocks noRot="1" noChangeAspect="1" noMove="1" noResize="1" noEditPoints="1" noAdjustHandles="1" noChangeArrowheads="1" noChangeShapeType="1" noTextEdit="1"/>
                                    </p:cNvSpPr>
                                    <p:nvPr/>
                                  </p:nvSpPr>
                                  <p:spPr>
                                    <a:xfrm>
                                      <a:off x="1456899" y="2111021"/>
                                      <a:ext cx="804749" cy="617525"/>
                                    </a:xfrm>
                                    <a:prstGeom prst="rect">
                                      <a:avLst/>
                                    </a:prstGeom>
                                    <a:blipFill rotWithShape="1">
                                      <a:blip r:embed="rId3"/>
                                      <a:stretch>
                                        <a:fillRect l="-599"/>
                                      </a:stretch>
                                    </a:blipFill>
                                    <a:ln w="19050">
                                      <a:noFill/>
                                    </a:ln>
                                  </p:spPr>
                                  <p:txBody>
                                    <a:bodyPr/>
                                    <a:lstStyle/>
                                    <a:p>
                                      <a:r>
                                        <a:rPr lang="en-US">
                                          <a:noFill/>
                                        </a:rPr>
                                        <a:t> </a:t>
                                      </a:r>
                                    </a:p>
                                  </p:txBody>
                                </p:sp>
                              </mc:Fallback>
                            </mc:AlternateContent>
                          </p:grpSp>
                        </p:grpSp>
                        <p:sp>
                          <p:nvSpPr>
                            <p:cNvPr id="121" name="Right Brace 120"/>
                            <p:cNvSpPr/>
                            <p:nvPr/>
                          </p:nvSpPr>
                          <p:spPr>
                            <a:xfrm>
                              <a:off x="1547664" y="3196205"/>
                              <a:ext cx="144017" cy="391472"/>
                            </a:xfrm>
                            <a:prstGeom prst="rightBrace">
                              <a:avLst/>
                            </a:prstGeom>
                            <a:ln w="28575"/>
                            <a:scene3d>
                              <a:camera prst="orthographicFront">
                                <a:rot lat="0" lon="0" rev="16200000"/>
                              </a:camera>
                              <a:lightRig rig="threePt" dir="t"/>
                            </a:scene3d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US"/>
                            </a:p>
                          </p:txBody>
                        </p:sp>
                        <p:sp>
                          <p:nvSpPr>
                            <p:cNvPr id="122" name="Right Brace 121"/>
                            <p:cNvSpPr/>
                            <p:nvPr/>
                          </p:nvSpPr>
                          <p:spPr>
                            <a:xfrm>
                              <a:off x="1979712" y="3196205"/>
                              <a:ext cx="144017" cy="391472"/>
                            </a:xfrm>
                            <a:prstGeom prst="rightBrace">
                              <a:avLst/>
                            </a:prstGeom>
                            <a:ln w="28575"/>
                            <a:scene3d>
                              <a:camera prst="orthographicFront">
                                <a:rot lat="0" lon="0" rev="16200000"/>
                              </a:camera>
                              <a:lightRig rig="threePt" dir="t"/>
                            </a:scene3d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en-US"/>
                            </a:p>
                          </p:txBody>
                        </p:sp>
                      </p:grpSp>
                      <p:grpSp>
                        <p:nvGrpSpPr>
                          <p:cNvPr id="117" name="Group 116"/>
                          <p:cNvGrpSpPr/>
                          <p:nvPr/>
                        </p:nvGrpSpPr>
                        <p:grpSpPr>
                          <a:xfrm>
                            <a:off x="1835696" y="2972366"/>
                            <a:ext cx="4569464" cy="175448"/>
                            <a:chOff x="1835696" y="2972366"/>
                            <a:chExt cx="4569464" cy="175448"/>
                          </a:xfrm>
                        </p:grpSpPr>
                        <p:cxnSp>
                          <p:nvCxnSpPr>
                            <p:cNvPr id="118" name="Straight Connector 117"/>
                            <p:cNvCxnSpPr/>
                            <p:nvPr/>
                          </p:nvCxnSpPr>
                          <p:spPr>
                            <a:xfrm>
                              <a:off x="1835696" y="3003798"/>
                              <a:ext cx="0" cy="144016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rgbClr val="C0000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119" name="Straight Connector 118"/>
                            <p:cNvCxnSpPr/>
                            <p:nvPr/>
                          </p:nvCxnSpPr>
                          <p:spPr>
                            <a:xfrm>
                              <a:off x="6405160" y="2972366"/>
                              <a:ext cx="0" cy="144016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rgbClr val="C0000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sp>
                      <p:nvSpPr>
                        <p:cNvPr id="108" name="TextBox 107"/>
                        <p:cNvSpPr txBox="1"/>
                        <p:nvPr/>
                      </p:nvSpPr>
                      <p:spPr>
                        <a:xfrm>
                          <a:off x="5640594" y="784072"/>
                          <a:ext cx="665694" cy="28459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de-DE" sz="1600" dirty="0">
                              <a:latin typeface="+mn-lt"/>
                            </a:rPr>
                            <a:t>DC</a:t>
                          </a:r>
                        </a:p>
                      </p:txBody>
                    </p:sp>
                  </p:grpSp>
                  <p:sp>
                    <p:nvSpPr>
                      <p:cNvPr id="105" name="TextBox 104"/>
                      <p:cNvSpPr txBox="1"/>
                      <p:nvPr/>
                    </p:nvSpPr>
                    <p:spPr>
                      <a:xfrm>
                        <a:off x="1619672" y="1574671"/>
                        <a:ext cx="1224136" cy="45285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de-DE" sz="1600" dirty="0" err="1"/>
                          <a:t>Subcarrier</a:t>
                        </a:r>
                        <a:r>
                          <a:rPr lang="de-DE" sz="1600" dirty="0"/>
                          <a:t> </a:t>
                        </a:r>
                        <a:r>
                          <a:rPr lang="de-DE" sz="1600" dirty="0" err="1" smtClean="0"/>
                          <a:t>set</a:t>
                        </a:r>
                        <a:r>
                          <a:rPr lang="de-DE" sz="1600" dirty="0" smtClean="0"/>
                          <a:t> </a:t>
                        </a:r>
                        <a:r>
                          <a:rPr lang="de-DE" sz="1600" dirty="0"/>
                          <a:t>i </a:t>
                        </a:r>
                        <a:endParaRPr lang="de-DE" sz="1600" dirty="0">
                          <a:latin typeface="+mn-lt"/>
                        </a:endParaRPr>
                      </a:p>
                    </p:txBody>
                  </p:sp>
                  <p:sp>
                    <p:nvSpPr>
                      <p:cNvPr id="106" name="TextBox 105"/>
                      <p:cNvSpPr txBox="1"/>
                      <p:nvPr/>
                    </p:nvSpPr>
                    <p:spPr>
                      <a:xfrm>
                        <a:off x="1619672" y="3293596"/>
                        <a:ext cx="1368152" cy="45285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de-DE" sz="1600" dirty="0" err="1"/>
                          <a:t>Subcarrier</a:t>
                        </a:r>
                        <a:r>
                          <a:rPr lang="de-DE" sz="1600" dirty="0"/>
                          <a:t> </a:t>
                        </a:r>
                        <a:r>
                          <a:rPr lang="de-DE" sz="1600" dirty="0" err="1" smtClean="0"/>
                          <a:t>set</a:t>
                        </a:r>
                        <a:r>
                          <a:rPr lang="de-DE" sz="1600" dirty="0" smtClean="0"/>
                          <a:t> </a:t>
                        </a:r>
                        <a:r>
                          <a:rPr lang="de-DE" sz="1600" dirty="0"/>
                          <a:t>i+1</a:t>
                        </a:r>
                        <a:endParaRPr lang="de-DE" sz="1600" dirty="0">
                          <a:latin typeface="+mn-lt"/>
                        </a:endParaRPr>
                      </a:p>
                    </p:txBody>
                  </p:sp>
                </p:grpSp>
                <p:sp>
                  <p:nvSpPr>
                    <p:cNvPr id="103" name="TextBox 102"/>
                    <p:cNvSpPr txBox="1"/>
                    <p:nvPr/>
                  </p:nvSpPr>
                  <p:spPr>
                    <a:xfrm>
                      <a:off x="3580032" y="601403"/>
                      <a:ext cx="1224136" cy="28459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de-DE" sz="1600" dirty="0"/>
                        <a:t>Support </a:t>
                      </a:r>
                      <a:r>
                        <a:rPr lang="de-DE" sz="1600" dirty="0" err="1"/>
                        <a:t>points</a:t>
                      </a:r>
                      <a:r>
                        <a:rPr lang="de-DE" sz="1600" dirty="0"/>
                        <a:t>  </a:t>
                      </a:r>
                      <a:endParaRPr lang="de-DE" sz="1600" dirty="0">
                        <a:latin typeface="+mn-lt"/>
                      </a:endParaRPr>
                    </a:p>
                  </p:txBody>
                </p: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99" name="TextBox 98"/>
                      <p:cNvSpPr txBox="1"/>
                      <p:nvPr/>
                    </p:nvSpPr>
                    <p:spPr>
                      <a:xfrm>
                        <a:off x="2987824" y="1116203"/>
                        <a:ext cx="432049" cy="38134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de-DE" sz="19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9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de-DE" sz="19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de-DE" sz="19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19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sup>
                              </m:sSubSup>
                            </m:oMath>
                          </m:oMathPara>
                        </a14:m>
                        <a:endParaRPr lang="de-DE" sz="2100" dirty="0">
                          <a:latin typeface="+mn-lt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99" name="TextBox 98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987824" y="1116203"/>
                        <a:ext cx="432049" cy="381347"/>
                      </a:xfrm>
                      <a:prstGeom prst="rect">
                        <a:avLst/>
                      </a:prstGeom>
                      <a:blipFill rotWithShape="1">
                        <a:blip r:embed="rId8"/>
                        <a:stretch>
                          <a:fillRect b="-5957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0" name="TextBox 99"/>
                      <p:cNvSpPr txBox="1"/>
                      <p:nvPr/>
                    </p:nvSpPr>
                    <p:spPr>
                      <a:xfrm>
                        <a:off x="3891441" y="1089848"/>
                        <a:ext cx="432048" cy="38161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de-DE" sz="19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9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de-DE" sz="19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de-DE" sz="19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19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sup>
                              </m:sSubSup>
                            </m:oMath>
                          </m:oMathPara>
                        </a14:m>
                        <a:endParaRPr lang="de-DE" sz="2100" dirty="0">
                          <a:latin typeface="+mn-lt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0" name="TextBox 99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3891441" y="1089848"/>
                        <a:ext cx="432048" cy="381615"/>
                      </a:xfrm>
                      <a:prstGeom prst="rect">
                        <a:avLst/>
                      </a:prstGeom>
                      <a:blipFill rotWithShape="1">
                        <a:blip r:embed="rId9"/>
                        <a:stretch>
                          <a:fillRect b="-5957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01" name="TextBox 100"/>
                      <p:cNvSpPr txBox="1"/>
                      <p:nvPr/>
                    </p:nvSpPr>
                    <p:spPr>
                      <a:xfrm>
                        <a:off x="4716016" y="1191774"/>
                        <a:ext cx="432048" cy="38285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de-DE" sz="19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1900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de-DE" sz="1900" i="1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de-DE" sz="19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sz="1900" i="1">
                                          <a:latin typeface="Cambria Math"/>
                                        </a:rPr>
                                        <m:t>𝑖</m:t>
                                      </m:r>
                                    </m:e>
                                  </m:d>
                                </m:sup>
                              </m:sSubSup>
                            </m:oMath>
                          </m:oMathPara>
                        </a14:m>
                        <a:endParaRPr lang="de-DE" sz="2100" dirty="0">
                          <a:latin typeface="+mn-lt"/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01" name="TextBox 100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4716016" y="1191774"/>
                        <a:ext cx="432048" cy="382857"/>
                      </a:xfrm>
                      <a:prstGeom prst="rect">
                        <a:avLst/>
                      </a:prstGeom>
                      <a:blipFill rotWithShape="1">
                        <a:blip r:embed="rId10"/>
                        <a:stretch>
                          <a:fillRect b="-59574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de-DE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</p:grpSp>
          <p:cxnSp>
            <p:nvCxnSpPr>
              <p:cNvPr id="90" name="Straight Arrow Connector 89"/>
              <p:cNvCxnSpPr/>
              <p:nvPr/>
            </p:nvCxnSpPr>
            <p:spPr>
              <a:xfrm flipH="1" flipV="1">
                <a:off x="3577223" y="3579864"/>
                <a:ext cx="1281249" cy="352588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/>
              <p:cNvCxnSpPr>
                <a:stCxn id="88" idx="3"/>
              </p:cNvCxnSpPr>
              <p:nvPr/>
            </p:nvCxnSpPr>
            <p:spPr>
              <a:xfrm flipV="1">
                <a:off x="6507014" y="3579865"/>
                <a:ext cx="1449362" cy="423883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TextBox 162"/>
              <p:cNvSpPr txBox="1"/>
              <p:nvPr/>
            </p:nvSpPr>
            <p:spPr>
              <a:xfrm>
                <a:off x="7924800" y="4191000"/>
                <a:ext cx="1020588" cy="46166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Metric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≥</m:t>
                    </m:r>
                    <m:r>
                      <a:rPr lang="en-US" i="1">
                        <a:latin typeface="Cambria Math"/>
                      </a:rPr>
                      <m:t>𝛾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 </a:t>
                </a:r>
                <a:endParaRPr lang="en-US" sz="1900" i="1" dirty="0">
                  <a:latin typeface="Cambria Math"/>
                </a:endParaRPr>
              </a:p>
            </p:txBody>
          </p:sp>
        </mc:Choice>
        <mc:Fallback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4191000"/>
                <a:ext cx="1020588" cy="46166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1905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72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de-DE" dirty="0" smtClean="0"/>
              <a:t>Report </a:t>
            </a:r>
            <a:r>
              <a:rPr lang="de-DE" dirty="0" err="1" smtClean="0"/>
              <a:t>size</a:t>
            </a:r>
            <a:r>
              <a:rPr lang="de-DE" dirty="0" smtClean="0"/>
              <a:t> </a:t>
            </a:r>
            <a:r>
              <a:rPr lang="de-DE" dirty="0" err="1" smtClean="0"/>
              <a:t>vs</a:t>
            </a:r>
            <a:r>
              <a:rPr lang="de-DE" dirty="0" smtClean="0"/>
              <a:t> </a:t>
            </a:r>
            <a:r>
              <a:rPr lang="de-DE" dirty="0" err="1" smtClean="0"/>
              <a:t>performance</a:t>
            </a:r>
            <a:r>
              <a:rPr lang="de-DE" dirty="0" smtClean="0"/>
              <a:t> </a:t>
            </a:r>
            <a:r>
              <a:rPr lang="de-DE" dirty="0" err="1" smtClean="0"/>
              <a:t>loss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de-DE" dirty="0"/>
              <a:t>OFDM Digital BF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Dana Ciochina (SONY)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838200" y="53340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kern="0" dirty="0" err="1" smtClean="0"/>
              <a:t>Our</a:t>
            </a:r>
            <a:r>
              <a:rPr lang="de-DE" kern="0" dirty="0" smtClean="0"/>
              <a:t> </a:t>
            </a:r>
            <a:r>
              <a:rPr lang="de-DE" kern="0" dirty="0" err="1" smtClean="0"/>
              <a:t>proposal</a:t>
            </a:r>
            <a:endParaRPr lang="de-DE" kern="0" dirty="0" smtClean="0"/>
          </a:p>
          <a:p>
            <a:pPr lvl="1"/>
            <a:r>
              <a:rPr lang="de-DE" kern="0" dirty="0" err="1" smtClean="0"/>
              <a:t>allow</a:t>
            </a:r>
            <a:r>
              <a:rPr lang="de-DE" kern="0" dirty="0" smtClean="0"/>
              <a:t> </a:t>
            </a:r>
            <a:r>
              <a:rPr lang="de-DE" kern="0" dirty="0" err="1" smtClean="0"/>
              <a:t>one</a:t>
            </a:r>
            <a:r>
              <a:rPr lang="de-DE" kern="0" dirty="0" smtClean="0"/>
              <a:t> optional </a:t>
            </a:r>
            <a:r>
              <a:rPr lang="de-DE" kern="0" dirty="0" err="1" smtClean="0"/>
              <a:t>mode</a:t>
            </a:r>
            <a:r>
              <a:rPr lang="de-DE" kern="0" dirty="0" smtClean="0"/>
              <a:t> </a:t>
            </a:r>
            <a:r>
              <a:rPr lang="de-DE" kern="0" dirty="0" err="1" smtClean="0"/>
              <a:t>for</a:t>
            </a:r>
            <a:r>
              <a:rPr lang="de-DE" kern="0" dirty="0" smtClean="0"/>
              <a:t> </a:t>
            </a:r>
            <a:r>
              <a:rPr lang="de-DE" kern="0" dirty="0" err="1" smtClean="0"/>
              <a:t>dynamic</a:t>
            </a:r>
            <a:r>
              <a:rPr lang="de-DE" kern="0" dirty="0" smtClean="0"/>
              <a:t> </a:t>
            </a:r>
            <a:r>
              <a:rPr lang="de-DE" kern="0" dirty="0" err="1" smtClean="0"/>
              <a:t>grouping</a:t>
            </a:r>
            <a:r>
              <a:rPr lang="de-DE" kern="0" dirty="0" smtClean="0"/>
              <a:t> </a:t>
            </a:r>
            <a:r>
              <a:rPr lang="de-DE" kern="0" dirty="0" smtClean="0"/>
              <a:t>in </a:t>
            </a:r>
            <a:r>
              <a:rPr lang="de-DE" kern="0" dirty="0" err="1" smtClean="0"/>
              <a:t>addition</a:t>
            </a:r>
            <a:r>
              <a:rPr lang="de-DE" kern="0" dirty="0" smtClean="0"/>
              <a:t> </a:t>
            </a:r>
            <a:r>
              <a:rPr lang="de-DE" kern="0" dirty="0" err="1" smtClean="0"/>
              <a:t>to</a:t>
            </a:r>
            <a:r>
              <a:rPr lang="de-DE" kern="0" dirty="0" smtClean="0"/>
              <a:t> </a:t>
            </a:r>
            <a:r>
              <a:rPr lang="de-DE" kern="0" dirty="0" err="1" smtClean="0"/>
              <a:t>fixed</a:t>
            </a:r>
            <a:r>
              <a:rPr lang="de-DE" kern="0" dirty="0" smtClean="0"/>
              <a:t> </a:t>
            </a:r>
            <a:r>
              <a:rPr lang="de-DE" kern="0" dirty="0" err="1" smtClean="0"/>
              <a:t>size</a:t>
            </a:r>
            <a:r>
              <a:rPr lang="de-DE" kern="0" dirty="0" smtClean="0"/>
              <a:t> </a:t>
            </a:r>
            <a:r>
              <a:rPr lang="de-DE" kern="0" dirty="0" err="1" smtClean="0"/>
              <a:t>groupings</a:t>
            </a:r>
            <a:r>
              <a:rPr lang="de-DE" kern="0" dirty="0" smtClean="0"/>
              <a:t> [4]</a:t>
            </a:r>
            <a:endParaRPr lang="de-DE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62399"/>
              </p:ext>
            </p:extLst>
          </p:nvPr>
        </p:nvGraphicFramePr>
        <p:xfrm>
          <a:off x="685800" y="1964639"/>
          <a:ext cx="7924800" cy="29883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676400"/>
                <a:gridCol w="1371600"/>
                <a:gridCol w="1447800"/>
                <a:gridCol w="1371600"/>
              </a:tblGrid>
              <a:tr h="785819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Ng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Report Size (</a:t>
                      </a:r>
                      <a:r>
                        <a:rPr lang="de-DE" dirty="0" err="1" smtClean="0"/>
                        <a:t>kb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Average Rate (</a:t>
                      </a:r>
                      <a:r>
                        <a:rPr lang="de-DE" dirty="0" err="1" smtClean="0"/>
                        <a:t>bpcu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Report Size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Average Rate (</a:t>
                      </a:r>
                      <a:r>
                        <a:rPr lang="de-DE" dirty="0" err="1" smtClean="0"/>
                        <a:t>bpcu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</a:tr>
              <a:tr h="315789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Ng</a:t>
                      </a:r>
                      <a:r>
                        <a:rPr lang="de-DE" dirty="0" smtClean="0"/>
                        <a:t>=2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14.6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12.65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13.76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2.171</a:t>
                      </a:r>
                      <a:endParaRPr lang="de-DE" dirty="0"/>
                    </a:p>
                  </a:txBody>
                  <a:tcPr/>
                </a:tc>
              </a:tr>
              <a:tr h="315789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Ng</a:t>
                      </a:r>
                      <a:r>
                        <a:rPr lang="de-DE" dirty="0" smtClean="0"/>
                        <a:t>=4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7.2 (50%)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12.64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6.874 (49%)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2.168</a:t>
                      </a:r>
                      <a:endParaRPr lang="de-DE" dirty="0"/>
                    </a:p>
                  </a:txBody>
                  <a:tcPr/>
                </a:tc>
              </a:tr>
              <a:tr h="315789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Ng</a:t>
                      </a:r>
                      <a:r>
                        <a:rPr lang="de-DE" dirty="0" smtClean="0"/>
                        <a:t>=8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3.6 (75%)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12.63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3.437 (75%)</a:t>
                      </a:r>
                      <a:endParaRPr lang="de-D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2.156</a:t>
                      </a:r>
                      <a:endParaRPr lang="de-DE" dirty="0" smtClean="0"/>
                    </a:p>
                  </a:txBody>
                  <a:tcPr/>
                </a:tc>
              </a:tr>
              <a:tr h="552631">
                <a:tc>
                  <a:txBody>
                    <a:bodyPr/>
                    <a:lstStyle/>
                    <a:p>
                      <a:r>
                        <a:rPr lang="de-DE" dirty="0" smtClean="0"/>
                        <a:t>Dyn [2,</a:t>
                      </a:r>
                      <a:r>
                        <a:rPr lang="de-DE" baseline="0" dirty="0" smtClean="0"/>
                        <a:t> 2^i, </a:t>
                      </a:r>
                      <a:r>
                        <a:rPr lang="de-DE" dirty="0" smtClean="0"/>
                        <a:t>16]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1.285 (</a:t>
                      </a:r>
                      <a:r>
                        <a:rPr lang="de-DE" b="1" dirty="0" smtClean="0"/>
                        <a:t>91.2%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12.62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1.67 </a:t>
                      </a:r>
                      <a:r>
                        <a:rPr lang="de-DE" b="1" dirty="0" smtClean="0"/>
                        <a:t>(87%)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2.13</a:t>
                      </a:r>
                      <a:endParaRPr lang="de-DE" dirty="0"/>
                    </a:p>
                  </a:txBody>
                  <a:tcPr/>
                </a:tc>
              </a:tr>
              <a:tr h="552631">
                <a:tc>
                  <a:txBody>
                    <a:bodyPr/>
                    <a:lstStyle/>
                    <a:p>
                      <a:r>
                        <a:rPr lang="de-DE" dirty="0" smtClean="0"/>
                        <a:t>Dyn [2,</a:t>
                      </a:r>
                      <a:r>
                        <a:rPr lang="de-DE" baseline="0" dirty="0" smtClean="0"/>
                        <a:t> 2^i, </a:t>
                      </a:r>
                      <a:r>
                        <a:rPr lang="de-DE" dirty="0" smtClean="0"/>
                        <a:t>32]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0.75  (</a:t>
                      </a:r>
                      <a:r>
                        <a:rPr lang="de-DE" b="1" dirty="0" smtClean="0"/>
                        <a:t>95%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12.62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1.42 </a:t>
                      </a:r>
                      <a:r>
                        <a:rPr lang="de-DE" b="1" dirty="0" smtClean="0"/>
                        <a:t>(89.6%)</a:t>
                      </a:r>
                      <a:endParaRPr lang="de-D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2.117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2625969" y="4972050"/>
            <a:ext cx="2784231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de-DE" sz="1800" b="1" kern="0" dirty="0" smtClean="0"/>
              <a:t>Setup:4x4</a:t>
            </a:r>
            <a:r>
              <a:rPr lang="de-DE" sz="1800" b="1" kern="0" dirty="0" smtClean="0"/>
              <a:t>, </a:t>
            </a:r>
            <a:r>
              <a:rPr lang="de-DE" sz="1800" b="1" kern="0" dirty="0" smtClean="0"/>
              <a:t>CR, LOS</a:t>
            </a:r>
            <a:endParaRPr lang="de-DE" b="1" kern="0" dirty="0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5486400" y="5029200"/>
            <a:ext cx="3124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de-DE" sz="1800" b="1" kern="0" dirty="0" smtClean="0"/>
              <a:t>Setup:4x4</a:t>
            </a:r>
            <a:r>
              <a:rPr lang="de-DE" sz="1800" b="1" kern="0" dirty="0" smtClean="0"/>
              <a:t>, </a:t>
            </a:r>
            <a:r>
              <a:rPr lang="de-DE" sz="1800" b="1" kern="0" dirty="0" smtClean="0"/>
              <a:t>CR, NLOS</a:t>
            </a:r>
            <a:endParaRPr lang="de-DE" b="1" kern="0" dirty="0"/>
          </a:p>
        </p:txBody>
      </p:sp>
    </p:spTree>
    <p:extLst>
      <p:ext uri="{BB962C8B-B14F-4D97-AF65-F5344CB8AC3E}">
        <p14:creationId xmlns:p14="http://schemas.microsoft.com/office/powerpoint/2010/main" val="375021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Signaling Proposal for SC and OFDM Digital BF 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altLang="ja-JP" smtClean="0"/>
              <a:t>Mar.2018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9874" y="6475413"/>
            <a:ext cx="2154052" cy="184666"/>
          </a:xfrm>
        </p:spPr>
        <p:txBody>
          <a:bodyPr/>
          <a:lstStyle/>
          <a:p>
            <a:r>
              <a:rPr lang="it-IT" smtClean="0"/>
              <a:t>Dana Ciochina (SONY)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elle 9"/>
              <p:cNvGraphicFramePr>
                <a:graphicFrameLocks noGrp="1"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1738509"/>
                  </p:ext>
                </p:extLst>
              </p:nvPr>
            </p:nvGraphicFramePr>
            <p:xfrm>
              <a:off x="839788" y="2549835"/>
              <a:ext cx="7847012" cy="22368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60487"/>
                    <a:gridCol w="2438400"/>
                    <a:gridCol w="990600"/>
                    <a:gridCol w="3057525"/>
                  </a:tblGrid>
                  <a:tr h="114514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9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Field</a:t>
                          </a:r>
                          <a:endParaRPr lang="en-US" sz="9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900" b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Size</a:t>
                          </a:r>
                          <a:endParaRPr lang="en-US" sz="9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900" b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Meaning</a:t>
                          </a:r>
                          <a:endParaRPr lang="en-US" sz="9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1451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Element ID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8 bits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14514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Length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8 bits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65156">
                    <a:tc rowSpan="3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Beamforming  Feedback Matrix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Beamforming Feedback matrix for subcarrier 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𝑠𝑐𝑖𝑑𝑥</m:t>
                              </m:r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(0)</m:t>
                              </m:r>
                            </m:oMath>
                          </a14:m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/ for </a:t>
                          </a:r>
                          <a:r>
                            <a:rPr lang="en-US" sz="9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SC </a:t>
                          </a:r>
                          <a:r>
                            <a:rPr lang="en-US" sz="900" baseline="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endParaRPr lang="en-US" sz="9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9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bit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bits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Beamforming feedback matrix with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9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bit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bits </a:t>
                          </a:r>
                          <a:endParaRPr lang="en-US" sz="900" dirty="0" smtClean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Depicting </a:t>
                          </a: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transmit beamforming information </a:t>
                          </a:r>
                          <a:r>
                            <a:rPr lang="en-US" sz="9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depending </a:t>
                          </a: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on value of “Feedback Type” field </a:t>
                          </a:r>
                          <a:r>
                            <a:rPr lang="en-US" sz="90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in BF control Field </a:t>
                          </a: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)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199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9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9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28896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Beamforming Feedback matrix for subcarrier 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𝑠𝑐𝑖𝑑𝑥</m:t>
                              </m:r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9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9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en-US" sz="9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−1)</m:t>
                              </m:r>
                            </m:oMath>
                          </a14:m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i="1"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9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9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bit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bits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28053">
                    <a:tc rowSpan="3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Differential </a:t>
                          </a:r>
                          <a:r>
                            <a:rPr lang="en-US" sz="900" dirty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Carrier Index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Differential carrier index 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[</m:t>
                              </m:r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𝑠𝑡𝑐𝑖𝑑𝑥</m:t>
                              </m:r>
                              <m:d>
                                <m:dPr>
                                  <m:ctrlPr>
                                    <a:rPr lang="en-US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900" b="0" i="1" smtClean="0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𝑠𝑡𝑐𝑖𝑑𝑥</m:t>
                              </m:r>
                              <m:d>
                                <m:dPr>
                                  <m:ctrlPr>
                                    <a:rPr lang="en-US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900" b="0" i="1" smtClean="0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]</m:t>
                              </m:r>
                            </m:oMath>
                          </a14:m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Only present in dynamic grouping mode, indicated by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  <m:r>
                                <a:rPr lang="en-GB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=3</m:t>
                              </m:r>
                            </m:oMath>
                          </a14:m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1451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i="1" smtClean="0">
                                    <a:solidFill>
                                      <a:srgbClr val="007F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900" i="1" smtClean="0">
                                    <a:solidFill>
                                      <a:srgbClr val="007F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28896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Differential </a:t>
                          </a:r>
                          <a:r>
                            <a:rPr lang="en-US" sz="900" dirty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carrier index </a:t>
                          </a:r>
                          <a14:m>
                            <m:oMath xmlns:m="http://schemas.openxmlformats.org/officeDocument/2006/math"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[</m:t>
                              </m:r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𝑠𝑡𝑐𝑖𝑑𝑥</m:t>
                              </m:r>
                              <m:d>
                                <m:dPr>
                                  <m:ctrlPr>
                                    <a:rPr lang="en-US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900" i="1">
                                          <a:solidFill>
                                            <a:srgbClr val="007F00"/>
                                          </a:solidFill>
                                          <a:effectLst/>
                                          <a:latin typeface="Cambria Math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900" i="1">
                                          <a:solidFill>
                                            <a:srgbClr val="007F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900" i="1">
                                          <a:solidFill>
                                            <a:srgbClr val="007F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  <m:r>
                                    <a:rPr lang="en-US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𝑠𝑡𝑐𝑖𝑑𝑥</m:t>
                              </m:r>
                              <m:d>
                                <m:dPr>
                                  <m:ctrlPr>
                                    <a:rPr lang="en-US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900" i="1">
                                          <a:solidFill>
                                            <a:srgbClr val="007F00"/>
                                          </a:solidFill>
                                          <a:effectLst/>
                                          <a:latin typeface="Cambria Math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900" i="1">
                                          <a:solidFill>
                                            <a:srgbClr val="007F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900" i="1">
                                          <a:solidFill>
                                            <a:srgbClr val="007F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𝐶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]</m:t>
                              </m:r>
                            </m:oMath>
                          </a14:m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Only present in dynamic grouping mode, indicated by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GB" sz="900" i="1">
                                      <a:solidFill>
                                        <a:srgbClr val="007F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  <m:r>
                                <a:rPr lang="en-GB" sz="900" i="1">
                                  <a:solidFill>
                                    <a:srgbClr val="007F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=3</m:t>
                              </m:r>
                            </m:oMath>
                          </a14:m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elle 9"/>
              <p:cNvGraphicFramePr>
                <a:graphicFrameLocks noGrp="1"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21738509"/>
                  </p:ext>
                </p:extLst>
              </p:nvPr>
            </p:nvGraphicFramePr>
            <p:xfrm>
              <a:off x="839788" y="2549835"/>
              <a:ext cx="7847012" cy="223680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60487"/>
                    <a:gridCol w="2438400"/>
                    <a:gridCol w="990600"/>
                    <a:gridCol w="3057525"/>
                  </a:tblGrid>
                  <a:tr h="1371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9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Field</a:t>
                          </a:r>
                          <a:endParaRPr lang="en-US" sz="9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900" b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Size</a:t>
                          </a:r>
                          <a:endParaRPr lang="en-US" sz="9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900" b="1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Meaning</a:t>
                          </a:r>
                          <a:endParaRPr lang="en-US" sz="9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716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Element ID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8 bits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3716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Length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2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8 bits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565156">
                    <a:tc rowSpan="3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Beamforming  Feedback Matrix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00" t="-80435" r="-166000" b="-2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82822" t="-80435" r="-307362" b="-2260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57086" t="-80435" b="-226087"/>
                          </a:stretch>
                        </a:blipFill>
                      </a:tcPr>
                    </a:tc>
                  </a:tr>
                  <a:tr h="13716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00" t="-721739" r="-166000" b="-8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82822" t="-721739" r="-307362" b="-804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28896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00" t="-350000" r="-166000" b="-242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82822" t="-350000" r="-307362" b="-242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28053">
                    <a:tc rowSpan="3"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Differential </a:t>
                          </a:r>
                          <a:r>
                            <a:rPr lang="en-US" sz="900" dirty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Carrier Index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00" t="-450000" r="-166000" b="-142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57086" t="-450000" b="-142593"/>
                          </a:stretch>
                        </a:blipFill>
                      </a:tcPr>
                    </a:tc>
                  </a:tr>
                  <a:tr h="13716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00" t="-1350000" r="-166000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82822" t="-1350000" r="-307362" b="-2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28896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00" t="-590741" r="-166000" b="-18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900" dirty="0" smtClean="0">
                              <a:solidFill>
                                <a:srgbClr val="007F00"/>
                              </a:solidFill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3</a:t>
                          </a:r>
                          <a:endParaRPr lang="en-US" sz="900" dirty="0">
                            <a:solidFill>
                              <a:srgbClr val="007F00"/>
                            </a:solidFill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4633" marR="44633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57086" t="-590741" b="-1852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685800" y="1787835"/>
            <a:ext cx="7696200" cy="457200"/>
          </a:xfrm>
        </p:spPr>
        <p:txBody>
          <a:bodyPr/>
          <a:lstStyle/>
          <a:p>
            <a:r>
              <a:rPr lang="de-DE" sz="1800" dirty="0" err="1" smtClean="0"/>
              <a:t>Beamforming</a:t>
            </a:r>
            <a:r>
              <a:rPr lang="de-DE" sz="1800" dirty="0" smtClean="0"/>
              <a:t> Feedback Element </a:t>
            </a:r>
            <a:r>
              <a:rPr lang="de-DE" sz="1800" dirty="0" err="1" smtClean="0"/>
              <a:t>should</a:t>
            </a:r>
            <a:r>
              <a:rPr lang="de-DE" sz="1800" dirty="0" smtClean="0"/>
              <a:t> </a:t>
            </a:r>
            <a:r>
              <a:rPr lang="de-DE" sz="1800" dirty="0" err="1" smtClean="0"/>
              <a:t>be</a:t>
            </a:r>
            <a:r>
              <a:rPr lang="de-DE" sz="1800" dirty="0" smtClean="0"/>
              <a:t> </a:t>
            </a:r>
            <a:r>
              <a:rPr lang="de-DE" sz="1800" dirty="0" err="1" smtClean="0"/>
              <a:t>created</a:t>
            </a:r>
            <a:r>
              <a:rPr lang="de-DE" sz="1800" dirty="0" smtClean="0"/>
              <a:t> </a:t>
            </a:r>
            <a:r>
              <a:rPr lang="de-DE" sz="1800" dirty="0" err="1" smtClean="0"/>
              <a:t>to</a:t>
            </a:r>
            <a:r>
              <a:rPr lang="de-DE" sz="1800" dirty="0" smtClean="0"/>
              <a:t> carry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Fbck</a:t>
            </a:r>
            <a:r>
              <a:rPr lang="de-DE" sz="1800" dirty="0" smtClean="0"/>
              <a:t> </a:t>
            </a:r>
            <a:r>
              <a:rPr lang="de-DE" sz="1800" dirty="0" err="1" smtClean="0"/>
              <a:t>information</a:t>
            </a:r>
            <a:endParaRPr lang="de-DE" sz="1800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762000" y="50292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kern="0" dirty="0" err="1" smtClean="0"/>
              <a:t>Beamforming</a:t>
            </a:r>
            <a:r>
              <a:rPr lang="de-DE" sz="1800" kern="0" dirty="0" smtClean="0"/>
              <a:t> Feedback Matrix </a:t>
            </a:r>
          </a:p>
          <a:p>
            <a:pPr lvl="1"/>
            <a:r>
              <a:rPr lang="de-DE" sz="1400" kern="0" dirty="0" err="1" smtClean="0"/>
              <a:t>For</a:t>
            </a:r>
            <a:r>
              <a:rPr lang="de-DE" sz="1400" kern="0" dirty="0" smtClean="0"/>
              <a:t> SC </a:t>
            </a:r>
            <a:r>
              <a:rPr lang="de-DE" sz="1400" kern="0" dirty="0" err="1" smtClean="0"/>
              <a:t>as</a:t>
            </a:r>
            <a:r>
              <a:rPr lang="de-DE" sz="1400" kern="0" dirty="0" smtClean="0"/>
              <a:t> </a:t>
            </a:r>
            <a:r>
              <a:rPr lang="de-DE" sz="1400" kern="0" dirty="0" err="1" smtClean="0"/>
              <a:t>defined</a:t>
            </a:r>
            <a:r>
              <a:rPr lang="de-DE" sz="1400" kern="0" dirty="0" smtClean="0"/>
              <a:t> in Slide 3 </a:t>
            </a:r>
            <a:r>
              <a:rPr lang="de-DE" sz="1400" kern="0" dirty="0" err="1" smtClean="0"/>
              <a:t>with</a:t>
            </a:r>
            <a:r>
              <a:rPr lang="de-DE" sz="1400" kern="0" dirty="0" smtClean="0"/>
              <a:t> </a:t>
            </a:r>
            <a:r>
              <a:rPr lang="de-DE" sz="1400" kern="0" dirty="0" err="1" smtClean="0"/>
              <a:t>n_bit</a:t>
            </a:r>
            <a:r>
              <a:rPr lang="de-DE" sz="1400" kern="0" dirty="0" smtClean="0"/>
              <a:t>=16xNcxNr</a:t>
            </a:r>
          </a:p>
          <a:p>
            <a:pPr lvl="1"/>
            <a:r>
              <a:rPr lang="de-DE" sz="1400" kern="0" dirty="0" err="1" smtClean="0"/>
              <a:t>For</a:t>
            </a:r>
            <a:r>
              <a:rPr lang="de-DE" sz="1400" kern="0" dirty="0" smtClean="0"/>
              <a:t> OFDM </a:t>
            </a:r>
            <a:r>
              <a:rPr lang="de-DE" sz="1400" kern="0" dirty="0" err="1" smtClean="0"/>
              <a:t>as</a:t>
            </a:r>
            <a:r>
              <a:rPr lang="de-DE" sz="1400" kern="0" dirty="0" smtClean="0"/>
              <a:t> </a:t>
            </a:r>
            <a:r>
              <a:rPr lang="de-DE" sz="1400" kern="0" dirty="0" err="1" smtClean="0"/>
              <a:t>defined</a:t>
            </a:r>
            <a:r>
              <a:rPr lang="de-DE" sz="1400" kern="0" dirty="0" smtClean="0"/>
              <a:t> in </a:t>
            </a:r>
            <a:r>
              <a:rPr lang="de-DE" sz="1400" kern="0" dirty="0" smtClean="0"/>
              <a:t>9.4.1.30 (in </a:t>
            </a:r>
            <a:r>
              <a:rPr lang="de-DE" sz="1400" kern="0" dirty="0" err="1" smtClean="0"/>
              <a:t>the</a:t>
            </a:r>
            <a:r>
              <a:rPr lang="de-DE" sz="1400" kern="0" dirty="0" smtClean="0"/>
              <a:t> form </a:t>
            </a:r>
            <a:r>
              <a:rPr lang="de-DE" sz="1400" kern="0" dirty="0" err="1" smtClean="0"/>
              <a:t>of</a:t>
            </a:r>
            <a:r>
              <a:rPr lang="de-DE" sz="1400" kern="0" dirty="0" smtClean="0"/>
              <a:t> </a:t>
            </a:r>
            <a:r>
              <a:rPr lang="de-DE" sz="1400" kern="0" dirty="0" err="1" smtClean="0"/>
              <a:t>ordered</a:t>
            </a:r>
            <a:r>
              <a:rPr lang="de-DE" sz="1400" kern="0" dirty="0" smtClean="0"/>
              <a:t> </a:t>
            </a:r>
            <a:r>
              <a:rPr lang="de-DE" sz="1400" kern="0" dirty="0" err="1" smtClean="0"/>
              <a:t>Givens</a:t>
            </a:r>
            <a:r>
              <a:rPr lang="de-DE" sz="1400" kern="0" dirty="0" smtClean="0"/>
              <a:t> </a:t>
            </a:r>
            <a:r>
              <a:rPr lang="de-DE" sz="1400" kern="0" dirty="0" err="1" smtClean="0"/>
              <a:t>angles</a:t>
            </a:r>
            <a:r>
              <a:rPr lang="de-DE" sz="1400" kern="0" dirty="0" smtClean="0"/>
              <a:t>) </a:t>
            </a:r>
            <a:r>
              <a:rPr lang="de-DE" sz="1400" kern="0" dirty="0" smtClean="0"/>
              <a:t> </a:t>
            </a:r>
            <a:endParaRPr lang="de-DE" sz="1400" kern="0" dirty="0"/>
          </a:p>
        </p:txBody>
      </p:sp>
    </p:spTree>
    <p:extLst>
      <p:ext uri="{BB962C8B-B14F-4D97-AF65-F5344CB8AC3E}">
        <p14:creationId xmlns:p14="http://schemas.microsoft.com/office/powerpoint/2010/main" val="244888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1253</Words>
  <Application>Microsoft Office PowerPoint</Application>
  <PresentationFormat>On-screen Show (4:3)</PresentationFormat>
  <Paragraphs>291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802-11-Submission</vt:lpstr>
      <vt:lpstr>Custom Design</vt:lpstr>
      <vt:lpstr>Microsoft Word 97 - 2003 Document</vt:lpstr>
      <vt:lpstr>Digital Beamforming Feedback Format</vt:lpstr>
      <vt:lpstr>Introduction</vt:lpstr>
      <vt:lpstr>SC Digital BF</vt:lpstr>
      <vt:lpstr>OFDM Digital BF  </vt:lpstr>
      <vt:lpstr>Distribution of Group Width  </vt:lpstr>
      <vt:lpstr>OFDM Digital BF </vt:lpstr>
      <vt:lpstr>OFDM Digital BF </vt:lpstr>
      <vt:lpstr>OFDM Digital BF </vt:lpstr>
      <vt:lpstr>Signaling Proposal for SC and OFDM Digital BF  </vt:lpstr>
      <vt:lpstr>Signaling Proposal </vt:lpstr>
      <vt:lpstr>Conclusions</vt:lpstr>
      <vt:lpstr>SP #1</vt:lpstr>
      <vt:lpstr>SP 2</vt:lpstr>
      <vt:lpstr>References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Transmit Beamforming Feedback Compression</dc:title>
  <dc:creator>Dana Ciochina</dc:creator>
  <cp:lastModifiedBy>Ciochina, Dana</cp:lastModifiedBy>
  <cp:revision>687</cp:revision>
  <cp:lastPrinted>1998-02-10T13:28:06Z</cp:lastPrinted>
  <dcterms:created xsi:type="dcterms:W3CDTF">2014-01-02T14:03:14Z</dcterms:created>
  <dcterms:modified xsi:type="dcterms:W3CDTF">2018-03-06T06:29:07Z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