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20" r:id="rId14"/>
    <p:sldId id="618" r:id="rId15"/>
    <p:sldId id="623" r:id="rId16"/>
    <p:sldId id="622" r:id="rId17"/>
    <p:sldId id="624" r:id="rId18"/>
    <p:sldId id="619" r:id="rId19"/>
    <p:sldId id="621" r:id="rId20"/>
    <p:sldId id="62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802.11-18/0474r1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2018-02-28</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22"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152686200"/>
              </p:ext>
            </p:extLst>
          </p:nvPr>
        </p:nvGraphicFramePr>
        <p:xfrm>
          <a:off x="1447801" y="1981200"/>
          <a:ext cx="7010399" cy="3931920"/>
        </p:xfrm>
        <a:graphic>
          <a:graphicData uri="http://schemas.openxmlformats.org/drawingml/2006/table">
            <a:tbl>
              <a:tblPr firstRow="1" bandRow="1">
                <a:tableStyleId>{5C22544A-7EE6-4342-B048-85BDC9FD1C3A}</a:tableStyleId>
              </a:tblPr>
              <a:tblGrid>
                <a:gridCol w="962212"/>
                <a:gridCol w="637987"/>
                <a:gridCol w="1973730"/>
                <a:gridCol w="1374588"/>
                <a:gridCol w="2061882"/>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000" dirty="0" smtClean="0"/>
                        <a:t>Alfred</a:t>
                      </a:r>
                      <a:endParaRPr lang="zh-CN" altLang="en-US" sz="1000" dirty="0"/>
                    </a:p>
                  </a:txBody>
                  <a:tcPr/>
                </a:tc>
                <a:tc>
                  <a:txBody>
                    <a:bodyPr/>
                    <a:lstStyle/>
                    <a:p>
                      <a:r>
                        <a:rPr lang="en-US" altLang="zh-CN" sz="1000" dirty="0" smtClean="0"/>
                        <a:t>12</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10.22.2.5</a:t>
                      </a:r>
                      <a:endParaRPr lang="zh-CN" altLang="en-US" sz="1000" dirty="0"/>
                    </a:p>
                  </a:txBody>
                  <a:tcPr/>
                </a:tc>
                <a:tc>
                  <a:txBody>
                    <a:bodyPr/>
                    <a:lstStyle/>
                    <a:p>
                      <a:r>
                        <a:rPr lang="en-US" altLang="zh-CN" sz="1000" dirty="0" smtClean="0"/>
                        <a:t>Should be transferred to MAC</a:t>
                      </a:r>
                      <a:endParaRPr lang="zh-CN" altLang="en-US" sz="1000" dirty="0"/>
                    </a:p>
                  </a:txBody>
                  <a:tcPr/>
                </a:tc>
              </a:tr>
              <a:tr h="135467">
                <a:tc>
                  <a:txBody>
                    <a:bodyPr/>
                    <a:lstStyle/>
                    <a:p>
                      <a:r>
                        <a:rPr lang="en-US" altLang="zh-CN" sz="1000" dirty="0" smtClean="0"/>
                        <a:t>Bin</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MCS overview</a:t>
                      </a:r>
                      <a:endParaRPr lang="zh-CN" altLang="en-US" sz="1000" dirty="0"/>
                    </a:p>
                  </a:txBody>
                  <a:tcPr/>
                </a:tc>
                <a:tc>
                  <a:txBody>
                    <a:bodyPr/>
                    <a:lstStyle/>
                    <a:p>
                      <a:r>
                        <a:rPr lang="en-US" altLang="zh-CN" sz="1000" dirty="0" smtClean="0"/>
                        <a:t>28.3.7/28.5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Bo</a:t>
                      </a:r>
                      <a:endParaRPr lang="zh-CN" altLang="en-US" sz="1000" dirty="0"/>
                    </a:p>
                  </a:txBody>
                  <a:tcPr/>
                </a:tc>
                <a:tc>
                  <a:txBody>
                    <a:bodyPr/>
                    <a:lstStyle/>
                    <a:p>
                      <a:r>
                        <a:rPr lang="en-US" altLang="zh-CN" sz="1000" dirty="0" smtClean="0"/>
                        <a:t>64</a:t>
                      </a:r>
                      <a:endParaRPr lang="zh-CN" altLang="en-US" sz="1000" dirty="0"/>
                    </a:p>
                  </a:txBody>
                  <a:tcPr/>
                </a:tc>
                <a:tc>
                  <a:txBody>
                    <a:bodyPr/>
                    <a:lstStyle/>
                    <a:p>
                      <a:r>
                        <a:rPr lang="en-US" altLang="zh-CN" sz="1000" dirty="0" smtClean="0"/>
                        <a:t>PHY</a:t>
                      </a:r>
                      <a:r>
                        <a:rPr lang="en-US" altLang="zh-CN" sz="1000" baseline="0" dirty="0" smtClean="0"/>
                        <a:t> SAP</a:t>
                      </a:r>
                      <a:endParaRPr lang="zh-CN" altLang="en-US" sz="1000" dirty="0"/>
                    </a:p>
                  </a:txBody>
                  <a:tcPr/>
                </a:tc>
                <a:tc>
                  <a:txBody>
                    <a:bodyPr/>
                    <a:lstStyle/>
                    <a:p>
                      <a:r>
                        <a:rPr lang="en-US" altLang="zh-CN" sz="1000" dirty="0" smtClean="0"/>
                        <a:t>28.2.2/8.3.4/8.3.5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Edward</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PHY SAP</a:t>
                      </a:r>
                      <a:endParaRPr lang="zh-CN" altLang="en-US" sz="1000" dirty="0"/>
                    </a:p>
                  </a:txBody>
                  <a:tcPr/>
                </a:tc>
                <a:tc>
                  <a:txBody>
                    <a:bodyPr/>
                    <a:lstStyle/>
                    <a:p>
                      <a:r>
                        <a:rPr lang="en-US" altLang="zh-CN" sz="1000" dirty="0" smtClean="0"/>
                        <a:t>28.4</a:t>
                      </a:r>
                      <a:endParaRPr lang="zh-CN" altLang="en-US" sz="1000" dirty="0"/>
                    </a:p>
                  </a:txBody>
                  <a:tcPr/>
                </a:tc>
                <a:tc>
                  <a:txBody>
                    <a:bodyPr/>
                    <a:lstStyle/>
                    <a:p>
                      <a:endParaRPr lang="zh-CN" altLang="en-US" sz="1000" dirty="0"/>
                    </a:p>
                  </a:txBody>
                  <a:tcPr/>
                </a:tc>
              </a:tr>
              <a:tr h="121920">
                <a:tc>
                  <a:txBody>
                    <a:bodyPr/>
                    <a:lstStyle/>
                    <a:p>
                      <a:r>
                        <a:rPr lang="en-US" altLang="zh-CN" sz="1000" dirty="0" err="1" smtClean="0"/>
                        <a:t>Hongyuan</a:t>
                      </a:r>
                      <a:endParaRPr lang="zh-CN" altLang="en-US" sz="1000" dirty="0"/>
                    </a:p>
                  </a:txBody>
                  <a:tcPr/>
                </a:tc>
                <a:tc>
                  <a:txBody>
                    <a:bodyPr/>
                    <a:lstStyle/>
                    <a:p>
                      <a:r>
                        <a:rPr lang="en-US" altLang="zh-CN" sz="1000" dirty="0" smtClean="0"/>
                        <a:t>149</a:t>
                      </a:r>
                      <a:endParaRPr lang="zh-CN" altLang="en-US" sz="1000" dirty="0"/>
                    </a:p>
                  </a:txBody>
                  <a:tcPr/>
                </a:tc>
                <a:tc>
                  <a:txBody>
                    <a:bodyPr/>
                    <a:lstStyle/>
                    <a:p>
                      <a:r>
                        <a:rPr lang="en-US" altLang="zh-CN" sz="1000" dirty="0" smtClean="0"/>
                        <a:t>Preamble/Math</a:t>
                      </a:r>
                      <a:endParaRPr lang="zh-CN" altLang="en-US" sz="1000" dirty="0"/>
                    </a:p>
                  </a:txBody>
                  <a:tcPr/>
                </a:tc>
                <a:tc>
                  <a:txBody>
                    <a:bodyPr/>
                    <a:lstStyle/>
                    <a:p>
                      <a:r>
                        <a:rPr lang="en-US" altLang="zh-CN" sz="1000" dirty="0" smtClean="0"/>
                        <a:t>28.3.9/28.3.10/28.3.11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Jianhan</a:t>
                      </a:r>
                      <a:endParaRPr lang="zh-CN" altLang="en-US" sz="1000" dirty="0"/>
                    </a:p>
                  </a:txBody>
                  <a:tcPr/>
                </a:tc>
                <a:tc>
                  <a:txBody>
                    <a:bodyPr/>
                    <a:lstStyle/>
                    <a:p>
                      <a:r>
                        <a:rPr lang="en-US" altLang="zh-CN" sz="1000" dirty="0" smtClean="0"/>
                        <a:t>35</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3.2/28.3.18/28.3.19</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Lochan</a:t>
                      </a:r>
                      <a:endParaRPr lang="zh-CN" altLang="en-US" sz="1000" dirty="0"/>
                    </a:p>
                  </a:txBody>
                  <a:tcPr/>
                </a:tc>
                <a:tc>
                  <a:txBody>
                    <a:bodyPr/>
                    <a:lstStyle/>
                    <a:p>
                      <a:r>
                        <a:rPr lang="en-US" altLang="zh-CN" sz="1000" dirty="0" smtClean="0"/>
                        <a:t>69</a:t>
                      </a:r>
                      <a:endParaRPr lang="zh-CN" altLang="en-US" sz="1000" dirty="0"/>
                    </a:p>
                  </a:txBody>
                  <a:tcPr/>
                </a:tc>
                <a:tc>
                  <a:txBody>
                    <a:bodyPr/>
                    <a:lstStyle/>
                    <a:p>
                      <a:r>
                        <a:rPr lang="en-US" altLang="zh-CN" sz="1000" dirty="0" smtClean="0"/>
                        <a:t>PHY</a:t>
                      </a:r>
                      <a:r>
                        <a:rPr lang="en-US" altLang="zh-CN" sz="1000" baseline="0" dirty="0" smtClean="0"/>
                        <a:t> intro/HE-SIG-A/B</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a:p>
                  </a:txBody>
                  <a:tcPr/>
                </a:tc>
              </a:tr>
              <a:tr h="135467">
                <a:tc>
                  <a:txBody>
                    <a:bodyPr/>
                    <a:lstStyle/>
                    <a:p>
                      <a:r>
                        <a:rPr lang="en-US" altLang="zh-CN" sz="1000" dirty="0" smtClean="0"/>
                        <a:t>Ron</a:t>
                      </a:r>
                      <a:endParaRPr lang="zh-CN" altLang="en-US" sz="1000" dirty="0"/>
                    </a:p>
                  </a:txBody>
                  <a:tcPr/>
                </a:tc>
                <a:tc>
                  <a:txBody>
                    <a:bodyPr/>
                    <a:lstStyle/>
                    <a:p>
                      <a:r>
                        <a:rPr lang="en-US" altLang="zh-CN" sz="1000" dirty="0" smtClean="0"/>
                        <a:t>1</a:t>
                      </a:r>
                      <a:endParaRPr lang="zh-CN" altLang="en-US" sz="1000" dirty="0"/>
                    </a:p>
                  </a:txBody>
                  <a:tcPr/>
                </a:tc>
                <a:tc>
                  <a:txBody>
                    <a:bodyPr/>
                    <a:lstStyle/>
                    <a:p>
                      <a:r>
                        <a:rPr lang="en-US" altLang="zh-CN" sz="1000" dirty="0" smtClean="0"/>
                        <a:t>HE-SIG-A</a:t>
                      </a:r>
                      <a:endParaRPr lang="zh-CN" altLang="en-US" sz="1000" dirty="0"/>
                    </a:p>
                  </a:txBody>
                  <a:tcPr/>
                </a:tc>
                <a:tc>
                  <a:txBody>
                    <a:bodyPr/>
                    <a:lstStyle/>
                    <a:p>
                      <a:r>
                        <a:rPr lang="en-US" altLang="zh-CN" sz="1000" dirty="0" smtClean="0"/>
                        <a:t>CID</a:t>
                      </a:r>
                      <a:r>
                        <a:rPr lang="en-US" altLang="zh-CN" sz="1000" baseline="0" dirty="0" smtClean="0"/>
                        <a:t> 14072</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Sigurd</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28.3.10.8.6/3</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Tianyu</a:t>
                      </a:r>
                      <a:endParaRPr lang="zh-CN" altLang="en-US" sz="1000" dirty="0"/>
                    </a:p>
                  </a:txBody>
                  <a:tcPr/>
                </a:tc>
                <a:tc>
                  <a:txBody>
                    <a:bodyPr/>
                    <a:lstStyle/>
                    <a:p>
                      <a:r>
                        <a:rPr lang="en-US" altLang="zh-CN" sz="1000" dirty="0" smtClean="0"/>
                        <a:t>23</a:t>
                      </a:r>
                      <a:endParaRPr lang="zh-CN" altLang="en-US" sz="1000" dirty="0"/>
                    </a:p>
                  </a:txBody>
                  <a:tcPr/>
                </a:tc>
                <a:tc>
                  <a:txBody>
                    <a:bodyPr/>
                    <a:lstStyle/>
                    <a:p>
                      <a:r>
                        <a:rPr lang="en-US" altLang="zh-CN" sz="1000" dirty="0" smtClean="0"/>
                        <a:t>PHY PPDU Format and </a:t>
                      </a:r>
                      <a:r>
                        <a:rPr lang="en-US" altLang="zh-CN" sz="1000" dirty="0" err="1" smtClean="0"/>
                        <a:t>misc</a:t>
                      </a:r>
                      <a:endParaRPr lang="zh-CN" altLang="en-US" sz="1000" dirty="0"/>
                    </a:p>
                  </a:txBody>
                  <a:tcPr/>
                </a:tc>
                <a:tc>
                  <a:txBody>
                    <a:bodyPr/>
                    <a:lstStyle/>
                    <a:p>
                      <a:r>
                        <a:rPr lang="en-US" altLang="zh-CN" sz="1000" dirty="0" smtClean="0"/>
                        <a:t>28.3.4/28.3.17</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Xiaogang</a:t>
                      </a:r>
                      <a:endParaRPr lang="zh-CN" altLang="en-US" sz="1000" dirty="0"/>
                    </a:p>
                  </a:txBody>
                  <a:tcPr/>
                </a:tc>
                <a:tc>
                  <a:txBody>
                    <a:bodyPr/>
                    <a:lstStyle/>
                    <a:p>
                      <a:r>
                        <a:rPr lang="en-US" altLang="zh-CN" sz="1000" dirty="0" smtClean="0"/>
                        <a:t>16</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28.3.20/21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Yongho</a:t>
                      </a:r>
                      <a:endParaRPr lang="zh-CN" altLang="en-US" sz="1000" dirty="0"/>
                    </a:p>
                  </a:txBody>
                  <a:tcPr/>
                </a:tc>
                <a:tc>
                  <a:txBody>
                    <a:bodyPr/>
                    <a:lstStyle/>
                    <a:p>
                      <a:r>
                        <a:rPr lang="en-US" altLang="zh-CN" sz="1000" dirty="0" smtClean="0"/>
                        <a:t>9</a:t>
                      </a:r>
                      <a:endParaRPr lang="zh-CN" altLang="en-US" sz="1000" dirty="0"/>
                    </a:p>
                  </a:txBody>
                  <a:tcPr/>
                </a:tc>
                <a:tc>
                  <a:txBody>
                    <a:bodyPr/>
                    <a:lstStyle/>
                    <a:p>
                      <a:r>
                        <a:rPr lang="en-US" altLang="zh-CN" sz="1000" dirty="0" smtClean="0"/>
                        <a:t>PHY PPDU format/PHY SAP</a:t>
                      </a:r>
                      <a:endParaRPr lang="zh-CN" altLang="en-US" sz="1000" dirty="0"/>
                    </a:p>
                  </a:txBody>
                  <a:tcPr/>
                </a:tc>
                <a:tc>
                  <a:txBody>
                    <a:bodyPr/>
                    <a:lstStyle/>
                    <a:p>
                      <a:r>
                        <a:rPr lang="en-US" altLang="zh-CN" sz="1000" dirty="0" smtClean="0"/>
                        <a:t>28.3.16/28.4.4</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Youhan</a:t>
                      </a:r>
                      <a:endParaRPr lang="zh-CN" altLang="en-US" sz="1000" dirty="0"/>
                    </a:p>
                  </a:txBody>
                  <a:tcPr/>
                </a:tc>
                <a:tc>
                  <a:txBody>
                    <a:bodyPr/>
                    <a:lstStyle/>
                    <a:p>
                      <a:r>
                        <a:rPr lang="en-US" altLang="zh-CN" sz="1000" dirty="0" smtClean="0"/>
                        <a:t>80</a:t>
                      </a:r>
                      <a:endParaRPr lang="zh-CN" altLang="en-US" sz="1000" dirty="0"/>
                    </a:p>
                  </a:txBody>
                  <a:tcPr/>
                </a:tc>
                <a:tc>
                  <a:txBody>
                    <a:bodyPr/>
                    <a:lstStyle/>
                    <a:p>
                      <a:r>
                        <a:rPr lang="en-US" altLang="zh-CN" sz="1000" dirty="0" smtClean="0"/>
                        <a:t>PHY OFDMA</a:t>
                      </a:r>
                      <a:r>
                        <a:rPr lang="en-US" altLang="zh-CN" sz="1000" baseline="0" dirty="0" smtClean="0"/>
                        <a:t> overview and </a:t>
                      </a:r>
                      <a:r>
                        <a:rPr lang="en-US" altLang="zh-CN" sz="1000" baseline="0" dirty="0" err="1" smtClean="0"/>
                        <a:t>misc</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Yujin</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Zhou</a:t>
                      </a:r>
                      <a:r>
                        <a:rPr lang="en-US" altLang="zh-CN" sz="1000" baseline="0" dirty="0" smtClean="0"/>
                        <a:t> </a:t>
                      </a:r>
                      <a:r>
                        <a:rPr lang="en-US" altLang="zh-CN" sz="1000" baseline="0" dirty="0" err="1" smtClean="0"/>
                        <a:t>Lan</a:t>
                      </a:r>
                      <a:endParaRPr lang="zh-CN" altLang="en-US" sz="1000" dirty="0"/>
                    </a:p>
                  </a:txBody>
                  <a:tcPr/>
                </a:tc>
                <a:tc>
                  <a:txBody>
                    <a:bodyPr/>
                    <a:lstStyle/>
                    <a:p>
                      <a:r>
                        <a:rPr lang="en-US" altLang="zh-CN" sz="1000" dirty="0" smtClean="0"/>
                        <a:t>3</a:t>
                      </a:r>
                      <a:endParaRPr lang="zh-CN" altLang="en-US" sz="1000" dirty="0"/>
                    </a:p>
                  </a:txBody>
                  <a:tcPr/>
                </a:tc>
                <a:tc>
                  <a:txBody>
                    <a:bodyPr/>
                    <a:lstStyle/>
                    <a:p>
                      <a:r>
                        <a:rPr lang="en-US" altLang="zh-CN" sz="1000" dirty="0" smtClean="0"/>
                        <a:t>PHY OFDMA overview</a:t>
                      </a:r>
                      <a:endParaRPr lang="zh-CN" altLang="en-US" sz="1000" dirty="0"/>
                    </a:p>
                  </a:txBody>
                  <a:tcPr/>
                </a:tc>
                <a:tc>
                  <a:txBody>
                    <a:bodyPr/>
                    <a:lstStyle/>
                    <a:p>
                      <a:r>
                        <a:rPr lang="en-US" altLang="zh-CN" sz="1000" dirty="0" smtClean="0"/>
                        <a:t>28.3.3</a:t>
                      </a:r>
                      <a:endParaRPr lang="zh-CN" altLang="en-US" sz="1000" dirty="0"/>
                    </a:p>
                  </a:txBody>
                  <a:tcPr/>
                </a:tc>
                <a:tc>
                  <a:txBody>
                    <a:bodyPr/>
                    <a:lstStyle/>
                    <a:p>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501801396"/>
              </p:ext>
            </p:extLst>
          </p:nvPr>
        </p:nvGraphicFramePr>
        <p:xfrm>
          <a:off x="914400" y="2640342"/>
          <a:ext cx="7391401" cy="3638538"/>
        </p:xfrm>
        <a:graphic>
          <a:graphicData uri="http://schemas.openxmlformats.org/drawingml/2006/table">
            <a:tbl>
              <a:tblPr>
                <a:tableStyleId>{68D230F3-CF80-4859-8CE7-A43EE81993B5}</a:tableStyleId>
              </a:tblPr>
              <a:tblGrid>
                <a:gridCol w="381000"/>
                <a:gridCol w="4038600"/>
                <a:gridCol w="2362200"/>
                <a:gridCol w="609601"/>
              </a:tblGrid>
              <a:tr h="108438">
                <a:tc>
                  <a:txBody>
                    <a:bodyPr/>
                    <a:lstStyle/>
                    <a:p>
                      <a:pPr algn="ctr" fontAlgn="b"/>
                      <a:r>
                        <a:rPr lang="en-US" sz="1200" u="none" strike="noStrike" dirty="0">
                          <a:effectLst/>
                          <a:latin typeface="+mn-lt"/>
                        </a:rPr>
                        <a:t>DCN</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Title</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Author</a:t>
                      </a:r>
                      <a:endParaRPr lang="en-US" sz="1200" b="1" i="0" u="none" strike="noStrike" dirty="0">
                        <a:solidFill>
                          <a:srgbClr val="FFFFFF"/>
                        </a:solidFill>
                        <a:effectLst/>
                        <a:latin typeface="+mn-lt"/>
                      </a:endParaRPr>
                    </a:p>
                  </a:txBody>
                  <a:tcPr marL="7617" marR="7617" marT="7617" marB="0" anchor="b"/>
                </a:tc>
                <a:tc>
                  <a:txBody>
                    <a:bodyPr/>
                    <a:lstStyle/>
                    <a:p>
                      <a:pPr algn="ctr" fontAlgn="b"/>
                      <a:r>
                        <a:rPr lang="en-US" sz="1200" u="none" strike="noStrike" dirty="0">
                          <a:effectLst/>
                          <a:latin typeface="+mn-lt"/>
                        </a:rPr>
                        <a:t>Ad Hoc</a:t>
                      </a:r>
                      <a:endParaRPr lang="en-US" sz="1200" b="1" i="0" u="none" strike="noStrike" dirty="0">
                        <a:solidFill>
                          <a:srgbClr val="FFFFFF"/>
                        </a:solidFill>
                        <a:effectLst/>
                        <a:latin typeface="+mn-lt"/>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rPr>
                        <a:t>110</a:t>
                      </a:r>
                      <a:endParaRPr lang="en-US" altLang="zh-CN"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solidFill>
                            <a:srgbClr val="FFC000"/>
                          </a:solidFill>
                          <a:effectLst/>
                          <a:latin typeface="+mn-lt"/>
                        </a:rPr>
                        <a:t>11ax Comment Resolutions for PHY Preamble</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rPr>
                        <a:t>Yan Zhang (Marvell)</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algn="ctr" fontAlgn="b"/>
                      <a:r>
                        <a:rPr lang="en-US" sz="1200" u="none" strike="noStrike" dirty="0" smtClean="0">
                          <a:solidFill>
                            <a:srgbClr val="FFC000"/>
                          </a:solidFill>
                          <a:effectLst/>
                          <a:latin typeface="+mn-lt"/>
                        </a:rPr>
                        <a:t>PHY</a:t>
                      </a:r>
                      <a:endParaRPr lang="en-US" sz="1200" b="0" i="0" u="none" strike="noStrike" dirty="0">
                        <a:solidFill>
                          <a:srgbClr val="FFC000"/>
                        </a:solidFill>
                        <a:effectLst/>
                        <a:latin typeface="+mn-lt"/>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rPr>
                        <a:t>111</a:t>
                      </a:r>
                      <a:endParaRPr lang="en-US" altLang="zh-CN"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solidFill>
                            <a:srgbClr val="FFC000"/>
                          </a:solidFill>
                          <a:effectLst/>
                          <a:latin typeface="+mn-lt"/>
                        </a:rPr>
                        <a:t>11ax Comment Resolutions for PHY Data field</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rPr>
                        <a:t>Yan Zhang (Marvell)</a:t>
                      </a:r>
                      <a:endParaRPr lang="en-US" sz="1200" u="none" strike="noStrike" kern="1200" dirty="0">
                        <a:solidFill>
                          <a:srgbClr val="FFC000"/>
                        </a:solidFill>
                        <a:effectLst/>
                        <a:latin typeface="+mn-lt"/>
                        <a:ea typeface="+mn-ea"/>
                        <a:cs typeface="+mn-cs"/>
                      </a:endParaRPr>
                    </a:p>
                  </a:txBody>
                  <a:tcPr marL="9525" marR="9525" marT="9525" marB="0" anchor="b"/>
                </a:tc>
                <a:tc>
                  <a:txBody>
                    <a:bodyPr/>
                    <a:lstStyle/>
                    <a:p>
                      <a:pPr algn="ctr" fontAlgn="b"/>
                      <a:r>
                        <a:rPr lang="en-US" sz="1200" u="none" strike="noStrike" dirty="0" smtClean="0">
                          <a:solidFill>
                            <a:srgbClr val="FFC000"/>
                          </a:solidFill>
                          <a:effectLst/>
                          <a:latin typeface="+mn-lt"/>
                        </a:rPr>
                        <a:t>PHY</a:t>
                      </a:r>
                      <a:endParaRPr lang="en-US" sz="1200" b="0" i="0" u="none" strike="noStrike" dirty="0">
                        <a:solidFill>
                          <a:srgbClr val="FFC000"/>
                        </a:solidFill>
                        <a:effectLst/>
                        <a:latin typeface="+mn-lt"/>
                      </a:endParaRPr>
                    </a:p>
                  </a:txBody>
                  <a:tcPr marL="7617" marR="7617" marT="7617" marB="0" anchor="b"/>
                </a:tc>
              </a:tr>
              <a:tr h="108438">
                <a:tc>
                  <a:txBody>
                    <a:bodyPr/>
                    <a:lstStyle/>
                    <a:p>
                      <a:pPr marL="0" algn="l" defTabSz="914400" rtl="0" eaLnBrk="1" fontAlgn="b" latinLnBrk="0" hangingPunct="1"/>
                      <a:r>
                        <a:rPr lang="en-US" sz="1200" u="none" strike="noStrike" kern="1200" dirty="0" smtClean="0">
                          <a:solidFill>
                            <a:srgbClr val="00B050"/>
                          </a:solidFill>
                          <a:effectLst/>
                          <a:latin typeface="+mn-lt"/>
                        </a:rPr>
                        <a:t>136</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solidFill>
                            <a:srgbClr val="00B050"/>
                          </a:solidFill>
                          <a:effectLst/>
                          <a:latin typeface="+mn-lt"/>
                        </a:rPr>
                        <a:t>CRs-for-TXVECTOR&amp;RXVECTOR-part-1</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solidFill>
                            <a:srgbClr val="00B050"/>
                          </a:solidFill>
                          <a:effectLst/>
                          <a:latin typeface="+mn-lt"/>
                        </a:rPr>
                        <a:t>Bo Sun (ZTE)</a:t>
                      </a:r>
                      <a:endParaRPr lang="en-US" sz="1200" b="0" i="0" u="none" strike="noStrike" kern="1200" dirty="0">
                        <a:solidFill>
                          <a:srgbClr val="00B05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200" u="none" strike="noStrike" kern="1200" dirty="0" smtClean="0">
                          <a:solidFill>
                            <a:srgbClr val="00B050"/>
                          </a:solidFill>
                          <a:effectLst/>
                          <a:latin typeface="+mn-lt"/>
                        </a:rPr>
                        <a:t>PHY</a:t>
                      </a:r>
                      <a:endParaRPr lang="en-US" sz="1200" b="0" i="0" u="none" strike="noStrike" kern="1200" dirty="0">
                        <a:solidFill>
                          <a:srgbClr val="00B050"/>
                        </a:solidFill>
                        <a:effectLst/>
                        <a:latin typeface="+mn-lt"/>
                        <a:ea typeface="+mn-ea"/>
                        <a:cs typeface="+mn-cs"/>
                      </a:endParaRPr>
                    </a:p>
                  </a:txBody>
                  <a:tcPr marL="7617" marR="7617" marT="7617" marB="0" anchor="b"/>
                </a:tc>
              </a:tr>
              <a:tr h="108438">
                <a:tc>
                  <a:txBody>
                    <a:bodyPr/>
                    <a:lstStyle/>
                    <a:p>
                      <a:pPr algn="l" fontAlgn="b"/>
                      <a:r>
                        <a:rPr lang="en-US" altLang="zh-CN" sz="1200" u="none" strike="noStrike" kern="1200" dirty="0">
                          <a:solidFill>
                            <a:schemeClr val="tx1"/>
                          </a:solidFill>
                          <a:effectLst/>
                          <a:latin typeface="+mn-lt"/>
                        </a:rPr>
                        <a:t>150</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a:solidFill>
                            <a:schemeClr val="tx1"/>
                          </a:solidFill>
                          <a:effectLst/>
                          <a:latin typeface="+mn-lt"/>
                        </a:rPr>
                        <a:t>CR for HE ER SU</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err="1">
                          <a:solidFill>
                            <a:schemeClr val="tx1"/>
                          </a:solidFill>
                          <a:effectLst/>
                          <a:latin typeface="+mn-lt"/>
                        </a:rPr>
                        <a:t>Tianyu</a:t>
                      </a:r>
                      <a:r>
                        <a:rPr lang="en-US" sz="1200" u="none" strike="noStrike" kern="1200" dirty="0">
                          <a:solidFill>
                            <a:schemeClr val="tx1"/>
                          </a:solidFill>
                          <a:effectLst/>
                          <a:latin typeface="+mn-lt"/>
                        </a:rPr>
                        <a:t> Wu (Samsung)</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sz="1200" u="none" strike="noStrike" kern="1200" dirty="0">
                          <a:solidFill>
                            <a:schemeClr val="tx1"/>
                          </a:solidFill>
                          <a:effectLst/>
                          <a:latin typeface="+mn-lt"/>
                        </a:rPr>
                        <a:t>PHY</a:t>
                      </a:r>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algn="l" fontAlgn="b"/>
                      <a:r>
                        <a:rPr lang="en-US" altLang="zh-CN" sz="1200" u="none" strike="noStrike" kern="1200" dirty="0">
                          <a:solidFill>
                            <a:srgbClr val="00B050"/>
                          </a:solidFill>
                          <a:effectLst/>
                          <a:latin typeface="+mn-lt"/>
                        </a:rPr>
                        <a:t>151</a:t>
                      </a:r>
                      <a:endParaRPr lang="en-US" altLang="zh-CN"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u="none" strike="noStrike" kern="1200" dirty="0">
                          <a:solidFill>
                            <a:srgbClr val="00B050"/>
                          </a:solidFill>
                          <a:effectLst/>
                          <a:latin typeface="+mn-lt"/>
                        </a:rPr>
                        <a:t>CR for PHY PPDU formats</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u="none" strike="noStrike" kern="1200" dirty="0" err="1">
                          <a:solidFill>
                            <a:srgbClr val="00B050"/>
                          </a:solidFill>
                          <a:effectLst/>
                          <a:latin typeface="+mn-lt"/>
                        </a:rPr>
                        <a:t>Tianyu</a:t>
                      </a:r>
                      <a:r>
                        <a:rPr lang="en-US" sz="1200" u="none" strike="noStrike" kern="1200" dirty="0">
                          <a:solidFill>
                            <a:srgbClr val="00B050"/>
                          </a:solidFill>
                          <a:effectLst/>
                          <a:latin typeface="+mn-lt"/>
                        </a:rPr>
                        <a:t> Wu (Samsung)</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ctr" fontAlgn="t"/>
                      <a:r>
                        <a:rPr lang="en-US" sz="1200" u="none" strike="noStrike" kern="1200" dirty="0">
                          <a:solidFill>
                            <a:srgbClr val="00B050"/>
                          </a:solidFill>
                          <a:effectLst/>
                          <a:latin typeface="+mn-lt"/>
                        </a:rPr>
                        <a:t>PHY</a:t>
                      </a:r>
                      <a:endParaRPr lang="en-US" sz="1200" u="none" strike="noStrike" kern="1200" dirty="0">
                        <a:solidFill>
                          <a:srgbClr val="00B050"/>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162</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 CR on CIDs 12060 and 13047</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Ming </a:t>
                      </a:r>
                      <a:r>
                        <a:rPr lang="en-US" sz="1200" u="none" strike="noStrike" kern="1200" dirty="0" err="1">
                          <a:solidFill>
                            <a:schemeClr val="tx1"/>
                          </a:solidFill>
                          <a:effectLst/>
                          <a:latin typeface="+mn-lt"/>
                          <a:ea typeface="+mn-ea"/>
                          <a:cs typeface="+mn-cs"/>
                        </a:rPr>
                        <a:t>Gan</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dirty="0" smtClean="0">
                          <a:solidFill>
                            <a:schemeClr val="tx1"/>
                          </a:solidFill>
                          <a:effectLst/>
                          <a:latin typeface="+mn-l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FF0000"/>
                          </a:solidFill>
                          <a:effectLst/>
                          <a:latin typeface="+mn-lt"/>
                          <a:ea typeface="+mn-ea"/>
                          <a:cs typeface="+mn-cs"/>
                        </a:rPr>
                        <a:t>187</a:t>
                      </a:r>
                    </a:p>
                  </a:txBody>
                  <a:tcPr marL="9525" marR="9525" marT="9525" marB="0" anchor="b"/>
                </a:tc>
                <a:tc>
                  <a:txBody>
                    <a:bodyPr/>
                    <a:lstStyle/>
                    <a:p>
                      <a:pPr marL="0" algn="l" defTabSz="914400" rtl="0" eaLnBrk="1" fontAlgn="b" latinLnBrk="0" hangingPunct="1"/>
                      <a:r>
                        <a:rPr lang="en-US" sz="1200" u="none" strike="noStrike" kern="1200" dirty="0" err="1">
                          <a:solidFill>
                            <a:srgbClr val="FF0000"/>
                          </a:solidFill>
                          <a:effectLst/>
                          <a:latin typeface="+mn-lt"/>
                          <a:ea typeface="+mn-ea"/>
                          <a:cs typeface="+mn-cs"/>
                        </a:rPr>
                        <a:t>Tx</a:t>
                      </a:r>
                      <a:r>
                        <a:rPr lang="en-US" sz="1200" u="none" strike="noStrike" kern="1200" dirty="0">
                          <a:solidFill>
                            <a:srgbClr val="FF0000"/>
                          </a:solidFill>
                          <a:effectLst/>
                          <a:latin typeface="+mn-lt"/>
                          <a:ea typeface="+mn-ea"/>
                          <a:cs typeface="+mn-cs"/>
                        </a:rPr>
                        <a:t> EVM for </a:t>
                      </a:r>
                      <a:r>
                        <a:rPr lang="en-US" sz="1200" u="none" strike="noStrike" kern="1200" dirty="0" err="1">
                          <a:solidFill>
                            <a:srgbClr val="FF0000"/>
                          </a:solidFill>
                          <a:effectLst/>
                          <a:latin typeface="+mn-lt"/>
                          <a:ea typeface="+mn-ea"/>
                          <a:cs typeface="+mn-cs"/>
                        </a:rPr>
                        <a:t>Beamformed</a:t>
                      </a:r>
                      <a:r>
                        <a:rPr lang="en-US" sz="1200" u="none" strike="noStrike" kern="1200" dirty="0">
                          <a:solidFill>
                            <a:srgbClr val="FF0000"/>
                          </a:solidFill>
                          <a:effectLst/>
                          <a:latin typeface="+mn-lt"/>
                          <a:ea typeface="+mn-ea"/>
                          <a:cs typeface="+mn-cs"/>
                        </a:rPr>
                        <a:t> Transmission</a:t>
                      </a:r>
                    </a:p>
                  </a:txBody>
                  <a:tcPr marL="9525" marR="9525" marT="9525" marB="0" anchor="b"/>
                </a:tc>
                <a:tc>
                  <a:txBody>
                    <a:bodyPr/>
                    <a:lstStyle/>
                    <a:p>
                      <a:pPr marL="0" algn="l" defTabSz="914400" rtl="0" eaLnBrk="1" fontAlgn="b" latinLnBrk="0" hangingPunct="1"/>
                      <a:r>
                        <a:rPr lang="en-US" sz="1200" u="none" strike="noStrike" kern="1200">
                          <a:solidFill>
                            <a:srgbClr val="FF0000"/>
                          </a:solidFill>
                          <a:effectLst/>
                          <a:latin typeface="+mn-lt"/>
                          <a:ea typeface="+mn-ea"/>
                          <a:cs typeface="+mn-cs"/>
                        </a:rPr>
                        <a:t>Bin Tian (Qualcomm)</a:t>
                      </a:r>
                    </a:p>
                  </a:txBody>
                  <a:tcPr marL="9525" marR="9525" marT="9525" marB="0" anchor="b"/>
                </a:tc>
                <a:tc>
                  <a:txBody>
                    <a:bodyPr/>
                    <a:lstStyle/>
                    <a:p>
                      <a:pPr algn="ctr" fontAlgn="t"/>
                      <a:r>
                        <a:rPr lang="en-US" altLang="zh-CN" sz="1200" u="none" strike="noStrike" kern="1200" dirty="0" smtClean="0">
                          <a:solidFill>
                            <a:srgbClr val="FF0000"/>
                          </a:solidFill>
                          <a:effectLst/>
                          <a:latin typeface="+mn-lt"/>
                        </a:rPr>
                        <a:t>PHY</a:t>
                      </a:r>
                      <a:endParaRPr lang="en-US" altLang="zh-CN" sz="1200" u="none" strike="noStrike" kern="1200" dirty="0">
                        <a:solidFill>
                          <a:srgbClr val="FF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b="0" kern="1200" dirty="0">
                          <a:solidFill>
                            <a:schemeClr val="tx1"/>
                          </a:solidFill>
                          <a:latin typeface="+mn-lt"/>
                          <a:ea typeface="MS PGothic" pitchFamily="34" charset="-128"/>
                          <a:cs typeface="+mn-cs"/>
                        </a:rPr>
                        <a:t>324</a:t>
                      </a:r>
                    </a:p>
                  </a:txBody>
                  <a:tcPr marL="9525" marR="9525" marT="9525" marB="0" anchor="b">
                    <a:noFill/>
                  </a:tcPr>
                </a:tc>
                <a:tc>
                  <a:txBody>
                    <a:bodyPr/>
                    <a:lstStyle/>
                    <a:p>
                      <a:pPr marL="0" algn="l" defTabSz="914400" rtl="0" eaLnBrk="1" fontAlgn="b" latinLnBrk="0" hangingPunct="1"/>
                      <a:r>
                        <a:rPr lang="en-US" sz="1200" b="0" kern="1200" dirty="0">
                          <a:solidFill>
                            <a:schemeClr val="tx1"/>
                          </a:solidFill>
                          <a:latin typeface="+mn-lt"/>
                          <a:ea typeface="MS PGothic" pitchFamily="34" charset="-128"/>
                          <a:cs typeface="+mn-cs"/>
                        </a:rPr>
                        <a:t>CR on HE-SIG-B part 3</a:t>
                      </a:r>
                    </a:p>
                  </a:txBody>
                  <a:tcPr marL="9525" marR="9525" marT="9525" marB="0" anchor="b">
                    <a:noFill/>
                  </a:tcPr>
                </a:tc>
                <a:tc>
                  <a:txBody>
                    <a:bodyPr/>
                    <a:lstStyle/>
                    <a:p>
                      <a:pPr marL="0" algn="l" defTabSz="914400" rtl="0" eaLnBrk="1" fontAlgn="b" latinLnBrk="0" hangingPunct="1"/>
                      <a:r>
                        <a:rPr lang="en-US" sz="1200" b="0" kern="1200" dirty="0" err="1">
                          <a:solidFill>
                            <a:schemeClr val="tx1"/>
                          </a:solidFill>
                          <a:latin typeface="+mn-lt"/>
                          <a:ea typeface="MS PGothic" pitchFamily="34" charset="-128"/>
                          <a:cs typeface="+mn-cs"/>
                        </a:rPr>
                        <a:t>Yujin</a:t>
                      </a:r>
                      <a:r>
                        <a:rPr lang="en-US" sz="1200" b="0" kern="1200" dirty="0">
                          <a:solidFill>
                            <a:schemeClr val="tx1"/>
                          </a:solidFill>
                          <a:latin typeface="+mn-lt"/>
                          <a:ea typeface="MS PGothic" pitchFamily="34" charset="-128"/>
                          <a:cs typeface="+mn-cs"/>
                        </a:rPr>
                        <a:t> Noh (</a:t>
                      </a:r>
                      <a:r>
                        <a:rPr lang="en-US" sz="1200" b="0" kern="1200" dirty="0" err="1">
                          <a:solidFill>
                            <a:schemeClr val="tx1"/>
                          </a:solidFill>
                          <a:latin typeface="+mn-lt"/>
                          <a:ea typeface="MS PGothic" pitchFamily="34" charset="-128"/>
                          <a:cs typeface="+mn-cs"/>
                        </a:rPr>
                        <a:t>Newracom</a:t>
                      </a:r>
                      <a:r>
                        <a:rPr lang="en-US" sz="1200" b="0" kern="1200" dirty="0">
                          <a:solidFill>
                            <a:schemeClr val="tx1"/>
                          </a:solidFill>
                          <a:latin typeface="+mn-lt"/>
                          <a:ea typeface="MS PGothic" pitchFamily="34" charset="-128"/>
                          <a:cs typeface="+mn-cs"/>
                        </a:rPr>
                        <a:t>)</a:t>
                      </a:r>
                    </a:p>
                  </a:txBody>
                  <a:tcPr marL="9525" marR="9525" marT="9525" marB="0" anchor="b">
                    <a:noFill/>
                  </a:tcPr>
                </a:tc>
                <a:tc>
                  <a:txBody>
                    <a:bodyPr/>
                    <a:lstStyle/>
                    <a:p>
                      <a:pPr algn="ctr" fontAlgn="t"/>
                      <a:r>
                        <a:rPr lang="en-US" altLang="zh-CN" sz="1200" b="0" kern="1200" dirty="0" smtClean="0">
                          <a:solidFill>
                            <a:schemeClr val="tx1"/>
                          </a:solidFill>
                          <a:latin typeface="+mn-lt"/>
                          <a:ea typeface="MS PGothic" pitchFamily="34" charset="-128"/>
                          <a:cs typeface="+mn-cs"/>
                        </a:rPr>
                        <a:t>PHY</a:t>
                      </a:r>
                      <a:endParaRPr lang="en-US" altLang="zh-CN" sz="1200" b="0" kern="1200" dirty="0">
                        <a:solidFill>
                          <a:schemeClr val="tx1"/>
                        </a:solidFill>
                        <a:latin typeface="+mn-lt"/>
                        <a:ea typeface="MS PGothic" pitchFamily="34" charset="-128"/>
                        <a:cs typeface="+mn-cs"/>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349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LB230-PHY-CR-28.3.3</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Junghoon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Suh</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dirty="0" smtClean="0">
                          <a:effectLst/>
                          <a:latin typeface="+mn-lt"/>
                        </a:rPr>
                        <a:t>PHY</a:t>
                      </a:r>
                      <a:endParaRPr lang="en-US" altLang="zh-CN"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ea typeface="+mn-ea"/>
                          <a:cs typeface="+mn-cs"/>
                        </a:rPr>
                        <a:t>352</a:t>
                      </a: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ea typeface="+mn-ea"/>
                          <a:cs typeface="+mn-cs"/>
                        </a:rPr>
                        <a:t>LB230-PHY-CR on HE-SIG-B</a:t>
                      </a:r>
                    </a:p>
                  </a:txBody>
                  <a:tcPr marL="9525" marR="9525" marT="9525" marB="0" anchor="b"/>
                </a:tc>
                <a:tc>
                  <a:txBody>
                    <a:bodyPr/>
                    <a:lstStyle/>
                    <a:p>
                      <a:pPr marL="0" algn="l" defTabSz="914400" rtl="0" eaLnBrk="1" fontAlgn="b" latinLnBrk="0" hangingPunct="1"/>
                      <a:r>
                        <a:rPr lang="en-US" sz="1200" u="none" strike="noStrike" kern="1200" dirty="0" err="1">
                          <a:solidFill>
                            <a:srgbClr val="FFC000"/>
                          </a:solidFill>
                          <a:effectLst/>
                          <a:latin typeface="+mn-lt"/>
                          <a:ea typeface="+mn-ea"/>
                          <a:cs typeface="+mn-cs"/>
                        </a:rPr>
                        <a:t>Tianyu</a:t>
                      </a:r>
                      <a:r>
                        <a:rPr lang="en-US" sz="1200" u="none" strike="noStrike" kern="1200" dirty="0">
                          <a:solidFill>
                            <a:srgbClr val="FFC000"/>
                          </a:solidFill>
                          <a:effectLst/>
                          <a:latin typeface="+mn-lt"/>
                          <a:ea typeface="+mn-ea"/>
                          <a:cs typeface="+mn-cs"/>
                        </a:rPr>
                        <a:t> Wu (Samsung)</a:t>
                      </a:r>
                    </a:p>
                  </a:txBody>
                  <a:tcPr marL="9525" marR="9525" marT="9525" marB="0" anchor="b"/>
                </a:tc>
                <a:tc>
                  <a:txBody>
                    <a:bodyPr/>
                    <a:lstStyle/>
                    <a:p>
                      <a:pPr algn="ctr" fontAlgn="t"/>
                      <a:r>
                        <a:rPr lang="en-US" altLang="zh-CN" sz="1200" u="none" strike="noStrike" kern="1200" dirty="0" smtClean="0">
                          <a:solidFill>
                            <a:srgbClr val="FFC000"/>
                          </a:solidFill>
                          <a:effectLst/>
                          <a:latin typeface="+mn-lt"/>
                        </a:rPr>
                        <a:t>PHY</a:t>
                      </a:r>
                      <a:endParaRPr lang="en-US" altLang="zh-CN" sz="1200" u="none" strike="noStrike" kern="1200" dirty="0">
                        <a:solidFill>
                          <a:srgbClr val="FFC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359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CR-on-1024QAM</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Ron </a:t>
                      </a:r>
                      <a:r>
                        <a:rPr lang="en-US" sz="1200" u="none" strike="noStrike" kern="1200" dirty="0" err="1">
                          <a:solidFill>
                            <a:schemeClr val="tx1"/>
                          </a:solidFill>
                          <a:effectLst/>
                          <a:latin typeface="+mn-lt"/>
                          <a:ea typeface="+mn-ea"/>
                          <a:cs typeface="+mn-cs"/>
                        </a:rPr>
                        <a:t>Porat</a:t>
                      </a:r>
                      <a:r>
                        <a:rPr lang="en-US" sz="1200" u="none" strike="noStrike" kern="1200" dirty="0">
                          <a:solidFill>
                            <a:schemeClr val="tx1"/>
                          </a:solidFill>
                          <a:effectLst/>
                          <a:latin typeface="+mn-lt"/>
                          <a:ea typeface="+mn-ea"/>
                          <a:cs typeface="+mn-cs"/>
                        </a:rPr>
                        <a:t> (Broadcom)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a:solidFill>
                            <a:srgbClr val="FFC000"/>
                          </a:solidFill>
                          <a:effectLst/>
                          <a:latin typeface="+mn-lt"/>
                          <a:ea typeface="+mn-ea"/>
                          <a:cs typeface="+mn-cs"/>
                        </a:rPr>
                        <a:t>404</a:t>
                      </a:r>
                    </a:p>
                  </a:txBody>
                  <a:tcPr marL="9525" marR="9525" marT="9525" marB="0" anchor="b"/>
                </a:tc>
                <a:tc>
                  <a:txBody>
                    <a:bodyPr/>
                    <a:lstStyle/>
                    <a:p>
                      <a:pPr marL="0" algn="l" defTabSz="914400" rtl="0" eaLnBrk="1" fontAlgn="b" latinLnBrk="0" hangingPunct="1"/>
                      <a:r>
                        <a:rPr lang="en-US" sz="1200" u="none" strike="noStrike" kern="1200" dirty="0">
                          <a:solidFill>
                            <a:srgbClr val="FFC000"/>
                          </a:solidFill>
                          <a:effectLst/>
                          <a:latin typeface="+mn-lt"/>
                          <a:ea typeface="+mn-ea"/>
                          <a:cs typeface="+mn-cs"/>
                        </a:rPr>
                        <a:t>CR-PHY-INTRO-Part-4</a:t>
                      </a:r>
                    </a:p>
                  </a:txBody>
                  <a:tcPr marL="9525" marR="9525" marT="9525" marB="0" anchor="b"/>
                </a:tc>
                <a:tc>
                  <a:txBody>
                    <a:bodyPr/>
                    <a:lstStyle/>
                    <a:p>
                      <a:pPr marL="0" algn="l" defTabSz="914400" rtl="0" eaLnBrk="1" fontAlgn="b" latinLnBrk="0" hangingPunct="1"/>
                      <a:r>
                        <a:rPr lang="en-US" sz="1200" u="none" strike="noStrike" kern="1200" dirty="0" err="1">
                          <a:solidFill>
                            <a:srgbClr val="FFC000"/>
                          </a:solidFill>
                          <a:effectLst/>
                          <a:latin typeface="+mn-lt"/>
                          <a:ea typeface="+mn-ea"/>
                          <a:cs typeface="+mn-cs"/>
                        </a:rPr>
                        <a:t>Lochan</a:t>
                      </a:r>
                      <a:r>
                        <a:rPr lang="en-US" sz="1200" u="none" strike="noStrike" kern="1200" dirty="0">
                          <a:solidFill>
                            <a:srgbClr val="FFC000"/>
                          </a:solidFill>
                          <a:effectLst/>
                          <a:latin typeface="+mn-lt"/>
                          <a:ea typeface="+mn-ea"/>
                          <a:cs typeface="+mn-cs"/>
                        </a:rPr>
                        <a:t> </a:t>
                      </a:r>
                      <a:r>
                        <a:rPr lang="en-US" sz="1200" u="none" strike="noStrike" kern="1200" dirty="0" err="1">
                          <a:solidFill>
                            <a:srgbClr val="FFC000"/>
                          </a:solidFill>
                          <a:effectLst/>
                          <a:latin typeface="+mn-lt"/>
                          <a:ea typeface="+mn-ea"/>
                          <a:cs typeface="+mn-cs"/>
                        </a:rPr>
                        <a:t>Verma</a:t>
                      </a:r>
                      <a:r>
                        <a:rPr lang="en-US" sz="1200" u="none" strike="noStrike" kern="1200" dirty="0">
                          <a:solidFill>
                            <a:srgbClr val="FFC000"/>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rgbClr val="FFC000"/>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409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CR-PHY-INTRO-Part-5</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dirty="0" smtClean="0">
                          <a:solidFill>
                            <a:schemeClr val="tx1"/>
                          </a:solidFill>
                          <a:effectLst/>
                          <a:latin typeface="+mn-lt"/>
                          <a:ea typeface="+mn-ea"/>
                          <a:cs typeface="+mn-cs"/>
                        </a:rPr>
                        <a:t>463</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phy-cr-28-3-20-21</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Xiaogang</a:t>
                      </a:r>
                      <a:r>
                        <a:rPr lang="en-US" sz="1200" u="none" strike="noStrike" kern="1200" dirty="0" smtClean="0">
                          <a:solidFill>
                            <a:schemeClr val="tx1"/>
                          </a:solidFill>
                          <a:effectLst/>
                          <a:latin typeface="+mn-lt"/>
                          <a:ea typeface="+mn-ea"/>
                          <a:cs typeface="+mn-cs"/>
                        </a:rPr>
                        <a:t> (Intel)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nchor="b"/>
                </a:tc>
              </a:tr>
              <a:tr h="108438">
                <a:tc>
                  <a:txBody>
                    <a:bodyPr/>
                    <a:lstStyle/>
                    <a:p>
                      <a:pPr marL="0" algn="l" defTabSz="914400" rtl="0" eaLnBrk="1" fontAlgn="b" latinLnBrk="0" hangingPunct="1"/>
                      <a:r>
                        <a:rPr lang="en-US" altLang="zh-CN" sz="1200" u="none" strike="noStrike" kern="1200" dirty="0" smtClean="0">
                          <a:solidFill>
                            <a:srgbClr val="00B050"/>
                          </a:solidFill>
                          <a:effectLst/>
                          <a:latin typeface="+mn-lt"/>
                          <a:ea typeface="+mn-ea"/>
                          <a:cs typeface="+mn-cs"/>
                        </a:rPr>
                        <a:t>483</a:t>
                      </a:r>
                      <a:endParaRPr lang="en-US" altLang="zh-CN" sz="12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t" latinLnBrk="0" hangingPunct="1"/>
                      <a:r>
                        <a:rPr lang="en-US" sz="1200" u="none" strike="noStrike" kern="1200" dirty="0" smtClean="0">
                          <a:solidFill>
                            <a:srgbClr val="00B050"/>
                          </a:solidFill>
                          <a:effectLst/>
                          <a:latin typeface="+mn-lt"/>
                          <a:ea typeface="+mn-ea"/>
                          <a:cs typeface="+mn-cs"/>
                        </a:rPr>
                        <a:t>corrections-to-number-of-he-ltf-symbols-and-midamble-periodicity-subfield</a:t>
                      </a:r>
                      <a:endParaRPr lang="en-US" sz="12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Sigurd</a:t>
                      </a:r>
                      <a:r>
                        <a:rPr lang="en-US" sz="1200" u="none" strike="noStrike" kern="1200" baseline="0" dirty="0" smtClean="0">
                          <a:solidFill>
                            <a:srgbClr val="00B050"/>
                          </a:solidFill>
                          <a:effectLst/>
                          <a:latin typeface="+mn-lt"/>
                          <a:ea typeface="+mn-ea"/>
                          <a:cs typeface="+mn-cs"/>
                        </a:rPr>
                        <a:t> (</a:t>
                      </a:r>
                      <a:r>
                        <a:rPr lang="en-US" sz="1200" u="none" strike="noStrike" kern="1200" baseline="0" dirty="0" err="1" smtClean="0">
                          <a:solidFill>
                            <a:srgbClr val="00B050"/>
                          </a:solidFill>
                          <a:effectLst/>
                          <a:latin typeface="+mn-lt"/>
                          <a:ea typeface="+mn-ea"/>
                          <a:cs typeface="+mn-cs"/>
                        </a:rPr>
                        <a:t>Quantenna</a:t>
                      </a:r>
                      <a:r>
                        <a:rPr lang="en-US" sz="1200" u="none" strike="noStrike" kern="1200" baseline="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tc>
                <a:tc>
                  <a:txBody>
                    <a:bodyPr/>
                    <a:lstStyle/>
                    <a:p>
                      <a:pPr algn="ctr" fontAlgn="b"/>
                      <a:r>
                        <a:rPr lang="en-US" sz="1200" b="0" i="0" u="none" strike="noStrike" dirty="0" smtClean="0">
                          <a:solidFill>
                            <a:srgbClr val="00B050"/>
                          </a:solidFill>
                          <a:effectLst/>
                          <a:latin typeface="+mn-lt"/>
                        </a:rPr>
                        <a:t>PHY</a:t>
                      </a:r>
                      <a:endParaRPr lang="en-US" sz="1200" b="0" i="0" u="none" strike="noStrike" dirty="0">
                        <a:solidFill>
                          <a:srgbClr val="00B050"/>
                        </a:solidFill>
                        <a:effectLst/>
                        <a:latin typeface="+mn-lt"/>
                      </a:endParaRPr>
                    </a:p>
                  </a:txBody>
                  <a:tcPr marL="7617" marR="7617" marT="7617" marB="0"/>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 </a:t>
            </a:r>
            <a:r>
              <a:rPr lang="en-US" altLang="zh-CN" dirty="0" smtClean="0"/>
              <a:t>(</a:t>
            </a:r>
            <a:r>
              <a:rPr lang="en-US" altLang="zh-CN" dirty="0" err="1" smtClean="0"/>
              <a:t>cr</a:t>
            </a:r>
            <a:r>
              <a:rPr lang="en-US" altLang="zh-CN" dirty="0" smtClean="0"/>
              <a:t>, </a:t>
            </a:r>
            <a:r>
              <a:rPr lang="en-US" altLang="zh-CN" dirty="0" smtClean="0"/>
              <a:t>11-18/0151r1)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14 CIDs </a:t>
            </a:r>
            <a:r>
              <a:rPr lang="en-US" altLang="zh-CN" dirty="0" smtClean="0"/>
              <a:t>as in </a:t>
            </a:r>
            <a:r>
              <a:rPr lang="en-US" altLang="zh-CN" dirty="0" smtClean="0"/>
              <a:t>11-18/0151r1?</a:t>
            </a:r>
          </a:p>
          <a:p>
            <a:pPr lvl="1"/>
            <a:r>
              <a:rPr lang="en-US" altLang="zh-CN" dirty="0" smtClean="0"/>
              <a:t>CID </a:t>
            </a:r>
            <a:r>
              <a:rPr lang="en-US" altLang="zh-CN" dirty="0"/>
              <a:t>11423, 11440, 11566, 11721, 11892, 12062, 13015, 13311, 13445, </a:t>
            </a:r>
            <a:r>
              <a:rPr lang="en-US" altLang="zh-CN" dirty="0" smtClean="0"/>
              <a:t>13596</a:t>
            </a:r>
            <a:r>
              <a:rPr lang="en-US" altLang="zh-CN" dirty="0"/>
              <a:t>, </a:t>
            </a:r>
            <a:r>
              <a:rPr lang="en-US" altLang="zh-CN" dirty="0" smtClean="0"/>
              <a:t>13767</a:t>
            </a:r>
            <a:r>
              <a:rPr lang="en-US" altLang="zh-CN" dirty="0"/>
              <a:t>, 14065, 14201, 14336</a:t>
            </a:r>
            <a:endParaRPr lang="zh-CN" altLang="zh-CN" dirty="0"/>
          </a:p>
          <a:p>
            <a:pPr lvl="1"/>
            <a:endParaRPr lang="en-GB"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782532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 </a:t>
            </a:r>
            <a:r>
              <a:rPr lang="en-US" altLang="zh-CN" dirty="0" smtClean="0"/>
              <a:t>11-18/0136r3)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35 CIDs as </a:t>
            </a:r>
            <a:r>
              <a:rPr lang="en-US" altLang="zh-CN" dirty="0" smtClean="0"/>
              <a:t>in </a:t>
            </a:r>
            <a:r>
              <a:rPr lang="en-US" altLang="zh-CN" dirty="0" smtClean="0"/>
              <a:t>11-18/0136r3?</a:t>
            </a:r>
          </a:p>
          <a:p>
            <a:pPr lvl="1"/>
            <a:r>
              <a:rPr lang="en-GB" altLang="zh-CN" dirty="0" smtClean="0"/>
              <a:t>CID </a:t>
            </a:r>
            <a:r>
              <a:rPr lang="en-US" altLang="zh-CN" dirty="0" smtClean="0"/>
              <a:t>14014, 14016, 14017, 14018, 14019, 11696, 14020, 14021, 14022, 14023, 14024, 14025, 13421, 14026, 13422, 14027, 12842, 13950, 14028, 14029, 14030, 14031, 14032, 14033, 13424, 11563, 14034, 13423, 13425, 14035, 14036, 14037, 12800, 12799, 13426</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45880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11-18/0352r1)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8</a:t>
            </a:r>
            <a:r>
              <a:rPr lang="en-US" altLang="zh-CN" dirty="0" smtClean="0"/>
              <a:t> CIDs as </a:t>
            </a:r>
            <a:r>
              <a:rPr lang="en-US" altLang="zh-CN" dirty="0" smtClean="0"/>
              <a:t>in </a:t>
            </a:r>
            <a:r>
              <a:rPr lang="en-US" altLang="zh-CN" dirty="0" smtClean="0"/>
              <a:t>11-18/0352r1?</a:t>
            </a:r>
          </a:p>
          <a:p>
            <a:pPr lvl="1"/>
            <a:r>
              <a:rPr lang="en-GB" altLang="zh-CN" dirty="0" smtClean="0"/>
              <a:t>CID </a:t>
            </a:r>
            <a:r>
              <a:rPr lang="en-US" altLang="zh-CN" dirty="0" smtClean="0"/>
              <a:t>13468</a:t>
            </a:r>
            <a:r>
              <a:rPr lang="en-US" altLang="zh-CN" dirty="0"/>
              <a:t>, 13469, 13474, </a:t>
            </a:r>
            <a:r>
              <a:rPr lang="en-US" altLang="zh-CN" dirty="0" smtClean="0"/>
              <a:t>13478, 13643</a:t>
            </a:r>
            <a:r>
              <a:rPr lang="en-US" altLang="zh-CN" dirty="0"/>
              <a:t>, 14081, 14082, 14171</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30385911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11-18/0110r5)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108 CIDs </a:t>
            </a:r>
            <a:r>
              <a:rPr lang="en-US" altLang="zh-CN" dirty="0" smtClean="0"/>
              <a:t>as in </a:t>
            </a:r>
            <a:r>
              <a:rPr lang="en-US" altLang="zh-CN" dirty="0" smtClean="0"/>
              <a:t>11-18/0110r5?</a:t>
            </a:r>
            <a:endParaRPr lang="en-US" altLang="zh-CN" dirty="0" smtClean="0"/>
          </a:p>
          <a:p>
            <a:pPr lvl="1"/>
            <a:r>
              <a:rPr lang="en-US" altLang="zh-CN" sz="1600" dirty="0" smtClean="0"/>
              <a:t>CID </a:t>
            </a:r>
            <a:r>
              <a:rPr lang="en-US" altLang="zh-CN" sz="1600" dirty="0" smtClean="0"/>
              <a:t>11404, 11597, 11598, 11599, </a:t>
            </a:r>
            <a:r>
              <a:rPr lang="en-GB" altLang="zh-CN" sz="1600" dirty="0" smtClean="0"/>
              <a:t>11600, 11601, 11602, 11603, 11604, 11605, 11606, 11607, 11608, 11609, 14066, </a:t>
            </a:r>
            <a:r>
              <a:rPr lang="en-US" altLang="zh-CN" sz="1600" dirty="0" smtClean="0"/>
              <a:t>11610, 11611, 11612, 11613, 11614, 11615, 11616, 11617, 11618, 14067, 11619, 11620, 11621, 11622, 11623, 11624, 11625, 11626, 11627, 12880, 13455, 14068, 11403, 11404, 11518, 11628, 11629, 11630</a:t>
            </a:r>
            <a:r>
              <a:rPr lang="en-US" altLang="zh-CN" sz="1600" dirty="0"/>
              <a:t>, 11631</a:t>
            </a:r>
            <a:r>
              <a:rPr lang="en-US" altLang="zh-CN" sz="1600" dirty="0" smtClean="0"/>
              <a:t>, 11632, 11633, 11635</a:t>
            </a:r>
            <a:r>
              <a:rPr lang="en-US" altLang="zh-CN" sz="1600" dirty="0"/>
              <a:t>, 13456</a:t>
            </a:r>
            <a:r>
              <a:rPr lang="en-US" altLang="zh-CN" sz="1600" dirty="0" smtClean="0"/>
              <a:t>, 14069, 11517, 11519, 11520, 11521, 11522, 11523, 11524, 11525, 11526, 11527, 11639, 11640, 11641, 12463, 14073, 14174, 14175, 11528, 11529, 12565, 13471, 13472, 14074, 11413, 11414, 11533, 11534, 11535, 11642, 11643, 11644, 11645, 11646, 11647, 11648, 13363, 13367, 13377, 13479, 13480, 13481</a:t>
            </a:r>
            <a:r>
              <a:rPr lang="en-US" altLang="zh-CN" sz="1600" dirty="0"/>
              <a:t>, </a:t>
            </a:r>
            <a:r>
              <a:rPr lang="en-US" altLang="zh-CN" sz="1600" dirty="0" smtClean="0"/>
              <a:t>13634, 11415, 11416, 11417, 11649, 11650, 11651, 11652, 11653, 11656, 11657, 11658, 13372, 13373, 13484, 13602, 13606, 13774</a:t>
            </a:r>
            <a:endParaRPr lang="zh-CN" altLang="zh-CN" sz="1600" dirty="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11-18/0111r1)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34 CIDs </a:t>
            </a:r>
            <a:r>
              <a:rPr lang="en-US" altLang="zh-CN" dirty="0" smtClean="0"/>
              <a:t>as in </a:t>
            </a:r>
            <a:r>
              <a:rPr lang="en-US" altLang="zh-CN" dirty="0" smtClean="0"/>
              <a:t>11-18/0111r1?</a:t>
            </a:r>
          </a:p>
          <a:p>
            <a:pPr lvl="1"/>
            <a:r>
              <a:rPr lang="en-US" altLang="zh-CN" dirty="0" smtClean="0"/>
              <a:t>CID 11659</a:t>
            </a:r>
            <a:r>
              <a:rPr lang="en-US" altLang="zh-CN" dirty="0"/>
              <a:t>, 13485, 11660, 11661, 11662, 11663, 13374, 13396, 12652, 12871, 13375, 13376, 13391, 13392, 13393, 13394, 13395, 13397, 13487</a:t>
            </a:r>
            <a:r>
              <a:rPr lang="en-US" altLang="zh-CN" dirty="0"/>
              <a:t>, 14181</a:t>
            </a:r>
            <a:r>
              <a:rPr lang="en-US" altLang="zh-CN" dirty="0"/>
              <a:t>, 14182, 14184, 13488, </a:t>
            </a:r>
            <a:r>
              <a:rPr lang="en-GB" altLang="zh-CN" dirty="0"/>
              <a:t>14185, 13490, </a:t>
            </a:r>
            <a:r>
              <a:rPr lang="en-US" altLang="zh-CN" dirty="0"/>
              <a:t>11664, 13491, 11665, 11666, 11667, 11668, 11669, 13493, </a:t>
            </a:r>
            <a:r>
              <a:rPr lang="en-GB" altLang="zh-CN" dirty="0"/>
              <a:t>13378</a:t>
            </a:r>
          </a:p>
          <a:p>
            <a:pPr lvl="1"/>
            <a:endParaRPr lang="en-GB" altLang="zh-CN" dirty="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4263512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11-18/0404r0)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33 CIDs as </a:t>
            </a:r>
            <a:r>
              <a:rPr lang="en-US" altLang="zh-CN" dirty="0" smtClean="0"/>
              <a:t>in </a:t>
            </a:r>
            <a:r>
              <a:rPr lang="en-US" altLang="zh-CN" dirty="0" smtClean="0"/>
              <a:t>11-18/0404r0?</a:t>
            </a:r>
          </a:p>
          <a:p>
            <a:pPr lvl="1"/>
            <a:r>
              <a:rPr lang="en-GB" altLang="zh-CN" dirty="0" smtClean="0"/>
              <a:t>CID </a:t>
            </a:r>
            <a:r>
              <a:rPr lang="en-GB" altLang="zh-CN" dirty="0"/>
              <a:t>11903, 13874, 11905, 12667, 11906, </a:t>
            </a:r>
            <a:r>
              <a:rPr lang="en-GB" altLang="zh-CN" dirty="0" smtClean="0"/>
              <a:t>12063</a:t>
            </a:r>
            <a:r>
              <a:rPr lang="en-GB" altLang="zh-CN" dirty="0"/>
              <a:t>, 12420, 12421, 12423, 12424, </a:t>
            </a:r>
            <a:r>
              <a:rPr lang="en-GB" altLang="zh-CN" dirty="0" smtClean="0"/>
              <a:t>12555</a:t>
            </a:r>
            <a:r>
              <a:rPr lang="en-GB" altLang="zh-CN" dirty="0"/>
              <a:t>, 12556, 12616, 12617, 13542</a:t>
            </a:r>
            <a:r>
              <a:rPr lang="en-GB" altLang="zh-CN" dirty="0" smtClean="0"/>
              <a:t>,</a:t>
            </a:r>
            <a:r>
              <a:rPr lang="zh-CN" altLang="zh-CN" sz="1200" dirty="0" smtClean="0"/>
              <a:t> </a:t>
            </a:r>
            <a:r>
              <a:rPr lang="en-GB" altLang="zh-CN" dirty="0" smtClean="0"/>
              <a:t>13543</a:t>
            </a:r>
            <a:r>
              <a:rPr lang="en-GB" altLang="zh-CN" dirty="0"/>
              <a:t>, 12658, 12669, 12675, </a:t>
            </a:r>
            <a:r>
              <a:rPr lang="en-GB" altLang="zh-CN" dirty="0" smtClean="0"/>
              <a:t>12676, 13336</a:t>
            </a:r>
            <a:r>
              <a:rPr lang="en-GB" altLang="zh-CN" dirty="0"/>
              <a:t>, 13337, 12755, 12814, </a:t>
            </a:r>
            <a:r>
              <a:rPr lang="en-GB" altLang="zh-CN" dirty="0" smtClean="0"/>
              <a:t>13102, 13335</a:t>
            </a:r>
            <a:r>
              <a:rPr lang="en-GB" altLang="zh-CN" dirty="0"/>
              <a:t>, 13544, 13627, 13875, </a:t>
            </a:r>
            <a:r>
              <a:rPr lang="en-GB" altLang="zh-CN" dirty="0" smtClean="0"/>
              <a:t>13876, 13877</a:t>
            </a:r>
            <a:r>
              <a:rPr lang="en-GB" altLang="zh-CN" dirty="0"/>
              <a:t>, 14212, 14225</a:t>
            </a:r>
            <a:endParaRPr lang="zh-CN" altLang="zh-CN" sz="1200" dirty="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a:t>
            </a:r>
            <a:endParaRPr lang="zh-CN" altLang="en-US" dirty="0"/>
          </a:p>
        </p:txBody>
      </p:sp>
    </p:spTree>
    <p:extLst>
      <p:ext uri="{BB962C8B-B14F-4D97-AF65-F5344CB8AC3E}">
        <p14:creationId xmlns:p14="http://schemas.microsoft.com/office/powerpoint/2010/main" val="2887816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Mar 2nd</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7"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55958</TotalTime>
  <Words>2060</Words>
  <Application>Microsoft Office PowerPoint</Application>
  <PresentationFormat>全屏显示(4:3)</PresentationFormat>
  <Paragraphs>328</Paragraphs>
  <Slides>20</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8" baseType="lpstr">
      <vt:lpstr>Monotype Sorts</vt:lpstr>
      <vt:lpstr>ＭＳ Ｐゴシック</vt:lpstr>
      <vt:lpstr>ＭＳ Ｐゴシック</vt:lpstr>
      <vt:lpstr>Arial</vt:lpstr>
      <vt:lpstr>Arial Black</vt:lpstr>
      <vt:lpstr>Times New Roman</vt:lpstr>
      <vt:lpstr>802-11-Submission</vt:lpstr>
      <vt:lpstr>Document</vt:lpstr>
      <vt:lpstr>PowerPoint 演示文稿</vt:lpstr>
      <vt:lpstr>IEEE 802.11 Tgax Meeting High Efficiency WLAN PHY Ad Hoc</vt:lpstr>
      <vt:lpstr>Agenda items for PHY adhoc on Mar 2nd</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Adhoc Comments Status</vt:lpstr>
      <vt:lpstr>PHY Submissions</vt:lpstr>
      <vt:lpstr>Straw-poll 1 (cr, 11-18/0151r1)</vt:lpstr>
      <vt:lpstr>Straw-poll 2 (cr, 11-18/0136r3)</vt:lpstr>
      <vt:lpstr>Straw-poll 3 (cr, 11-18/0352r1)</vt:lpstr>
      <vt:lpstr>Straw-poll x (cr, 11-18/0110r5)</vt:lpstr>
      <vt:lpstr>Straw-poll x (cr, 11-18/0111r1)</vt:lpstr>
      <vt:lpstr>Straw-poll x (cr, 11-18/0404r0)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2633</cp:revision>
  <cp:lastPrinted>1998-02-10T13:28:06Z</cp:lastPrinted>
  <dcterms:created xsi:type="dcterms:W3CDTF">2007-04-17T18:10:23Z</dcterms:created>
  <dcterms:modified xsi:type="dcterms:W3CDTF">2018-03-03T06:46:17Z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