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20" r:id="rId14"/>
    <p:sldId id="618" r:id="rId15"/>
    <p:sldId id="61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802.11-18/0474r0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smtClean="0"/>
              <a:t>TGax </a:t>
            </a:r>
            <a:r>
              <a:rPr lang="en-US" altLang="zh-CN" sz="2800" kern="0" smtClean="0"/>
              <a:t>Jan</a:t>
            </a:r>
            <a:r>
              <a:rPr lang="en-US" altLang="en-US" sz="2800" kern="0" smtClean="0"/>
              <a:t> 2018 Ad-hoc Meeting PHY Agenda</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a:t>
            </a:r>
            <a:r>
              <a:rPr lang="en-US" altLang="en-US" sz="2000" b="0" kern="0" dirty="0" smtClean="0"/>
              <a:t>2018-02-28</a:t>
            </a:r>
            <a:endParaRPr lang="en-US" altLang="en-US" sz="2000" b="0" kern="0" dirty="0" smtClean="0"/>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00"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2913209719"/>
              </p:ext>
            </p:extLst>
          </p:nvPr>
        </p:nvGraphicFramePr>
        <p:xfrm>
          <a:off x="1447801" y="1981200"/>
          <a:ext cx="7010399" cy="3931920"/>
        </p:xfrm>
        <a:graphic>
          <a:graphicData uri="http://schemas.openxmlformats.org/drawingml/2006/table">
            <a:tbl>
              <a:tblPr firstRow="1" bandRow="1">
                <a:tableStyleId>{5C22544A-7EE6-4342-B048-85BDC9FD1C3A}</a:tableStyleId>
              </a:tblPr>
              <a:tblGrid>
                <a:gridCol w="962212"/>
                <a:gridCol w="637987"/>
                <a:gridCol w="1973730"/>
                <a:gridCol w="1374588"/>
                <a:gridCol w="2061882"/>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000" dirty="0" smtClean="0"/>
                        <a:t>Alfred</a:t>
                      </a:r>
                      <a:endParaRPr lang="zh-CN" altLang="en-US" sz="1000" dirty="0"/>
                    </a:p>
                  </a:txBody>
                  <a:tcPr/>
                </a:tc>
                <a:tc>
                  <a:txBody>
                    <a:bodyPr/>
                    <a:lstStyle/>
                    <a:p>
                      <a:r>
                        <a:rPr lang="en-US" altLang="zh-CN" sz="1000" dirty="0" smtClean="0"/>
                        <a:t>12</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10.22.2.5</a:t>
                      </a:r>
                      <a:endParaRPr lang="zh-CN" altLang="en-US" sz="1000" dirty="0"/>
                    </a:p>
                  </a:txBody>
                  <a:tcPr/>
                </a:tc>
                <a:tc>
                  <a:txBody>
                    <a:bodyPr/>
                    <a:lstStyle/>
                    <a:p>
                      <a:r>
                        <a:rPr lang="en-US" altLang="zh-CN" sz="1000" dirty="0" smtClean="0"/>
                        <a:t>Should be transferred to MAC</a:t>
                      </a:r>
                      <a:endParaRPr lang="zh-CN" altLang="en-US" sz="1000" dirty="0"/>
                    </a:p>
                  </a:txBody>
                  <a:tcPr/>
                </a:tc>
              </a:tr>
              <a:tr h="135467">
                <a:tc>
                  <a:txBody>
                    <a:bodyPr/>
                    <a:lstStyle/>
                    <a:p>
                      <a:r>
                        <a:rPr lang="en-US" altLang="zh-CN" sz="1000" dirty="0" smtClean="0"/>
                        <a:t>Bin</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MCS overview</a:t>
                      </a:r>
                      <a:endParaRPr lang="zh-CN" altLang="en-US" sz="1000" dirty="0"/>
                    </a:p>
                  </a:txBody>
                  <a:tcPr/>
                </a:tc>
                <a:tc>
                  <a:txBody>
                    <a:bodyPr/>
                    <a:lstStyle/>
                    <a:p>
                      <a:r>
                        <a:rPr lang="en-US" altLang="zh-CN" sz="1000" dirty="0" smtClean="0"/>
                        <a:t>28.3.7/28.5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Bo</a:t>
                      </a:r>
                      <a:endParaRPr lang="zh-CN" altLang="en-US" sz="1000" dirty="0"/>
                    </a:p>
                  </a:txBody>
                  <a:tcPr/>
                </a:tc>
                <a:tc>
                  <a:txBody>
                    <a:bodyPr/>
                    <a:lstStyle/>
                    <a:p>
                      <a:r>
                        <a:rPr lang="en-US" altLang="zh-CN" sz="1000" dirty="0" smtClean="0"/>
                        <a:t>64</a:t>
                      </a:r>
                      <a:endParaRPr lang="zh-CN" altLang="en-US" sz="1000" dirty="0"/>
                    </a:p>
                  </a:txBody>
                  <a:tcPr/>
                </a:tc>
                <a:tc>
                  <a:txBody>
                    <a:bodyPr/>
                    <a:lstStyle/>
                    <a:p>
                      <a:r>
                        <a:rPr lang="en-US" altLang="zh-CN" sz="1000" dirty="0" smtClean="0"/>
                        <a:t>PHY</a:t>
                      </a:r>
                      <a:r>
                        <a:rPr lang="en-US" altLang="zh-CN" sz="1000" baseline="0" dirty="0" smtClean="0"/>
                        <a:t> SAP</a:t>
                      </a:r>
                      <a:endParaRPr lang="zh-CN" altLang="en-US" sz="1000" dirty="0"/>
                    </a:p>
                  </a:txBody>
                  <a:tcPr/>
                </a:tc>
                <a:tc>
                  <a:txBody>
                    <a:bodyPr/>
                    <a:lstStyle/>
                    <a:p>
                      <a:r>
                        <a:rPr lang="en-US" altLang="zh-CN" sz="1000" dirty="0" smtClean="0"/>
                        <a:t>28.2.2/8.3.4/8.3.5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Edward</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PHY SAP</a:t>
                      </a:r>
                      <a:endParaRPr lang="zh-CN" altLang="en-US" sz="1000" dirty="0"/>
                    </a:p>
                  </a:txBody>
                  <a:tcPr/>
                </a:tc>
                <a:tc>
                  <a:txBody>
                    <a:bodyPr/>
                    <a:lstStyle/>
                    <a:p>
                      <a:r>
                        <a:rPr lang="en-US" altLang="zh-CN" sz="1000" dirty="0" smtClean="0"/>
                        <a:t>28.4</a:t>
                      </a:r>
                      <a:endParaRPr lang="zh-CN" altLang="en-US" sz="1000" dirty="0"/>
                    </a:p>
                  </a:txBody>
                  <a:tcPr/>
                </a:tc>
                <a:tc>
                  <a:txBody>
                    <a:bodyPr/>
                    <a:lstStyle/>
                    <a:p>
                      <a:endParaRPr lang="zh-CN" altLang="en-US" sz="1000" dirty="0"/>
                    </a:p>
                  </a:txBody>
                  <a:tcPr/>
                </a:tc>
              </a:tr>
              <a:tr h="160867">
                <a:tc>
                  <a:txBody>
                    <a:bodyPr/>
                    <a:lstStyle/>
                    <a:p>
                      <a:r>
                        <a:rPr lang="en-US" altLang="zh-CN" sz="1000" dirty="0" err="1" smtClean="0"/>
                        <a:t>Hongyuan</a:t>
                      </a:r>
                      <a:endParaRPr lang="zh-CN" altLang="en-US" sz="1000" dirty="0"/>
                    </a:p>
                  </a:txBody>
                  <a:tcPr/>
                </a:tc>
                <a:tc>
                  <a:txBody>
                    <a:bodyPr/>
                    <a:lstStyle/>
                    <a:p>
                      <a:r>
                        <a:rPr lang="en-US" altLang="zh-CN" sz="1000" dirty="0" smtClean="0"/>
                        <a:t>149</a:t>
                      </a:r>
                      <a:endParaRPr lang="zh-CN" altLang="en-US" sz="1000" dirty="0"/>
                    </a:p>
                  </a:txBody>
                  <a:tcPr/>
                </a:tc>
                <a:tc>
                  <a:txBody>
                    <a:bodyPr/>
                    <a:lstStyle/>
                    <a:p>
                      <a:r>
                        <a:rPr lang="en-US" altLang="zh-CN" sz="1000" dirty="0" smtClean="0"/>
                        <a:t>Preamble/Math</a:t>
                      </a:r>
                      <a:endParaRPr lang="zh-CN" altLang="en-US" sz="1000" dirty="0"/>
                    </a:p>
                  </a:txBody>
                  <a:tcPr/>
                </a:tc>
                <a:tc>
                  <a:txBody>
                    <a:bodyPr/>
                    <a:lstStyle/>
                    <a:p>
                      <a:r>
                        <a:rPr lang="en-US" altLang="zh-CN" sz="1000" dirty="0" smtClean="0"/>
                        <a:t>28.3.9/28.3.10/28.3.11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Jianhan</a:t>
                      </a:r>
                      <a:endParaRPr lang="zh-CN" altLang="en-US" sz="1000" dirty="0"/>
                    </a:p>
                  </a:txBody>
                  <a:tcPr/>
                </a:tc>
                <a:tc>
                  <a:txBody>
                    <a:bodyPr/>
                    <a:lstStyle/>
                    <a:p>
                      <a:r>
                        <a:rPr lang="en-US" altLang="zh-CN" sz="1000" dirty="0" smtClean="0"/>
                        <a:t>35</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3.2/28.3.18/28.3.19</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Lochan</a:t>
                      </a:r>
                      <a:endParaRPr lang="zh-CN" altLang="en-US" sz="1000" dirty="0"/>
                    </a:p>
                  </a:txBody>
                  <a:tcPr/>
                </a:tc>
                <a:tc>
                  <a:txBody>
                    <a:bodyPr/>
                    <a:lstStyle/>
                    <a:p>
                      <a:r>
                        <a:rPr lang="en-US" altLang="zh-CN" sz="1000" dirty="0" smtClean="0"/>
                        <a:t>69</a:t>
                      </a:r>
                      <a:endParaRPr lang="zh-CN" altLang="en-US" sz="1000" dirty="0"/>
                    </a:p>
                  </a:txBody>
                  <a:tcPr/>
                </a:tc>
                <a:tc>
                  <a:txBody>
                    <a:bodyPr/>
                    <a:lstStyle/>
                    <a:p>
                      <a:r>
                        <a:rPr lang="en-US" altLang="zh-CN" sz="1000" dirty="0" smtClean="0"/>
                        <a:t>PHY</a:t>
                      </a:r>
                      <a:r>
                        <a:rPr lang="en-US" altLang="zh-CN" sz="1000" baseline="0" dirty="0" smtClean="0"/>
                        <a:t> intro/HE-SIG-A/B</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a:p>
                  </a:txBody>
                  <a:tcPr/>
                </a:tc>
              </a:tr>
              <a:tr h="135467">
                <a:tc>
                  <a:txBody>
                    <a:bodyPr/>
                    <a:lstStyle/>
                    <a:p>
                      <a:r>
                        <a:rPr lang="en-US" altLang="zh-CN" sz="1000" dirty="0" smtClean="0"/>
                        <a:t>Ron</a:t>
                      </a:r>
                      <a:endParaRPr lang="zh-CN" altLang="en-US" sz="1000" dirty="0"/>
                    </a:p>
                  </a:txBody>
                  <a:tcPr/>
                </a:tc>
                <a:tc>
                  <a:txBody>
                    <a:bodyPr/>
                    <a:lstStyle/>
                    <a:p>
                      <a:r>
                        <a:rPr lang="en-US" altLang="zh-CN" sz="1000" dirty="0" smtClean="0"/>
                        <a:t>1</a:t>
                      </a:r>
                      <a:endParaRPr lang="zh-CN" altLang="en-US" sz="1000" dirty="0"/>
                    </a:p>
                  </a:txBody>
                  <a:tcPr/>
                </a:tc>
                <a:tc>
                  <a:txBody>
                    <a:bodyPr/>
                    <a:lstStyle/>
                    <a:p>
                      <a:r>
                        <a:rPr lang="en-US" altLang="zh-CN" sz="1000" dirty="0" smtClean="0"/>
                        <a:t>HE-SIG-A</a:t>
                      </a:r>
                      <a:endParaRPr lang="zh-CN" altLang="en-US" sz="1000" dirty="0"/>
                    </a:p>
                  </a:txBody>
                  <a:tcPr/>
                </a:tc>
                <a:tc>
                  <a:txBody>
                    <a:bodyPr/>
                    <a:lstStyle/>
                    <a:p>
                      <a:r>
                        <a:rPr lang="en-US" altLang="zh-CN" sz="1000" dirty="0" smtClean="0"/>
                        <a:t>CID</a:t>
                      </a:r>
                      <a:r>
                        <a:rPr lang="en-US" altLang="zh-CN" sz="1000" baseline="0" dirty="0" smtClean="0"/>
                        <a:t> 14072</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Sigurd</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28.3.10.8.6/3</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Tianyu</a:t>
                      </a:r>
                      <a:endParaRPr lang="zh-CN" altLang="en-US" sz="1000" dirty="0"/>
                    </a:p>
                  </a:txBody>
                  <a:tcPr/>
                </a:tc>
                <a:tc>
                  <a:txBody>
                    <a:bodyPr/>
                    <a:lstStyle/>
                    <a:p>
                      <a:r>
                        <a:rPr lang="en-US" altLang="zh-CN" sz="1000" dirty="0" smtClean="0"/>
                        <a:t>23</a:t>
                      </a:r>
                      <a:endParaRPr lang="zh-CN" altLang="en-US" sz="1000" dirty="0"/>
                    </a:p>
                  </a:txBody>
                  <a:tcPr/>
                </a:tc>
                <a:tc>
                  <a:txBody>
                    <a:bodyPr/>
                    <a:lstStyle/>
                    <a:p>
                      <a:r>
                        <a:rPr lang="en-US" altLang="zh-CN" sz="1000" dirty="0" smtClean="0"/>
                        <a:t>PHY PPDU Format and </a:t>
                      </a:r>
                      <a:r>
                        <a:rPr lang="en-US" altLang="zh-CN" sz="1000" dirty="0" err="1" smtClean="0"/>
                        <a:t>misc</a:t>
                      </a:r>
                      <a:endParaRPr lang="zh-CN" altLang="en-US" sz="1000" dirty="0"/>
                    </a:p>
                  </a:txBody>
                  <a:tcPr/>
                </a:tc>
                <a:tc>
                  <a:txBody>
                    <a:bodyPr/>
                    <a:lstStyle/>
                    <a:p>
                      <a:r>
                        <a:rPr lang="en-US" altLang="zh-CN" sz="1000" dirty="0" smtClean="0"/>
                        <a:t>28.3.4/28.3.17</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Xiaogang</a:t>
                      </a:r>
                      <a:endParaRPr lang="zh-CN" altLang="en-US" sz="1000" dirty="0"/>
                    </a:p>
                  </a:txBody>
                  <a:tcPr/>
                </a:tc>
                <a:tc>
                  <a:txBody>
                    <a:bodyPr/>
                    <a:lstStyle/>
                    <a:p>
                      <a:r>
                        <a:rPr lang="en-US" altLang="zh-CN" sz="1000" dirty="0" smtClean="0"/>
                        <a:t>16</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28.3.20/21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Yongho</a:t>
                      </a:r>
                      <a:endParaRPr lang="zh-CN" altLang="en-US" sz="1000" dirty="0"/>
                    </a:p>
                  </a:txBody>
                  <a:tcPr/>
                </a:tc>
                <a:tc>
                  <a:txBody>
                    <a:bodyPr/>
                    <a:lstStyle/>
                    <a:p>
                      <a:r>
                        <a:rPr lang="en-US" altLang="zh-CN" sz="1000" dirty="0" smtClean="0"/>
                        <a:t>9</a:t>
                      </a:r>
                      <a:endParaRPr lang="zh-CN" altLang="en-US" sz="1000" dirty="0"/>
                    </a:p>
                  </a:txBody>
                  <a:tcPr/>
                </a:tc>
                <a:tc>
                  <a:txBody>
                    <a:bodyPr/>
                    <a:lstStyle/>
                    <a:p>
                      <a:r>
                        <a:rPr lang="en-US" altLang="zh-CN" sz="1000" dirty="0" smtClean="0"/>
                        <a:t>PHY PPDU format/PHY SAP</a:t>
                      </a:r>
                      <a:endParaRPr lang="zh-CN" altLang="en-US" sz="1000" dirty="0"/>
                    </a:p>
                  </a:txBody>
                  <a:tcPr/>
                </a:tc>
                <a:tc>
                  <a:txBody>
                    <a:bodyPr/>
                    <a:lstStyle/>
                    <a:p>
                      <a:r>
                        <a:rPr lang="en-US" altLang="zh-CN" sz="1000" dirty="0" smtClean="0"/>
                        <a:t>28.3.16/28.4.4</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Youhan</a:t>
                      </a:r>
                      <a:endParaRPr lang="zh-CN" altLang="en-US" sz="1000" dirty="0"/>
                    </a:p>
                  </a:txBody>
                  <a:tcPr/>
                </a:tc>
                <a:tc>
                  <a:txBody>
                    <a:bodyPr/>
                    <a:lstStyle/>
                    <a:p>
                      <a:r>
                        <a:rPr lang="en-US" altLang="zh-CN" sz="1000" dirty="0" smtClean="0"/>
                        <a:t>80</a:t>
                      </a:r>
                      <a:endParaRPr lang="zh-CN" altLang="en-US" sz="1000" dirty="0"/>
                    </a:p>
                  </a:txBody>
                  <a:tcPr/>
                </a:tc>
                <a:tc>
                  <a:txBody>
                    <a:bodyPr/>
                    <a:lstStyle/>
                    <a:p>
                      <a:r>
                        <a:rPr lang="en-US" altLang="zh-CN" sz="1000" dirty="0" smtClean="0"/>
                        <a:t>PHY OFDMA</a:t>
                      </a:r>
                      <a:r>
                        <a:rPr lang="en-US" altLang="zh-CN" sz="1000" baseline="0" dirty="0" smtClean="0"/>
                        <a:t> overview and </a:t>
                      </a:r>
                      <a:r>
                        <a:rPr lang="en-US" altLang="zh-CN" sz="1000" baseline="0" dirty="0" err="1" smtClean="0"/>
                        <a:t>misc</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Yujin</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Zhou</a:t>
                      </a:r>
                      <a:r>
                        <a:rPr lang="en-US" altLang="zh-CN" sz="1000" baseline="0" dirty="0" smtClean="0"/>
                        <a:t> </a:t>
                      </a:r>
                      <a:r>
                        <a:rPr lang="en-US" altLang="zh-CN" sz="1000" baseline="0" dirty="0" err="1" smtClean="0"/>
                        <a:t>Lan</a:t>
                      </a:r>
                      <a:endParaRPr lang="zh-CN" altLang="en-US" sz="1000" dirty="0"/>
                    </a:p>
                  </a:txBody>
                  <a:tcPr/>
                </a:tc>
                <a:tc>
                  <a:txBody>
                    <a:bodyPr/>
                    <a:lstStyle/>
                    <a:p>
                      <a:r>
                        <a:rPr lang="en-US" altLang="zh-CN" sz="1000" dirty="0" smtClean="0"/>
                        <a:t>3</a:t>
                      </a:r>
                      <a:endParaRPr lang="zh-CN" altLang="en-US" sz="1000" dirty="0"/>
                    </a:p>
                  </a:txBody>
                  <a:tcPr/>
                </a:tc>
                <a:tc>
                  <a:txBody>
                    <a:bodyPr/>
                    <a:lstStyle/>
                    <a:p>
                      <a:r>
                        <a:rPr lang="en-US" altLang="zh-CN" sz="1000" dirty="0" smtClean="0"/>
                        <a:t>PHY OFDMA overview</a:t>
                      </a:r>
                      <a:endParaRPr lang="zh-CN" altLang="en-US" sz="1000" dirty="0"/>
                    </a:p>
                  </a:txBody>
                  <a:tcPr/>
                </a:tc>
                <a:tc>
                  <a:txBody>
                    <a:bodyPr/>
                    <a:lstStyle/>
                    <a:p>
                      <a:r>
                        <a:rPr lang="en-US" altLang="zh-CN" sz="1000" dirty="0" smtClean="0"/>
                        <a:t>28.3.3</a:t>
                      </a:r>
                      <a:endParaRPr lang="zh-CN" altLang="en-US" sz="1000" dirty="0"/>
                    </a:p>
                  </a:txBody>
                  <a:tcPr/>
                </a:tc>
                <a:tc>
                  <a:txBody>
                    <a:bodyPr/>
                    <a:lstStyle/>
                    <a:p>
                      <a:endParaRPr lang="zh-CN" altLang="en-US" sz="10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540466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3036968441"/>
              </p:ext>
            </p:extLst>
          </p:nvPr>
        </p:nvGraphicFramePr>
        <p:xfrm>
          <a:off x="914400" y="2640342"/>
          <a:ext cx="7391401" cy="3455658"/>
        </p:xfrm>
        <a:graphic>
          <a:graphicData uri="http://schemas.openxmlformats.org/drawingml/2006/table">
            <a:tbl>
              <a:tblPr>
                <a:tableStyleId>{68D230F3-CF80-4859-8CE7-A43EE81993B5}</a:tableStyleId>
              </a:tblPr>
              <a:tblGrid>
                <a:gridCol w="381000"/>
                <a:gridCol w="4038600"/>
                <a:gridCol w="2362200"/>
                <a:gridCol w="609601"/>
              </a:tblGrid>
              <a:tr h="108438">
                <a:tc>
                  <a:txBody>
                    <a:bodyPr/>
                    <a:lstStyle/>
                    <a:p>
                      <a:pPr algn="ctr" fontAlgn="b"/>
                      <a:r>
                        <a:rPr lang="en-US" sz="1200"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effectLst/>
                        </a:rPr>
                        <a:t>110</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a:effectLst/>
                        </a:rPr>
                        <a:t>11ax Comment Resolutions for PHY Preamble</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effectLst/>
                        </a:rPr>
                        <a:t>111</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a:effectLst/>
                        </a:rPr>
                        <a:t>11ax Comment Resolutions for PHY Data field</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sz="1200" u="none" strike="noStrike" kern="1200" dirty="0" smtClean="0">
                          <a:effectLst/>
                        </a:rPr>
                        <a:t>136</a:t>
                      </a:r>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sz="1200" u="none" strike="noStrike" kern="1200" dirty="0" smtClean="0">
                          <a:effectLst/>
                        </a:rPr>
                        <a:t>CRs-for-TXVECTOR&amp;RXVECTOR-part-1</a:t>
                      </a:r>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r>
                        <a:rPr lang="en-US" sz="1200" u="none" strike="noStrike" kern="1200" dirty="0" smtClean="0">
                          <a:effectLst/>
                        </a:rPr>
                        <a:t>Bo Sun (ZTE)</a:t>
                      </a:r>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nchor="b"/>
                </a:tc>
              </a:tr>
              <a:tr h="108438">
                <a:tc>
                  <a:txBody>
                    <a:bodyPr/>
                    <a:lstStyle/>
                    <a:p>
                      <a:pPr algn="l" fontAlgn="b"/>
                      <a:r>
                        <a:rPr lang="en-US" altLang="zh-CN" sz="1200" u="none" strike="noStrike" kern="1200" dirty="0">
                          <a:effectLst/>
                        </a:rPr>
                        <a:t>150</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200" u="none" strike="noStrike" kern="1200" dirty="0">
                          <a:effectLst/>
                        </a:rPr>
                        <a:t>CR for HE ER SU</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200" u="none" strike="noStrike" kern="1200" dirty="0" err="1">
                          <a:effectLst/>
                        </a:rPr>
                        <a:t>Tianyu</a:t>
                      </a:r>
                      <a:r>
                        <a:rPr lang="en-US" sz="1200" u="none" strike="noStrike" kern="1200" dirty="0">
                          <a:effectLst/>
                        </a:rPr>
                        <a:t> Wu (Samsung)</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sz="1200" u="none" strike="noStrike" kern="1200" dirty="0">
                          <a:effectLst/>
                        </a:rPr>
                        <a:t>PHY</a:t>
                      </a:r>
                      <a:endParaRPr lang="en-US" sz="1200" u="none" strike="noStrike" kern="1200" dirty="0">
                        <a:solidFill>
                          <a:schemeClr val="tx1"/>
                        </a:solidFill>
                        <a:effectLst/>
                        <a:latin typeface="+mn-lt"/>
                        <a:ea typeface="+mn-ea"/>
                        <a:cs typeface="+mn-cs"/>
                      </a:endParaRPr>
                    </a:p>
                  </a:txBody>
                  <a:tcPr marL="9525" marR="9525" marT="9525" marB="0"/>
                </a:tc>
              </a:tr>
              <a:tr h="108438">
                <a:tc>
                  <a:txBody>
                    <a:bodyPr/>
                    <a:lstStyle/>
                    <a:p>
                      <a:pPr algn="l" fontAlgn="b"/>
                      <a:r>
                        <a:rPr lang="en-US" altLang="zh-CN" sz="1200" u="none" strike="noStrike" kern="1200" dirty="0">
                          <a:effectLst/>
                        </a:rPr>
                        <a:t>151</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200" u="none" strike="noStrike" kern="1200" dirty="0">
                          <a:effectLst/>
                        </a:rPr>
                        <a:t>CR for PHY PPDU formats</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200" u="none" strike="noStrike" kern="1200" dirty="0" err="1">
                          <a:effectLst/>
                        </a:rPr>
                        <a:t>Tianyu</a:t>
                      </a:r>
                      <a:r>
                        <a:rPr lang="en-US" sz="1200" u="none" strike="noStrike" kern="1200" dirty="0">
                          <a:effectLst/>
                        </a:rPr>
                        <a:t> Wu (Samsung)</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sz="1200" u="none" strike="noStrike" kern="1200" dirty="0">
                          <a:effectLst/>
                        </a:rPr>
                        <a:t>PHY</a:t>
                      </a:r>
                      <a:endParaRPr lang="en-US" sz="1200" u="none" strike="noStrike" kern="1200" dirty="0">
                        <a:solidFill>
                          <a:schemeClr val="tx1"/>
                        </a:solidFill>
                        <a:effectLst/>
                        <a:latin typeface="+mn-lt"/>
                        <a:ea typeface="+mn-ea"/>
                        <a:cs typeface="+mn-cs"/>
                      </a:endParaRPr>
                    </a:p>
                  </a:txBody>
                  <a:tcPr marL="9525" marR="9525" marT="9525" marB="0"/>
                </a:tc>
              </a:tr>
              <a:tr h="108438">
                <a:tc>
                  <a:txBody>
                    <a:bodyPr/>
                    <a:lstStyle/>
                    <a:p>
                      <a:pPr marL="0" algn="l" defTabSz="914400" rtl="0" eaLnBrk="1" fontAlgn="b" latinLnBrk="0" hangingPunct="1"/>
                      <a:r>
                        <a:rPr lang="en-US" altLang="zh-CN" sz="1200" u="none" strike="noStrike" kern="1200" dirty="0">
                          <a:solidFill>
                            <a:schemeClr val="tx1"/>
                          </a:solidFill>
                          <a:effectLst/>
                          <a:latin typeface="+mn-lt"/>
                          <a:ea typeface="+mn-ea"/>
                          <a:cs typeface="+mn-cs"/>
                        </a:rPr>
                        <a:t>162</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LB230 CR on CIDs 12060 and 13047</a:t>
                      </a:r>
                    </a:p>
                  </a:txBody>
                  <a:tcPr marL="9525" marR="9525" marT="9525" marB="0" anchor="b"/>
                </a:tc>
                <a:tc>
                  <a:txBody>
                    <a:bodyPr/>
                    <a:lstStyle/>
                    <a:p>
                      <a:pPr marL="0" algn="l" defTabSz="914400" rtl="0" eaLnBrk="1" fontAlgn="b" latinLnBrk="0" hangingPunct="1"/>
                      <a:r>
                        <a:rPr lang="en-US" sz="1200" u="none" strike="noStrike" kern="1200">
                          <a:solidFill>
                            <a:schemeClr val="tx1"/>
                          </a:solidFill>
                          <a:effectLst/>
                          <a:latin typeface="+mn-lt"/>
                          <a:ea typeface="+mn-ea"/>
                          <a:cs typeface="+mn-cs"/>
                        </a:rPr>
                        <a:t>Ming Gan (Huawei)</a:t>
                      </a:r>
                    </a:p>
                  </a:txBody>
                  <a:tcPr marL="9525" marR="9525" marT="9525" marB="0" anchor="b"/>
                </a:tc>
                <a:tc>
                  <a:txBody>
                    <a:bodyPr/>
                    <a:lstStyle/>
                    <a:p>
                      <a:pPr algn="ctr" fontAlgn="t"/>
                      <a:r>
                        <a:rPr lang="en-US" altLang="zh-CN" sz="1200" u="none" strike="noStrike" kern="1200" smtClean="0">
                          <a:effectLst/>
                        </a:rPr>
                        <a:t>PHY</a:t>
                      </a:r>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u="none" strike="noStrike" kern="1200">
                          <a:solidFill>
                            <a:schemeClr val="tx1"/>
                          </a:solidFill>
                          <a:effectLst/>
                          <a:latin typeface="+mn-lt"/>
                          <a:ea typeface="+mn-ea"/>
                          <a:cs typeface="+mn-cs"/>
                        </a:rPr>
                        <a:t>187</a:t>
                      </a:r>
                    </a:p>
                  </a:txBody>
                  <a:tcPr marL="9525" marR="9525" marT="9525" marB="0" anchor="b"/>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Tx</a:t>
                      </a:r>
                      <a:r>
                        <a:rPr lang="en-US" sz="1200" u="none" strike="noStrike" kern="1200" dirty="0">
                          <a:solidFill>
                            <a:schemeClr val="tx1"/>
                          </a:solidFill>
                          <a:effectLst/>
                          <a:latin typeface="+mn-lt"/>
                          <a:ea typeface="+mn-ea"/>
                          <a:cs typeface="+mn-cs"/>
                        </a:rPr>
                        <a:t> EVM for </a:t>
                      </a:r>
                      <a:r>
                        <a:rPr lang="en-US" sz="1200" u="none" strike="noStrike" kern="1200" dirty="0" err="1">
                          <a:solidFill>
                            <a:schemeClr val="tx1"/>
                          </a:solidFill>
                          <a:effectLst/>
                          <a:latin typeface="+mn-lt"/>
                          <a:ea typeface="+mn-ea"/>
                          <a:cs typeface="+mn-cs"/>
                        </a:rPr>
                        <a:t>Beamformed</a:t>
                      </a:r>
                      <a:r>
                        <a:rPr lang="en-US" sz="1200" u="none" strike="noStrike" kern="1200" dirty="0">
                          <a:solidFill>
                            <a:schemeClr val="tx1"/>
                          </a:solidFill>
                          <a:effectLst/>
                          <a:latin typeface="+mn-lt"/>
                          <a:ea typeface="+mn-ea"/>
                          <a:cs typeface="+mn-cs"/>
                        </a:rPr>
                        <a:t> Transmission</a:t>
                      </a:r>
                    </a:p>
                  </a:txBody>
                  <a:tcPr marL="9525" marR="9525" marT="9525" marB="0" anchor="b"/>
                </a:tc>
                <a:tc>
                  <a:txBody>
                    <a:bodyPr/>
                    <a:lstStyle/>
                    <a:p>
                      <a:pPr marL="0" algn="l" defTabSz="914400" rtl="0" eaLnBrk="1" fontAlgn="b" latinLnBrk="0" hangingPunct="1"/>
                      <a:r>
                        <a:rPr lang="en-US" sz="1200" u="none" strike="noStrike" kern="1200">
                          <a:solidFill>
                            <a:schemeClr val="tx1"/>
                          </a:solidFill>
                          <a:effectLst/>
                          <a:latin typeface="+mn-lt"/>
                          <a:ea typeface="+mn-ea"/>
                          <a:cs typeface="+mn-cs"/>
                        </a:rPr>
                        <a:t>Bin Tian (Qualcomm)</a:t>
                      </a:r>
                    </a:p>
                  </a:txBody>
                  <a:tcPr marL="9525" marR="9525" marT="9525" marB="0" anchor="b"/>
                </a:tc>
                <a:tc>
                  <a:txBody>
                    <a:bodyPr/>
                    <a:lstStyle/>
                    <a:p>
                      <a:pPr algn="ctr" fontAlgn="t"/>
                      <a:r>
                        <a:rPr lang="en-US" altLang="zh-CN" sz="1200" u="none" strike="noStrike" kern="1200" smtClean="0">
                          <a:effectLst/>
                        </a:rPr>
                        <a:t>PHY</a:t>
                      </a:r>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u="none" strike="noStrike" kern="1200">
                          <a:solidFill>
                            <a:schemeClr val="tx1"/>
                          </a:solidFill>
                          <a:effectLst/>
                          <a:latin typeface="+mn-lt"/>
                          <a:ea typeface="+mn-ea"/>
                          <a:cs typeface="+mn-cs"/>
                        </a:rPr>
                        <a:t>324</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CR on HE-SIG-B part 3</a:t>
                      </a:r>
                    </a:p>
                  </a:txBody>
                  <a:tcPr marL="9525" marR="9525" marT="9525" marB="0" anchor="b"/>
                </a:tc>
                <a:tc>
                  <a:txBody>
                    <a:bodyPr/>
                    <a:lstStyle/>
                    <a:p>
                      <a:pPr marL="0" algn="l" defTabSz="914400" rtl="0" eaLnBrk="1" fontAlgn="b" latinLnBrk="0" hangingPunct="1"/>
                      <a:r>
                        <a:rPr lang="en-US" sz="1200" u="none" strike="noStrike" kern="1200">
                          <a:solidFill>
                            <a:schemeClr val="tx1"/>
                          </a:solidFill>
                          <a:effectLst/>
                          <a:latin typeface="+mn-lt"/>
                          <a:ea typeface="+mn-ea"/>
                          <a:cs typeface="+mn-cs"/>
                        </a:rPr>
                        <a:t>Yujin Noh (Newracom)</a:t>
                      </a:r>
                    </a:p>
                  </a:txBody>
                  <a:tcPr marL="9525" marR="9525" marT="9525" marB="0" anchor="b"/>
                </a:tc>
                <a:tc>
                  <a:txBody>
                    <a:bodyPr/>
                    <a:lstStyle/>
                    <a:p>
                      <a:pPr algn="ctr" fontAlgn="t"/>
                      <a:r>
                        <a:rPr lang="en-US" altLang="zh-CN" sz="1200" u="none" strike="noStrike" kern="1200" smtClean="0">
                          <a:effectLst/>
                        </a:rPr>
                        <a:t>PHY</a:t>
                      </a:r>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u="none" strike="noStrike" kern="1200">
                          <a:solidFill>
                            <a:schemeClr val="tx1"/>
                          </a:solidFill>
                          <a:effectLst/>
                          <a:latin typeface="+mn-lt"/>
                          <a:ea typeface="+mn-ea"/>
                          <a:cs typeface="+mn-cs"/>
                        </a:rPr>
                        <a:t>349</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LB230-PHY-CR-28.3.3</a:t>
                      </a:r>
                    </a:p>
                  </a:txBody>
                  <a:tcPr marL="9525" marR="9525" marT="9525" marB="0" anchor="b"/>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Junghoon</a:t>
                      </a:r>
                      <a:r>
                        <a:rPr lang="en-US" sz="1200" u="none" strike="noStrike"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rPr>
                        <a:t>Suh</a:t>
                      </a:r>
                      <a:r>
                        <a:rPr lang="en-US" sz="1200" u="none" strike="noStrike" kern="1200" dirty="0">
                          <a:solidFill>
                            <a:schemeClr val="tx1"/>
                          </a:solidFill>
                          <a:effectLst/>
                          <a:latin typeface="+mn-lt"/>
                          <a:ea typeface="+mn-ea"/>
                          <a:cs typeface="+mn-cs"/>
                        </a:rPr>
                        <a:t> (Huawei)</a:t>
                      </a:r>
                    </a:p>
                  </a:txBody>
                  <a:tcPr marL="9525" marR="9525" marT="9525" marB="0" anchor="b"/>
                </a:tc>
                <a:tc>
                  <a:txBody>
                    <a:bodyPr/>
                    <a:lstStyle/>
                    <a:p>
                      <a:pPr algn="ctr" fontAlgn="t"/>
                      <a:r>
                        <a:rPr lang="en-US" altLang="zh-CN" sz="1200" u="none" strike="noStrike" kern="1200" smtClean="0">
                          <a:effectLst/>
                        </a:rPr>
                        <a:t>PHY</a:t>
                      </a:r>
                      <a:endParaRPr lang="en-US" altLang="zh-CN" sz="1200" u="none" strike="noStrike" kern="1200" dirty="0">
                        <a:solidFill>
                          <a:schemeClr val="tx1"/>
                        </a:solidFill>
                        <a:effectLst/>
                        <a:latin typeface="+mn-lt"/>
                        <a:ea typeface="+mn-ea"/>
                        <a:cs typeface="+mn-cs"/>
                      </a:endParaRPr>
                    </a:p>
                  </a:txBody>
                  <a:tcPr marL="9525" marR="9525" marT="9525" marB="0"/>
                </a:tc>
              </a:tr>
              <a:tr h="108438">
                <a:tc>
                  <a:txBody>
                    <a:bodyPr/>
                    <a:lstStyle/>
                    <a:p>
                      <a:pPr marL="0" algn="l" defTabSz="914400" rtl="0" eaLnBrk="1" fontAlgn="b" latinLnBrk="0" hangingPunct="1"/>
                      <a:r>
                        <a:rPr lang="en-US" altLang="zh-CN" sz="1200" u="none" strike="noStrike" kern="1200">
                          <a:solidFill>
                            <a:schemeClr val="tx1"/>
                          </a:solidFill>
                          <a:effectLst/>
                          <a:latin typeface="+mn-lt"/>
                          <a:ea typeface="+mn-ea"/>
                          <a:cs typeface="+mn-cs"/>
                        </a:rPr>
                        <a:t>352</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LB230-PHY-CR on HE-SIG-B</a:t>
                      </a:r>
                    </a:p>
                  </a:txBody>
                  <a:tcPr marL="9525" marR="9525" marT="9525" marB="0" anchor="b"/>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Tianyu</a:t>
                      </a:r>
                      <a:r>
                        <a:rPr lang="en-US" sz="1200" u="none" strike="noStrike" kern="1200" dirty="0">
                          <a:solidFill>
                            <a:schemeClr val="tx1"/>
                          </a:solidFill>
                          <a:effectLst/>
                          <a:latin typeface="+mn-lt"/>
                          <a:ea typeface="+mn-ea"/>
                          <a:cs typeface="+mn-cs"/>
                        </a:rPr>
                        <a:t> Wu (Samsung)</a:t>
                      </a:r>
                    </a:p>
                  </a:txBody>
                  <a:tcPr marL="9525" marR="9525" marT="9525" marB="0" anchor="b"/>
                </a:tc>
                <a:tc>
                  <a:txBody>
                    <a:bodyPr/>
                    <a:lstStyle/>
                    <a:p>
                      <a:pPr algn="ctr" fontAlgn="t"/>
                      <a:r>
                        <a:rPr lang="en-US" altLang="zh-CN" sz="1200" u="none" strike="noStrike" kern="1200" smtClean="0">
                          <a:effectLst/>
                        </a:rPr>
                        <a:t>PHY</a:t>
                      </a:r>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u="none" strike="noStrike" kern="1200">
                          <a:solidFill>
                            <a:schemeClr val="tx1"/>
                          </a:solidFill>
                          <a:effectLst/>
                          <a:latin typeface="+mn-lt"/>
                          <a:ea typeface="+mn-ea"/>
                          <a:cs typeface="+mn-cs"/>
                        </a:rPr>
                        <a:t>162</a:t>
                      </a:r>
                    </a:p>
                  </a:txBody>
                  <a:tcPr marL="9525" marR="9525" marT="9525" marB="0" anchor="b"/>
                </a:tc>
                <a:tc>
                  <a:txBody>
                    <a:bodyPr/>
                    <a:lstStyle/>
                    <a:p>
                      <a:pPr marL="0" algn="l" defTabSz="914400" rtl="0" eaLnBrk="1" fontAlgn="b" latinLnBrk="0" hangingPunct="1"/>
                      <a:r>
                        <a:rPr lang="en-US" sz="1200" u="none" strike="noStrike" kern="1200">
                          <a:solidFill>
                            <a:schemeClr val="tx1"/>
                          </a:solidFill>
                          <a:effectLst/>
                          <a:latin typeface="+mn-lt"/>
                          <a:ea typeface="+mn-ea"/>
                          <a:cs typeface="+mn-cs"/>
                        </a:rPr>
                        <a:t>LB230 CR on CIDs 12060 and 13047</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Ming </a:t>
                      </a:r>
                      <a:r>
                        <a:rPr lang="en-US" sz="1200" u="none" strike="noStrike" kern="1200" dirty="0" err="1">
                          <a:solidFill>
                            <a:schemeClr val="tx1"/>
                          </a:solidFill>
                          <a:effectLst/>
                          <a:latin typeface="+mn-lt"/>
                          <a:ea typeface="+mn-ea"/>
                          <a:cs typeface="+mn-cs"/>
                        </a:rPr>
                        <a:t>Gan</a:t>
                      </a:r>
                      <a:r>
                        <a:rPr lang="en-US" sz="1200" u="none" strike="noStrike" kern="1200" dirty="0">
                          <a:solidFill>
                            <a:schemeClr val="tx1"/>
                          </a:solidFill>
                          <a:effectLst/>
                          <a:latin typeface="+mn-lt"/>
                          <a:ea typeface="+mn-ea"/>
                          <a:cs typeface="+mn-cs"/>
                        </a:rPr>
                        <a:t> (Huawei)</a:t>
                      </a:r>
                    </a:p>
                  </a:txBody>
                  <a:tcPr marL="9525" marR="9525" marT="9525" marB="0" anchor="b"/>
                </a:tc>
                <a:tc>
                  <a:txBody>
                    <a:bodyPr/>
                    <a:lstStyle/>
                    <a:p>
                      <a:pPr algn="ctr" fontAlgn="t"/>
                      <a:r>
                        <a:rPr lang="en-US" altLang="zh-CN" sz="1200" u="none" strike="noStrike" kern="1200" dirty="0" smtClean="0">
                          <a:effectLst/>
                        </a:rPr>
                        <a:t>PHY</a:t>
                      </a:r>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u="none" strike="noStrike" kern="1200">
                          <a:solidFill>
                            <a:schemeClr val="tx1"/>
                          </a:solidFill>
                          <a:effectLst/>
                          <a:latin typeface="+mn-lt"/>
                          <a:ea typeface="+mn-ea"/>
                          <a:cs typeface="+mn-cs"/>
                        </a:rPr>
                        <a:t>359</a:t>
                      </a:r>
                    </a:p>
                  </a:txBody>
                  <a:tcPr marL="9525" marR="9525" marT="9525" marB="0" anchor="b"/>
                </a:tc>
                <a:tc>
                  <a:txBody>
                    <a:bodyPr/>
                    <a:lstStyle/>
                    <a:p>
                      <a:pPr marL="0" algn="l" defTabSz="914400" rtl="0" eaLnBrk="1" fontAlgn="b" latinLnBrk="0" hangingPunct="1"/>
                      <a:r>
                        <a:rPr lang="en-US" sz="1200" u="none" strike="noStrike" kern="1200">
                          <a:solidFill>
                            <a:schemeClr val="tx1"/>
                          </a:solidFill>
                          <a:effectLst/>
                          <a:latin typeface="+mn-lt"/>
                          <a:ea typeface="+mn-ea"/>
                          <a:cs typeface="+mn-cs"/>
                        </a:rPr>
                        <a:t>CR-on-1024QAM</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Ron </a:t>
                      </a:r>
                      <a:r>
                        <a:rPr lang="en-US" sz="1200" u="none" strike="noStrike" kern="1200" dirty="0" err="1">
                          <a:solidFill>
                            <a:schemeClr val="tx1"/>
                          </a:solidFill>
                          <a:effectLst/>
                          <a:latin typeface="+mn-lt"/>
                          <a:ea typeface="+mn-ea"/>
                          <a:cs typeface="+mn-cs"/>
                        </a:rPr>
                        <a:t>Porat</a:t>
                      </a:r>
                      <a:r>
                        <a:rPr lang="en-US" sz="1200" u="none" strike="noStrike" kern="1200" dirty="0">
                          <a:solidFill>
                            <a:schemeClr val="tx1"/>
                          </a:solidFill>
                          <a:effectLst/>
                          <a:latin typeface="+mn-lt"/>
                          <a:ea typeface="+mn-ea"/>
                          <a:cs typeface="+mn-cs"/>
                        </a:rPr>
                        <a:t> (Broadcom)</a:t>
                      </a:r>
                    </a:p>
                  </a:txBody>
                  <a:tcPr marL="9525" marR="9525" marT="9525" marB="0" anchor="b"/>
                </a:tc>
                <a:tc>
                  <a:txBody>
                    <a:bodyPr/>
                    <a:lstStyle/>
                    <a:p>
                      <a:pPr marL="0" algn="ctr" defTabSz="914400" rtl="0" eaLnBrk="1" fontAlgn="b" latinLnBrk="0" hangingPunct="1"/>
                      <a:r>
                        <a:rPr lang="en-US" sz="12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l" defTabSz="914400" rtl="0" eaLnBrk="1" fontAlgn="b" latinLnBrk="0" hangingPunct="1"/>
                      <a:r>
                        <a:rPr lang="en-US" altLang="zh-CN" sz="1200" u="none" strike="noStrike" kern="1200">
                          <a:solidFill>
                            <a:schemeClr val="tx1"/>
                          </a:solidFill>
                          <a:effectLst/>
                          <a:latin typeface="+mn-lt"/>
                          <a:ea typeface="+mn-ea"/>
                          <a:cs typeface="+mn-cs"/>
                        </a:rPr>
                        <a:t>404</a:t>
                      </a:r>
                    </a:p>
                  </a:txBody>
                  <a:tcPr marL="9525" marR="9525" marT="9525" marB="0" anchor="b"/>
                </a:tc>
                <a:tc>
                  <a:txBody>
                    <a:bodyPr/>
                    <a:lstStyle/>
                    <a:p>
                      <a:pPr marL="0" algn="l" defTabSz="914400" rtl="0" eaLnBrk="1" fontAlgn="b" latinLnBrk="0" hangingPunct="1"/>
                      <a:r>
                        <a:rPr lang="en-US" sz="1200" u="none" strike="noStrike" kern="1200">
                          <a:solidFill>
                            <a:schemeClr val="tx1"/>
                          </a:solidFill>
                          <a:effectLst/>
                          <a:latin typeface="+mn-lt"/>
                          <a:ea typeface="+mn-ea"/>
                          <a:cs typeface="+mn-cs"/>
                        </a:rPr>
                        <a:t>CR-PHY-INTRO-Part-4</a:t>
                      </a:r>
                    </a:p>
                  </a:txBody>
                  <a:tcPr marL="9525" marR="9525" marT="9525" marB="0" anchor="b"/>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Lochan</a:t>
                      </a:r>
                      <a:r>
                        <a:rPr lang="en-US" sz="1200" u="none" strike="noStrike"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rPr>
                        <a:t>Verma</a:t>
                      </a:r>
                      <a:r>
                        <a:rPr lang="en-US" sz="1200" u="none" strike="noStrike" kern="1200" dirty="0">
                          <a:solidFill>
                            <a:schemeClr val="tx1"/>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2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l" defTabSz="914400" rtl="0" eaLnBrk="1" fontAlgn="b" latinLnBrk="0" hangingPunct="1"/>
                      <a:r>
                        <a:rPr lang="en-US" altLang="zh-CN" sz="1200" u="none" strike="noStrike" kern="1200">
                          <a:solidFill>
                            <a:schemeClr val="tx1"/>
                          </a:solidFill>
                          <a:effectLst/>
                          <a:latin typeface="+mn-lt"/>
                          <a:ea typeface="+mn-ea"/>
                          <a:cs typeface="+mn-cs"/>
                        </a:rPr>
                        <a:t>409</a:t>
                      </a:r>
                    </a:p>
                  </a:txBody>
                  <a:tcPr marL="9525" marR="9525" marT="9525" marB="0" anchor="b"/>
                </a:tc>
                <a:tc>
                  <a:txBody>
                    <a:bodyPr/>
                    <a:lstStyle/>
                    <a:p>
                      <a:pPr marL="0" algn="l" defTabSz="914400" rtl="0" eaLnBrk="1" fontAlgn="b" latinLnBrk="0" hangingPunct="1"/>
                      <a:r>
                        <a:rPr lang="en-US" sz="1200" u="none" strike="noStrike" kern="1200">
                          <a:solidFill>
                            <a:schemeClr val="tx1"/>
                          </a:solidFill>
                          <a:effectLst/>
                          <a:latin typeface="+mn-lt"/>
                          <a:ea typeface="+mn-ea"/>
                          <a:cs typeface="+mn-cs"/>
                        </a:rPr>
                        <a:t>CR-PHY-INTRO-Part-5</a:t>
                      </a:r>
                    </a:p>
                  </a:txBody>
                  <a:tcPr marL="9525" marR="9525" marT="9525" marB="0" anchor="b"/>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Lochan</a:t>
                      </a:r>
                      <a:r>
                        <a:rPr lang="en-US" sz="1200" u="none" strike="noStrike"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rPr>
                        <a:t>Verma</a:t>
                      </a:r>
                      <a:r>
                        <a:rPr lang="en-US" sz="1200" u="none" strike="noStrike" kern="1200" dirty="0">
                          <a:solidFill>
                            <a:schemeClr val="tx1"/>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2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l" defTabSz="914400" rtl="0" eaLnBrk="1" fontAlgn="b" latinLnBrk="0" hangingPunct="1"/>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a:t>
            </a:r>
            <a:r>
              <a:rPr lang="en-US" altLang="zh-CN" dirty="0" smtClean="0"/>
              <a:t>11-18/0xxxr0)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a:t>
            </a:r>
            <a:r>
              <a:rPr lang="en-US" altLang="zh-CN" dirty="0" smtClean="0"/>
              <a:t>11-18/0xxxr0?</a:t>
            </a:r>
            <a:endParaRPr lang="en-US" altLang="zh-CN" dirty="0" smtClean="0"/>
          </a:p>
          <a:p>
            <a:pPr lvl="1"/>
            <a:r>
              <a:rPr lang="en-US" altLang="zh-CN" dirty="0" smtClean="0"/>
              <a:t>CID </a:t>
            </a:r>
            <a:r>
              <a:rPr lang="en-GB" altLang="zh-CN" dirty="0" err="1" smtClean="0">
                <a:latin typeface="Times New Roman" panose="02020603050405020304" pitchFamily="18" charset="0"/>
                <a:ea typeface="宋体" panose="02010600030101010101" pitchFamily="2" charset="-122"/>
                <a:cs typeface="Times New Roman" panose="02020603050405020304" pitchFamily="18" charset="0"/>
              </a:rPr>
              <a:t>xxxx</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a:t>
            </a:r>
            <a:endParaRPr lang="zh-CN" alt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a:t>
            </a:r>
            <a:r>
              <a:rPr lang="en-US" altLang="en-US" dirty="0" smtClean="0"/>
              <a:t>Mar 2nd</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Adjourn at 5:00pm</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7"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a:t>
            </a:r>
            <a:r>
              <a:rPr lang="en-US" dirty="0" smtClean="0"/>
              <a:t>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52712</TotalTime>
  <Words>1408</Words>
  <Application>Microsoft Office PowerPoint</Application>
  <PresentationFormat>全屏显示(4:3)</PresentationFormat>
  <Paragraphs>282</Paragraphs>
  <Slides>15</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5" baseType="lpstr">
      <vt:lpstr>Monotype Sorts</vt:lpstr>
      <vt:lpstr>ＭＳ Ｐゴシック</vt:lpstr>
      <vt:lpstr>ＭＳ Ｐゴシック</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 on Mar 2nd</vt:lpstr>
      <vt:lpstr>Meeting Protocol, Attendance, Voting &amp; Document Status</vt:lpstr>
      <vt:lpstr>Instructions for the WG Chair (optional to show)</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PHY Adhoc Comments Status</vt:lpstr>
      <vt:lpstr>PHY Submissions</vt:lpstr>
      <vt:lpstr>Straw-poll 1 (cr, 11-18/0xxxr0)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2609</cp:revision>
  <cp:lastPrinted>1998-02-10T13:28:06Z</cp:lastPrinted>
  <dcterms:created xsi:type="dcterms:W3CDTF">2007-04-17T18:10:23Z</dcterms:created>
  <dcterms:modified xsi:type="dcterms:W3CDTF">2018-03-01T00:29:57Z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