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12"/>
  </p:notesMasterIdLst>
  <p:handoutMasterIdLst>
    <p:handoutMasterId r:id="rId13"/>
  </p:handoutMasterIdLst>
  <p:sldIdLst>
    <p:sldId id="427" r:id="rId2"/>
    <p:sldId id="441" r:id="rId3"/>
    <p:sldId id="434" r:id="rId4"/>
    <p:sldId id="450" r:id="rId5"/>
    <p:sldId id="444" r:id="rId6"/>
    <p:sldId id="448" r:id="rId7"/>
    <p:sldId id="433" r:id="rId8"/>
    <p:sldId id="452" r:id="rId9"/>
    <p:sldId id="435" r:id="rId10"/>
    <p:sldId id="443" r:id="rId11"/>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33CC"/>
    <a:srgbClr val="CC0000"/>
    <a:srgbClr val="00CC66"/>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99361" autoAdjust="0"/>
  </p:normalViewPr>
  <p:slideViewPr>
    <p:cSldViewPr showGuides="1">
      <p:cViewPr varScale="1">
        <p:scale>
          <a:sx n="74" d="100"/>
          <a:sy n="74" d="100"/>
        </p:scale>
        <p:origin x="4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898" y="-58"/>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dirty="0"/>
          </a:p>
        </p:txBody>
      </p:sp>
    </p:spTree>
    <p:extLst>
      <p:ext uri="{BB962C8B-B14F-4D97-AF65-F5344CB8AC3E}">
        <p14:creationId xmlns:p14="http://schemas.microsoft.com/office/powerpoint/2010/main"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dirty="0"/>
          </a:p>
        </p:txBody>
      </p:sp>
    </p:spTree>
    <p:extLst>
      <p:ext uri="{BB962C8B-B14F-4D97-AF65-F5344CB8AC3E}">
        <p14:creationId xmlns:p14="http://schemas.microsoft.com/office/powerpoint/2010/main"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a:ln/>
        </p:spPr>
      </p:sp>
    </p:spTree>
    <p:extLst>
      <p:ext uri="{BB962C8B-B14F-4D97-AF65-F5344CB8AC3E}">
        <p14:creationId xmlns:p14="http://schemas.microsoft.com/office/powerpoint/2010/main" val="2197783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dirty="0"/>
              <a:t>Slide </a:t>
            </a:r>
            <a:fld id="{3C79C44E-CBF0-426C-AB90-0FC5B434406F}" type="slidenum">
              <a:rPr lang="en-GB" altLang="zh-CN"/>
              <a:pPr>
                <a:defRPr/>
              </a:pPr>
              <a:t>‹#›</a:t>
            </a:fld>
            <a:endParaRPr lang="en-GB" altLang="zh-CN" dirty="0"/>
          </a:p>
        </p:txBody>
      </p:sp>
    </p:spTree>
    <p:extLst>
      <p:ext uri="{BB962C8B-B14F-4D97-AF65-F5344CB8AC3E}">
        <p14:creationId xmlns:p14="http://schemas.microsoft.com/office/powerpoint/2010/main" val="160695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a:pPr/>
              <a:t>‹#›</a:t>
            </a:fld>
            <a:endParaRPr lang="en-US" dirty="0"/>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149786" y="238939"/>
            <a:ext cx="3283015"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802.11-17/0471r1</a:t>
            </a: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1766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dirty="0" smtClean="0">
                <a:latin typeface="Times New Roman" pitchFamily="18" charset="0"/>
                <a:ea typeface="Arial Unicode MS" pitchFamily="34" charset="-122"/>
                <a:cs typeface="Arial Unicode MS" pitchFamily="34" charset="-122"/>
              </a:rPr>
              <a:t>Mar.</a:t>
            </a:r>
            <a:r>
              <a:rPr lang="en-US" altLang="zh-CN" b="1" baseline="0" dirty="0" smtClean="0">
                <a:latin typeface="Times New Roman" pitchFamily="18" charset="0"/>
                <a:ea typeface="Arial Unicode MS" pitchFamily="34" charset="-122"/>
                <a:cs typeface="Arial Unicode MS" pitchFamily="34" charset="-122"/>
              </a:rPr>
              <a:t> </a:t>
            </a:r>
            <a:r>
              <a:rPr lang="en-US" altLang="zh-CN" b="1" dirty="0" smtClean="0">
                <a:latin typeface="Times New Roman" pitchFamily="18" charset="0"/>
                <a:ea typeface="Arial Unicode MS" pitchFamily="34" charset="-122"/>
                <a:cs typeface="Arial Unicode MS" pitchFamily="34" charset="-122"/>
              </a:rPr>
              <a:t>2018</a:t>
            </a:r>
            <a:endParaRPr lang="en-GB" altLang="zh-CN" b="1" dirty="0"/>
          </a:p>
        </p:txBody>
      </p:sp>
      <p:sp>
        <p:nvSpPr>
          <p:cNvPr id="11" name="Rectangle 7"/>
          <p:cNvSpPr>
            <a:spLocks noChangeArrowheads="1"/>
          </p:cNvSpPr>
          <p:nvPr userDrawn="1"/>
        </p:nvSpPr>
        <p:spPr bwMode="auto">
          <a:xfrm>
            <a:off x="7058740" y="6525344"/>
            <a:ext cx="1519262" cy="184666"/>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err="1" smtClean="0">
                <a:latin typeface="Times New Roman" panose="02020603050405020304" pitchFamily="18" charset="0"/>
              </a:rPr>
              <a:t>Kaiying</a:t>
            </a:r>
            <a:r>
              <a:rPr lang="en-US" altLang="zh-CN" sz="1200" b="0" dirty="0" smtClean="0">
                <a:latin typeface="Times New Roman" panose="02020603050405020304" pitchFamily="18" charset="0"/>
              </a:rPr>
              <a:t> </a:t>
            </a:r>
            <a:r>
              <a:rPr lang="en-US" altLang="zh-CN" sz="1200" b="0" dirty="0" err="1" smtClean="0">
                <a:latin typeface="Times New Roman" panose="02020603050405020304" pitchFamily="18" charset="0"/>
              </a:rPr>
              <a:t>Lv</a:t>
            </a:r>
            <a:r>
              <a:rPr lang="en-US" altLang="zh-CN" sz="1200" b="0" dirty="0" smtClean="0">
                <a:latin typeface="Times New Roman" panose="02020603050405020304" pitchFamily="18" charset="0"/>
              </a:rPr>
              <a:t>,</a:t>
            </a:r>
            <a:r>
              <a:rPr lang="en-US" altLang="zh-CN" sz="1200" b="0" baseline="0" dirty="0" smtClean="0">
                <a:latin typeface="Times New Roman" panose="02020603050405020304" pitchFamily="18" charset="0"/>
              </a:rPr>
              <a:t> </a:t>
            </a:r>
            <a:r>
              <a:rPr lang="en-US" altLang="zh-CN" sz="1200" b="0" dirty="0" smtClean="0">
                <a:latin typeface="Times New Roman" panose="02020603050405020304" pitchFamily="18" charset="0"/>
              </a:rPr>
              <a:t>ZTE</a:t>
            </a:r>
          </a:p>
        </p:txBody>
      </p:sp>
    </p:spTree>
  </p:cSld>
  <p:clrMap bg1="lt1" tx1="dk1" bg2="lt2" tx2="dk2" accent1="accent1" accent2="accent2" accent3="accent3" accent4="accent4" accent5="accent5" accent6="accent6" hlink="hlink" folHlink="folHlink"/>
  <p:sldLayoutIdLst>
    <p:sldLayoutId id="2147485400" r:id="rId1"/>
    <p:sldLayoutId id="214748541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sz="2800" dirty="0" smtClean="0"/>
              <a:t>Wake Up Response </a:t>
            </a:r>
            <a:r>
              <a:rPr lang="en-US" altLang="zh-CN" sz="2800" smtClean="0"/>
              <a:t>mode to WUR </a:t>
            </a:r>
            <a:r>
              <a:rPr lang="en-US" altLang="zh-CN" sz="2800" dirty="0" smtClean="0"/>
              <a:t>frame</a:t>
            </a:r>
            <a:endParaRPr lang="sq-AL" altLang="zh-CN" sz="2800" dirty="0" smtClean="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smtClean="0"/>
              <a:pPr/>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2018-02-22</a:t>
            </a: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790604" y="3146436"/>
          <a:ext cx="7924800" cy="1854200"/>
        </p:xfrm>
        <a:graphic>
          <a:graphicData uri="http://schemas.openxmlformats.org/drawingml/2006/table">
            <a:tbl>
              <a:tblPr firstRow="1" bandRow="1">
                <a:tableStyleId>{5C22544A-7EE6-4342-B048-85BDC9FD1C3A}</a:tableStyleId>
              </a:tblPr>
              <a:tblGrid>
                <a:gridCol w="1981200"/>
                <a:gridCol w="1112912"/>
                <a:gridCol w="2935228"/>
                <a:gridCol w="189546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err="1" smtClean="0">
                          <a:solidFill>
                            <a:schemeClr val="tx1"/>
                          </a:solidFill>
                        </a:rPr>
                        <a:t>Kaiying</a:t>
                      </a:r>
                      <a:r>
                        <a:rPr lang="en-US" sz="1400" baseline="0" dirty="0" smtClean="0">
                          <a:solidFill>
                            <a:schemeClr val="tx1"/>
                          </a:solidFill>
                        </a:rPr>
                        <a:t> </a:t>
                      </a:r>
                      <a:r>
                        <a:rPr lang="en-US" sz="1400" baseline="0" dirty="0" err="1" smtClean="0">
                          <a:solidFill>
                            <a:schemeClr val="tx1"/>
                          </a:solidFill>
                        </a:rPr>
                        <a:t>Lv</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 Corp.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lang="en-US" sz="1400" kern="1200" dirty="0" smtClean="0">
                          <a:solidFill>
                            <a:schemeClr val="tx1"/>
                          </a:solidFill>
                          <a:latin typeface="+mn-lt"/>
                          <a:ea typeface="+mn-ea"/>
                          <a:cs typeface="+mn-cs"/>
                        </a:rPr>
                        <a:t>No.9</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XiFeng</a:t>
                      </a:r>
                      <a:r>
                        <a:rPr lang="en-US" sz="1400" kern="1200" baseline="0" dirty="0" smtClean="0">
                          <a:solidFill>
                            <a:schemeClr val="tx1"/>
                          </a:solidFill>
                          <a:latin typeface="+mn-lt"/>
                          <a:ea typeface="+mn-ea"/>
                          <a:cs typeface="+mn-cs"/>
                        </a:rPr>
                        <a:t> Road, </a:t>
                      </a:r>
                      <a:r>
                        <a:rPr lang="en-US" sz="1400" kern="1200" baseline="0" dirty="0" err="1" smtClean="0">
                          <a:solidFill>
                            <a:schemeClr val="tx1"/>
                          </a:solidFill>
                          <a:latin typeface="+mn-lt"/>
                          <a:ea typeface="+mn-ea"/>
                          <a:cs typeface="+mn-cs"/>
                        </a:rPr>
                        <a:t>Xi’An</a:t>
                      </a:r>
                      <a:r>
                        <a:rPr lang="en-US" sz="1400" kern="1200" baseline="0" dirty="0" smtClean="0">
                          <a:solidFill>
                            <a:schemeClr val="tx1"/>
                          </a:solidFill>
                          <a:latin typeface="+mn-lt"/>
                          <a:ea typeface="+mn-ea"/>
                          <a:cs typeface="+mn-cs"/>
                        </a:rPr>
                        <a:t>, China</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lv.kaiying@zte.com.cn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[1] 11-17/0575r9 “spec framework”, Po-</a:t>
            </a:r>
            <a:r>
              <a:rPr lang="en-US" altLang="zh-CN" dirty="0" err="1" smtClean="0"/>
              <a:t>kai</a:t>
            </a:r>
            <a:r>
              <a:rPr lang="en-US" altLang="zh-CN" dirty="0" smtClean="0"/>
              <a:t> Huang</a:t>
            </a:r>
          </a:p>
          <a:p>
            <a:pPr>
              <a:spcAft>
                <a:spcPts val="1200"/>
              </a:spcAft>
            </a:pPr>
            <a:r>
              <a:rPr lang="en-US" altLang="zh-CN" dirty="0" smtClean="0"/>
              <a:t>[2] 11-17/1359r0 “considerations for </a:t>
            </a:r>
            <a:r>
              <a:rPr lang="en-US" altLang="zh-CN" dirty="0" err="1" smtClean="0"/>
              <a:t>wur</a:t>
            </a:r>
            <a:r>
              <a:rPr lang="en-US" altLang="zh-CN" dirty="0" smtClean="0"/>
              <a:t> response”</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10</a:t>
            </a:fld>
            <a:endParaRPr lang="en-US" dirty="0"/>
          </a:p>
        </p:txBody>
      </p:sp>
      <p:sp>
        <p:nvSpPr>
          <p:cNvPr id="4" name="标题 3"/>
          <p:cNvSpPr>
            <a:spLocks noGrp="1"/>
          </p:cNvSpPr>
          <p:nvPr>
            <p:ph type="title"/>
          </p:nvPr>
        </p:nvSpPr>
        <p:spPr>
          <a:xfrm>
            <a:off x="971600" y="764704"/>
            <a:ext cx="7772400" cy="1066800"/>
          </a:xfrm>
        </p:spPr>
        <p:txBody>
          <a:bodyPr/>
          <a:lstStyle/>
          <a:p>
            <a:r>
              <a:rPr lang="en-GB" altLang="zh-CN" dirty="0" smtClean="0"/>
              <a:t>References</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28622"/>
          </a:xfrm>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285720" y="1357298"/>
            <a:ext cx="8572528" cy="4929222"/>
          </a:xfrm>
        </p:spPr>
        <p:txBody>
          <a:bodyPr>
            <a:normAutofit/>
          </a:bodyPr>
          <a:lstStyle/>
          <a:p>
            <a:pPr marL="342900" lvl="1" indent="-342900">
              <a:buFontTx/>
              <a:buChar char="•"/>
            </a:pPr>
            <a:r>
              <a:rPr lang="en-GB" altLang="zh-CN" sz="2400" dirty="0" smtClean="0">
                <a:ea typeface="+mn-ea"/>
                <a:cs typeface="+mn-cs"/>
              </a:rPr>
              <a:t>IEEE 802.11ba </a:t>
            </a:r>
            <a:r>
              <a:rPr lang="en-GB" altLang="zh-CN" sz="2400" dirty="0">
                <a:ea typeface="+mn-ea"/>
                <a:cs typeface="+mn-cs"/>
              </a:rPr>
              <a:t>spec shall define a mechanism to wake up multiple WUR mode STAs (e.g., multi-user wake-up frame</a:t>
            </a:r>
            <a:r>
              <a:rPr lang="en-GB" altLang="zh-CN" sz="2400" dirty="0" smtClean="0">
                <a:ea typeface="+mn-ea"/>
                <a:cs typeface="+mn-cs"/>
              </a:rPr>
              <a:t>)</a:t>
            </a:r>
            <a:r>
              <a:rPr lang="en-GB" altLang="zh-CN" sz="2400" baseline="30000" dirty="0" smtClean="0">
                <a:ea typeface="+mn-ea"/>
                <a:cs typeface="+mn-cs"/>
              </a:rPr>
              <a:t>[1]</a:t>
            </a:r>
            <a:endParaRPr lang="en-GB" altLang="zh-CN" sz="2400" baseline="30000" dirty="0">
              <a:ea typeface="+mn-ea"/>
              <a:cs typeface="+mn-cs"/>
            </a:endParaRPr>
          </a:p>
          <a:p>
            <a:r>
              <a:rPr lang="en-GB" altLang="zh-CN" sz="2300" b="0" dirty="0" smtClean="0"/>
              <a:t>The AP can send a Trigger Frame in 11ax to solicit response frames from one or more STAs after sending a wake-up packet to the STA(s).</a:t>
            </a:r>
          </a:p>
          <a:p>
            <a:r>
              <a:rPr lang="en-GB" altLang="zh-CN" sz="2300" b="0" dirty="0" smtClean="0"/>
              <a:t>IEEE 802.11ba shall define Information Element for WUR capability that include following information</a:t>
            </a:r>
            <a:endParaRPr lang="zh-CN" altLang="zh-CN" sz="2300" b="0" dirty="0" smtClean="0"/>
          </a:p>
          <a:p>
            <a:pPr lvl="1"/>
            <a:r>
              <a:rPr lang="en-GB" altLang="zh-CN" sz="1900" dirty="0" smtClean="0"/>
              <a:t>PCR </a:t>
            </a:r>
            <a:r>
              <a:rPr lang="en-GB" altLang="zh-CN" sz="1900" dirty="0"/>
              <a:t>transition delay from doze state to awake state after receiving wake-up frame at STA side</a:t>
            </a:r>
            <a:endParaRPr lang="zh-CN" altLang="zh-CN" sz="1900" dirty="0"/>
          </a:p>
          <a:p>
            <a:pPr marL="0" indent="0">
              <a:buNone/>
            </a:pPr>
            <a:r>
              <a:rPr lang="en-GB" altLang="zh-CN" sz="2500" dirty="0" smtClean="0"/>
              <a:t>How to efficiently wake up WUR STAs and respond to the WUF is discussed in this proposal.</a:t>
            </a:r>
          </a:p>
          <a:p>
            <a:pPr marL="0" indent="0">
              <a:buNone/>
            </a:pPr>
            <a:endParaRPr lang="en-GB" altLang="zh-CN" sz="2500" dirty="0" smtClean="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1428736"/>
            <a:ext cx="8496944" cy="5072098"/>
          </a:xfrm>
        </p:spPr>
        <p:txBody>
          <a:bodyPr>
            <a:normAutofit lnSpcReduction="10000"/>
          </a:bodyPr>
          <a:lstStyle/>
          <a:p>
            <a:pPr marL="342900" lvl="1" indent="-342900">
              <a:buFontTx/>
              <a:buChar char="•"/>
            </a:pPr>
            <a:r>
              <a:rPr lang="en-US" altLang="zh-CN" sz="2400" b="1" dirty="0">
                <a:ea typeface="+mn-ea"/>
                <a:cs typeface="+mn-cs"/>
              </a:rPr>
              <a:t>AP should be able to make decision the way for WUR STAs to respond to the WUR packet </a:t>
            </a:r>
            <a:r>
              <a:rPr lang="en-US" altLang="zh-CN" sz="2400" b="1" dirty="0" smtClean="0">
                <a:ea typeface="+mn-ea"/>
                <a:cs typeface="+mn-cs"/>
              </a:rPr>
              <a:t>in PCR in </a:t>
            </a:r>
            <a:r>
              <a:rPr lang="en-US" altLang="zh-CN" sz="2400" b="1" dirty="0">
                <a:ea typeface="+mn-ea"/>
                <a:cs typeface="+mn-cs"/>
              </a:rPr>
              <a:t>order to efficiently control the medium </a:t>
            </a:r>
          </a:p>
          <a:p>
            <a:pPr lvl="2">
              <a:buFont typeface="Wingdings" panose="05000000000000000000" pitchFamily="2" charset="2"/>
              <a:buChar char="Ø"/>
            </a:pPr>
            <a:r>
              <a:rPr lang="en-GB" altLang="zh-CN" sz="1900" dirty="0" smtClean="0"/>
              <a:t>Solicited</a:t>
            </a:r>
            <a:r>
              <a:rPr lang="en-GB" altLang="zh-CN" sz="1900" dirty="0"/>
              <a:t>/ triggered </a:t>
            </a:r>
            <a:r>
              <a:rPr lang="en-GB" altLang="zh-CN" sz="1900" dirty="0" smtClean="0"/>
              <a:t>response by </a:t>
            </a:r>
            <a:r>
              <a:rPr lang="en-GB" altLang="zh-CN" sz="1900" dirty="0"/>
              <a:t>the AP </a:t>
            </a:r>
            <a:endParaRPr lang="en-GB" altLang="zh-CN" sz="1900" dirty="0" smtClean="0"/>
          </a:p>
          <a:p>
            <a:pPr lvl="2">
              <a:buFont typeface="Wingdings" panose="05000000000000000000" pitchFamily="2" charset="2"/>
              <a:buChar char="Ø"/>
            </a:pPr>
            <a:r>
              <a:rPr lang="en-GB" altLang="zh-CN" sz="1900" dirty="0" smtClean="0"/>
              <a:t>Unsolicited response by </a:t>
            </a:r>
            <a:r>
              <a:rPr lang="en-GB" altLang="zh-CN" sz="1900" dirty="0"/>
              <a:t>contending the medium using </a:t>
            </a:r>
            <a:r>
              <a:rPr lang="en-GB" altLang="zh-CN" sz="1900" dirty="0" smtClean="0"/>
              <a:t>EDCA</a:t>
            </a:r>
            <a:endParaRPr lang="en-US" altLang="zh-CN" dirty="0" smtClean="0"/>
          </a:p>
          <a:p>
            <a:pPr>
              <a:buFont typeface="Arial" panose="020B0604020202020204" pitchFamily="34" charset="0"/>
              <a:buChar char="•"/>
            </a:pPr>
            <a:r>
              <a:rPr lang="en-US" altLang="zh-CN" sz="2500" dirty="0" smtClean="0"/>
              <a:t>PCR Transition </a:t>
            </a:r>
            <a:r>
              <a:rPr lang="en-US" altLang="zh-CN" sz="2500" dirty="0"/>
              <a:t>Delay should be considered when wake up response </a:t>
            </a:r>
            <a:r>
              <a:rPr lang="en-US" altLang="zh-CN" sz="2500" dirty="0" smtClean="0"/>
              <a:t>in PCR is </a:t>
            </a:r>
            <a:r>
              <a:rPr lang="en-US" altLang="zh-CN" sz="2500" dirty="0"/>
              <a:t>solicited by the AP</a:t>
            </a:r>
          </a:p>
          <a:p>
            <a:pPr lvl="2">
              <a:buFont typeface="Wingdings" panose="05000000000000000000" pitchFamily="2" charset="2"/>
              <a:buChar char="Ø"/>
            </a:pPr>
            <a:r>
              <a:rPr lang="en-GB" altLang="zh-CN" dirty="0"/>
              <a:t>Aligning </a:t>
            </a:r>
            <a:r>
              <a:rPr lang="en-GB" altLang="zh-CN" dirty="0" smtClean="0"/>
              <a:t>awake </a:t>
            </a:r>
            <a:r>
              <a:rPr lang="en-GB" altLang="zh-CN" dirty="0"/>
              <a:t>time </a:t>
            </a:r>
            <a:r>
              <a:rPr lang="en-GB" altLang="zh-CN" dirty="0" smtClean="0"/>
              <a:t>of WUR STAs with different PCR </a:t>
            </a:r>
            <a:r>
              <a:rPr lang="en-GB" altLang="zh-CN" dirty="0"/>
              <a:t>transition delay</a:t>
            </a:r>
            <a:r>
              <a:rPr lang="en-GB" altLang="zh-CN" b="1" dirty="0">
                <a:solidFill>
                  <a:srgbClr val="0000FF"/>
                </a:solidFill>
              </a:rPr>
              <a:t> </a:t>
            </a:r>
            <a:r>
              <a:rPr lang="en-GB" altLang="zh-CN" dirty="0" smtClean="0"/>
              <a:t>would be helpful to reduce power consumption </a:t>
            </a:r>
            <a:endParaRPr lang="en-GB" altLang="zh-CN" sz="1900" dirty="0"/>
          </a:p>
          <a:p>
            <a:pPr marL="342900" lvl="1" indent="-342900">
              <a:buFont typeface="Arial" panose="020B0604020202020204" pitchFamily="34" charset="0"/>
              <a:buChar char="•"/>
            </a:pPr>
            <a:r>
              <a:rPr lang="en-US" altLang="zh-CN" sz="2500" b="1" dirty="0" smtClean="0">
                <a:ea typeface="+mn-ea"/>
                <a:cs typeface="+mn-cs"/>
              </a:rPr>
              <a:t>Channel access efficiency </a:t>
            </a:r>
            <a:r>
              <a:rPr lang="en-US" altLang="zh-CN" sz="2500" b="1" dirty="0">
                <a:ea typeface="+mn-ea"/>
                <a:cs typeface="+mn-cs"/>
              </a:rPr>
              <a:t>should be considered when wake up response is unsolicited by contending the medium using </a:t>
            </a:r>
            <a:r>
              <a:rPr lang="en-US" altLang="zh-CN" sz="2500" b="1" dirty="0" smtClean="0">
                <a:ea typeface="+mn-ea"/>
                <a:cs typeface="+mn-cs"/>
              </a:rPr>
              <a:t>EDCA</a:t>
            </a:r>
          </a:p>
          <a:p>
            <a:pPr lvl="2">
              <a:buFont typeface="Wingdings" panose="05000000000000000000" pitchFamily="2" charset="2"/>
              <a:buChar char="Ø"/>
            </a:pPr>
            <a:r>
              <a:rPr lang="en-GB" altLang="zh-CN" dirty="0" smtClean="0"/>
              <a:t>Stagger channel access contention from </a:t>
            </a:r>
            <a:r>
              <a:rPr lang="en-GB" altLang="zh-CN" dirty="0"/>
              <a:t>multiple </a:t>
            </a:r>
            <a:r>
              <a:rPr lang="en-GB" altLang="zh-CN" dirty="0" smtClean="0"/>
              <a:t>WUR </a:t>
            </a:r>
            <a:r>
              <a:rPr lang="en-GB" altLang="zh-CN" dirty="0"/>
              <a:t>STAs </a:t>
            </a:r>
            <a:r>
              <a:rPr lang="en-GB" altLang="zh-CN" dirty="0" smtClean="0"/>
              <a:t>when sending wake up response would </a:t>
            </a:r>
            <a:r>
              <a:rPr lang="en-GB" altLang="zh-CN" dirty="0"/>
              <a:t>be </a:t>
            </a:r>
            <a:r>
              <a:rPr lang="en-GB" altLang="zh-CN" dirty="0" smtClean="0"/>
              <a:t>helpful to reduce contention collision</a:t>
            </a:r>
            <a:endParaRPr lang="en-US" altLang="zh-CN" dirty="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3</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Motivation</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628" y="1571612"/>
            <a:ext cx="8572528" cy="4929222"/>
          </a:xfrm>
        </p:spPr>
        <p:txBody>
          <a:bodyPr>
            <a:normAutofit fontScale="92500" lnSpcReduction="10000"/>
          </a:bodyPr>
          <a:lstStyle/>
          <a:p>
            <a:pPr>
              <a:spcAft>
                <a:spcPts val="300"/>
              </a:spcAft>
            </a:pPr>
            <a:r>
              <a:rPr lang="en-US" altLang="zh-CN" dirty="0" smtClean="0"/>
              <a:t>A </a:t>
            </a:r>
            <a:r>
              <a:rPr lang="en-US" altLang="zh-CN" dirty="0" smtClean="0"/>
              <a:t>wake up response mode shall be indicated</a:t>
            </a:r>
          </a:p>
          <a:p>
            <a:pPr lvl="1">
              <a:spcAft>
                <a:spcPts val="300"/>
              </a:spcAft>
            </a:pPr>
            <a:r>
              <a:rPr lang="en-US" altLang="zh-CN" dirty="0" smtClean="0"/>
              <a:t>A wake up response mode indication is to indicate solicited or unsolicited response mode </a:t>
            </a:r>
            <a:r>
              <a:rPr lang="en-US" altLang="zh-CN" dirty="0"/>
              <a:t>when receiving a multicast wake up </a:t>
            </a:r>
            <a:r>
              <a:rPr lang="en-US" altLang="zh-CN" dirty="0" smtClean="0"/>
              <a:t>frame</a:t>
            </a:r>
          </a:p>
          <a:p>
            <a:pPr lvl="2">
              <a:spcAft>
                <a:spcPts val="300"/>
              </a:spcAft>
            </a:pPr>
            <a:r>
              <a:rPr lang="en-US" altLang="zh-CN" dirty="0" smtClean="0"/>
              <a:t>Solicited response mode: An AP will send a frame (</a:t>
            </a:r>
            <a:r>
              <a:rPr lang="en-US" altLang="zh-CN" dirty="0" err="1" smtClean="0"/>
              <a:t>eg</a:t>
            </a:r>
            <a:r>
              <a:rPr lang="en-US" altLang="zh-CN" dirty="0" smtClean="0"/>
              <a:t>. </a:t>
            </a:r>
            <a:r>
              <a:rPr lang="en-US" altLang="zh-CN" dirty="0"/>
              <a:t>t</a:t>
            </a:r>
            <a:r>
              <a:rPr lang="en-US" altLang="zh-CN" dirty="0" smtClean="0"/>
              <a:t>rigger frame) to solicit the wake up response </a:t>
            </a:r>
            <a:r>
              <a:rPr lang="en-US" altLang="zh-CN" dirty="0"/>
              <a:t>(</a:t>
            </a:r>
            <a:r>
              <a:rPr lang="en-US" altLang="zh-CN" dirty="0" err="1"/>
              <a:t>eg</a:t>
            </a:r>
            <a:r>
              <a:rPr lang="en-US" altLang="zh-CN" dirty="0"/>
              <a:t>. PS-Poll, </a:t>
            </a:r>
            <a:r>
              <a:rPr lang="en-US" altLang="zh-CN" dirty="0" err="1"/>
              <a:t>QoS</a:t>
            </a:r>
            <a:r>
              <a:rPr lang="en-US" altLang="zh-CN" dirty="0"/>
              <a:t> Null etc</a:t>
            </a:r>
            <a:r>
              <a:rPr lang="en-US" altLang="zh-CN" dirty="0" smtClean="0"/>
              <a:t>.) from the WUR STA(s)</a:t>
            </a:r>
            <a:endParaRPr lang="en-US" altLang="zh-CN" dirty="0" smtClean="0">
              <a:solidFill>
                <a:srgbClr val="FF0000"/>
              </a:solidFill>
            </a:endParaRPr>
          </a:p>
          <a:p>
            <a:pPr lvl="2">
              <a:spcAft>
                <a:spcPts val="300"/>
              </a:spcAft>
            </a:pPr>
            <a:r>
              <a:rPr lang="en-US" altLang="zh-CN" dirty="0" smtClean="0"/>
              <a:t>Unsolicited response mode: An WUR STA will contend to send a wake up response (</a:t>
            </a:r>
            <a:r>
              <a:rPr lang="en-US" altLang="zh-CN" dirty="0" err="1" smtClean="0"/>
              <a:t>eg</a:t>
            </a:r>
            <a:r>
              <a:rPr lang="en-US" altLang="zh-CN" dirty="0" smtClean="0"/>
              <a:t>. PS-Poll, </a:t>
            </a:r>
            <a:r>
              <a:rPr lang="en-US" altLang="zh-CN" dirty="0" err="1" smtClean="0"/>
              <a:t>QoS</a:t>
            </a:r>
            <a:r>
              <a:rPr lang="en-US" altLang="zh-CN" dirty="0" smtClean="0"/>
              <a:t> Null etc.)</a:t>
            </a:r>
          </a:p>
          <a:p>
            <a:pPr lvl="1">
              <a:spcAft>
                <a:spcPts val="300"/>
              </a:spcAft>
              <a:buFontTx/>
              <a:buChar char="–"/>
            </a:pPr>
            <a:r>
              <a:rPr lang="en-US" altLang="zh-CN" dirty="0" smtClean="0"/>
              <a:t>An AP can indicate wake up response mode to an WUR STA through PCR when an WUR STA negotiates WUR operation mode with the AP </a:t>
            </a:r>
          </a:p>
          <a:p>
            <a:pPr lvl="2">
              <a:spcAft>
                <a:spcPts val="300"/>
              </a:spcAft>
              <a:buFontTx/>
              <a:buChar char="•"/>
            </a:pPr>
            <a:r>
              <a:rPr lang="en-US" altLang="zh-CN" dirty="0"/>
              <a:t>Semi-static wake up response mode </a:t>
            </a:r>
            <a:endParaRPr lang="en-US" altLang="zh-CN" dirty="0" smtClean="0"/>
          </a:p>
          <a:p>
            <a:pPr lvl="2">
              <a:spcAft>
                <a:spcPts val="300"/>
              </a:spcAft>
              <a:buFontTx/>
              <a:buChar char="•"/>
            </a:pPr>
            <a:r>
              <a:rPr lang="en-US" altLang="zh-CN" dirty="0" smtClean="0"/>
              <a:t>Can only be changed when re-negotiating WUR operation mode</a:t>
            </a:r>
          </a:p>
          <a:p>
            <a:pPr lvl="1">
              <a:spcAft>
                <a:spcPts val="300"/>
              </a:spcAft>
            </a:pPr>
            <a:r>
              <a:rPr lang="en-US" altLang="zh-CN" sz="2100" dirty="0" smtClean="0"/>
              <a:t>One bit </a:t>
            </a:r>
            <a:r>
              <a:rPr lang="en-US" altLang="zh-CN" sz="2100" dirty="0" smtClean="0"/>
              <a:t>in </a:t>
            </a:r>
            <a:r>
              <a:rPr lang="en-US" altLang="zh-CN" sz="2100" dirty="0" smtClean="0"/>
              <a:t>an WUF </a:t>
            </a:r>
            <a:r>
              <a:rPr lang="en-US" altLang="zh-CN" sz="2100" dirty="0"/>
              <a:t>can be used for </a:t>
            </a:r>
            <a:r>
              <a:rPr lang="en-US" altLang="zh-CN" sz="2100" dirty="0" smtClean="0"/>
              <a:t>dynamic wake </a:t>
            </a:r>
            <a:r>
              <a:rPr lang="en-US" altLang="zh-CN" sz="2100" dirty="0"/>
              <a:t>up response mode indication</a:t>
            </a:r>
          </a:p>
          <a:p>
            <a:pPr lvl="2">
              <a:spcAft>
                <a:spcPts val="300"/>
              </a:spcAft>
            </a:pPr>
            <a:r>
              <a:rPr lang="en-US" altLang="zh-CN" sz="1700" dirty="0" smtClean="0"/>
              <a:t>One bit in frame body of WUR packet </a:t>
            </a:r>
          </a:p>
          <a:p>
            <a:pPr lvl="2">
              <a:spcAft>
                <a:spcPts val="300"/>
              </a:spcAft>
            </a:pPr>
            <a:r>
              <a:rPr lang="en-US" altLang="zh-CN" sz="1700" dirty="0" smtClean="0"/>
              <a:t>The response mode can be changed and indicated per WUR packet</a:t>
            </a:r>
            <a:endParaRPr lang="en-US" altLang="zh-CN" sz="1900" dirty="0"/>
          </a:p>
          <a:p>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4</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 (1/3)</a:t>
            </a:r>
            <a:endParaRPr lang="zh-CN" altLang="en-US" dirty="0"/>
          </a:p>
        </p:txBody>
      </p:sp>
    </p:spTree>
    <p:extLst>
      <p:ext uri="{BB962C8B-B14F-4D97-AF65-F5344CB8AC3E}">
        <p14:creationId xmlns:p14="http://schemas.microsoft.com/office/powerpoint/2010/main" val="2219422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628" y="1571612"/>
            <a:ext cx="8572528" cy="4929222"/>
          </a:xfrm>
        </p:spPr>
        <p:txBody>
          <a:bodyPr>
            <a:normAutofit fontScale="92500" lnSpcReduction="20000"/>
          </a:bodyPr>
          <a:lstStyle/>
          <a:p>
            <a:pPr>
              <a:spcAft>
                <a:spcPts val="300"/>
              </a:spcAft>
            </a:pPr>
            <a:r>
              <a:rPr lang="en-US" altLang="zh-CN" dirty="0" smtClean="0"/>
              <a:t>A </a:t>
            </a:r>
            <a:r>
              <a:rPr lang="en-US" altLang="zh-CN" dirty="0" smtClean="0"/>
              <a:t>wake </a:t>
            </a:r>
            <a:r>
              <a:rPr lang="en-US" altLang="zh-CN" dirty="0" smtClean="0"/>
              <a:t>up delay information </a:t>
            </a:r>
            <a:r>
              <a:rPr lang="en-US" altLang="zh-CN" dirty="0" smtClean="0"/>
              <a:t>shall also be indicated:</a:t>
            </a:r>
            <a:endParaRPr lang="en-US" altLang="zh-CN" dirty="0" smtClean="0"/>
          </a:p>
          <a:p>
            <a:pPr lvl="1">
              <a:spcAft>
                <a:spcPts val="300"/>
              </a:spcAft>
            </a:pPr>
            <a:r>
              <a:rPr lang="en-US" altLang="zh-CN" dirty="0" smtClean="0"/>
              <a:t>A wake up </a:t>
            </a:r>
            <a:r>
              <a:rPr lang="en-US" altLang="zh-CN" dirty="0"/>
              <a:t>delay indication </a:t>
            </a:r>
            <a:r>
              <a:rPr lang="en-US" altLang="zh-CN" dirty="0" smtClean="0"/>
              <a:t>is </a:t>
            </a:r>
            <a:r>
              <a:rPr lang="en-US" altLang="zh-CN" dirty="0"/>
              <a:t>to indicate </a:t>
            </a:r>
            <a:r>
              <a:rPr lang="en-US" altLang="zh-CN" dirty="0" smtClean="0"/>
              <a:t>for </a:t>
            </a:r>
            <a:r>
              <a:rPr lang="en-US" altLang="zh-CN" dirty="0"/>
              <a:t>an WUR STA </a:t>
            </a:r>
            <a:r>
              <a:rPr lang="en-US" altLang="zh-CN" dirty="0" smtClean="0"/>
              <a:t>to delay to </a:t>
            </a:r>
            <a:r>
              <a:rPr lang="en-US" altLang="zh-CN" dirty="0"/>
              <a:t>turn on its </a:t>
            </a:r>
            <a:r>
              <a:rPr lang="en-US" altLang="zh-CN" dirty="0" smtClean="0"/>
              <a:t>PCR </a:t>
            </a:r>
            <a:r>
              <a:rPr lang="en-US" altLang="zh-CN" dirty="0"/>
              <a:t>after receiving its </a:t>
            </a:r>
            <a:r>
              <a:rPr lang="en-US" altLang="zh-CN" dirty="0" smtClean="0"/>
              <a:t>WUF. </a:t>
            </a:r>
          </a:p>
          <a:p>
            <a:pPr lvl="2">
              <a:spcAft>
                <a:spcPts val="300"/>
              </a:spcAft>
            </a:pPr>
            <a:r>
              <a:rPr lang="en-US" altLang="zh-CN" dirty="0" smtClean="0"/>
              <a:t>A </a:t>
            </a:r>
            <a:r>
              <a:rPr lang="en-US" altLang="zh-CN" dirty="0" smtClean="0"/>
              <a:t>target </a:t>
            </a:r>
            <a:r>
              <a:rPr lang="en-US" altLang="zh-CN" dirty="0" smtClean="0"/>
              <a:t>trigger time offset to the </a:t>
            </a:r>
            <a:r>
              <a:rPr lang="en-US" altLang="zh-CN" dirty="0" smtClean="0"/>
              <a:t>average </a:t>
            </a:r>
            <a:r>
              <a:rPr lang="en-US" altLang="zh-CN" dirty="0" smtClean="0"/>
              <a:t>PCR transition delay (eg.10ms) </a:t>
            </a:r>
            <a:r>
              <a:rPr lang="en-US" altLang="zh-CN" dirty="0" smtClean="0"/>
              <a:t>after </a:t>
            </a:r>
            <a:r>
              <a:rPr lang="en-US" altLang="zh-CN" dirty="0" smtClean="0"/>
              <a:t>receiving an WUF if the WUR </a:t>
            </a:r>
            <a:r>
              <a:rPr lang="en-US" altLang="zh-CN" dirty="0" smtClean="0"/>
              <a:t>is </a:t>
            </a:r>
            <a:r>
              <a:rPr lang="en-US" altLang="zh-CN" dirty="0" smtClean="0"/>
              <a:t>indicated to be solicited by AP’s trigger to send the wake up response</a:t>
            </a:r>
          </a:p>
          <a:p>
            <a:pPr lvl="2">
              <a:spcAft>
                <a:spcPts val="300"/>
              </a:spcAft>
            </a:pPr>
            <a:r>
              <a:rPr lang="en-US" altLang="zh-CN" dirty="0" smtClean="0"/>
              <a:t>A delay window to for a WUR STA to randomly select a delay time after receiving an WUF if </a:t>
            </a:r>
            <a:r>
              <a:rPr lang="en-US" altLang="zh-CN" dirty="0"/>
              <a:t>WUR </a:t>
            </a:r>
            <a:r>
              <a:rPr lang="en-US" altLang="zh-CN" dirty="0" smtClean="0"/>
              <a:t>STA </a:t>
            </a:r>
            <a:r>
              <a:rPr lang="en-US" altLang="zh-CN" dirty="0" smtClean="0"/>
              <a:t>is </a:t>
            </a:r>
            <a:r>
              <a:rPr lang="en-US" altLang="zh-CN" dirty="0" smtClean="0"/>
              <a:t>indicated to contend the medium to send </a:t>
            </a:r>
            <a:r>
              <a:rPr lang="en-US" altLang="zh-CN" dirty="0"/>
              <a:t>the wake up </a:t>
            </a:r>
            <a:r>
              <a:rPr lang="en-US" altLang="zh-CN" dirty="0" smtClean="0"/>
              <a:t>response</a:t>
            </a:r>
          </a:p>
          <a:p>
            <a:pPr lvl="1">
              <a:spcAft>
                <a:spcPts val="300"/>
              </a:spcAft>
            </a:pPr>
            <a:r>
              <a:rPr lang="en-US" altLang="zh-CN" dirty="0" smtClean="0"/>
              <a:t>An </a:t>
            </a:r>
            <a:r>
              <a:rPr lang="en-US" altLang="zh-CN" dirty="0" smtClean="0"/>
              <a:t>AP </a:t>
            </a:r>
            <a:r>
              <a:rPr lang="en-US" altLang="zh-CN" dirty="0"/>
              <a:t>can indicate wake up </a:t>
            </a:r>
            <a:r>
              <a:rPr lang="en-US" altLang="zh-CN" dirty="0" smtClean="0"/>
              <a:t>delay information to </a:t>
            </a:r>
            <a:r>
              <a:rPr lang="en-US" altLang="zh-CN" dirty="0"/>
              <a:t>an WUR STA through PCR when an WUR STA negotiates WUR operation mode with the AP </a:t>
            </a:r>
          </a:p>
          <a:p>
            <a:pPr lvl="2">
              <a:spcAft>
                <a:spcPts val="300"/>
              </a:spcAft>
            </a:pPr>
            <a:r>
              <a:rPr lang="en-US" altLang="zh-CN" dirty="0"/>
              <a:t> </a:t>
            </a:r>
            <a:r>
              <a:rPr lang="en-US" altLang="zh-CN" dirty="0" err="1" smtClean="0"/>
              <a:t>eg</a:t>
            </a:r>
            <a:r>
              <a:rPr lang="en-US" altLang="zh-CN" dirty="0" smtClean="0"/>
              <a:t>. Value “00” means no extra delay;  </a:t>
            </a:r>
          </a:p>
          <a:p>
            <a:pPr lvl="2">
              <a:spcAft>
                <a:spcPts val="300"/>
              </a:spcAft>
            </a:pPr>
            <a:r>
              <a:rPr lang="en-US" altLang="zh-CN" dirty="0" smtClean="0"/>
              <a:t> </a:t>
            </a:r>
            <a:r>
              <a:rPr lang="en-US" altLang="zh-CN" dirty="0" err="1" smtClean="0"/>
              <a:t>eg</a:t>
            </a:r>
            <a:r>
              <a:rPr lang="en-US" altLang="zh-CN" dirty="0" smtClean="0"/>
              <a:t>. value “01” mean 0.5ms target trigger time offset  to </a:t>
            </a:r>
            <a:r>
              <a:rPr lang="en-US" altLang="zh-CN" strike="sngStrike" dirty="0" smtClean="0"/>
              <a:t>of</a:t>
            </a:r>
            <a:r>
              <a:rPr lang="en-US" altLang="zh-CN" dirty="0" smtClean="0"/>
              <a:t> </a:t>
            </a:r>
            <a:r>
              <a:rPr lang="en-US" altLang="zh-CN" dirty="0"/>
              <a:t>average PCR transition </a:t>
            </a:r>
            <a:r>
              <a:rPr lang="en-US" altLang="zh-CN" dirty="0" smtClean="0"/>
              <a:t>delay after receiving the WUF for solicited response</a:t>
            </a:r>
          </a:p>
          <a:p>
            <a:pPr lvl="2">
              <a:spcAft>
                <a:spcPts val="300"/>
              </a:spcAft>
            </a:pPr>
            <a:r>
              <a:rPr lang="en-US" altLang="zh-CN" dirty="0" smtClean="0"/>
              <a:t> </a:t>
            </a:r>
            <a:r>
              <a:rPr lang="en-US" altLang="zh-CN" dirty="0" err="1" smtClean="0"/>
              <a:t>eg</a:t>
            </a:r>
            <a:r>
              <a:rPr lang="en-US" altLang="zh-CN" dirty="0" smtClean="0"/>
              <a:t>. value “01” mean 0.5ms delay time window for unsolicited response</a:t>
            </a:r>
          </a:p>
          <a:p>
            <a:pPr lvl="1">
              <a:spcAft>
                <a:spcPts val="300"/>
              </a:spcAft>
            </a:pPr>
            <a:r>
              <a:rPr lang="en-US" altLang="zh-CN" dirty="0" smtClean="0"/>
              <a:t>A </a:t>
            </a:r>
            <a:r>
              <a:rPr lang="en-US" altLang="zh-CN" dirty="0"/>
              <a:t>wake up delay information </a:t>
            </a:r>
            <a:r>
              <a:rPr lang="en-US" altLang="zh-CN" dirty="0" smtClean="0"/>
              <a:t>can also be dynamically indicated in the frame body of an WUF</a:t>
            </a:r>
          </a:p>
          <a:p>
            <a:pPr lvl="2">
              <a:spcAft>
                <a:spcPts val="300"/>
              </a:spcAft>
            </a:pPr>
            <a:r>
              <a:rPr lang="en-US" altLang="zh-CN" sz="1900" dirty="0"/>
              <a:t>can be changed and indicated per WUR packet</a:t>
            </a:r>
          </a:p>
          <a:p>
            <a:pPr lvl="2">
              <a:spcAft>
                <a:spcPts val="300"/>
              </a:spcAft>
            </a:pPr>
            <a:endParaRPr lang="en-US" altLang="zh-CN" sz="1900" dirty="0" smtClean="0"/>
          </a:p>
          <a:p>
            <a:pPr lvl="2">
              <a:spcAft>
                <a:spcPts val="300"/>
              </a:spcAft>
            </a:pPr>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5</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 (2/3)</a:t>
            </a:r>
            <a:endParaRPr lang="zh-CN" altLang="en-US" dirty="0"/>
          </a:p>
        </p:txBody>
      </p:sp>
    </p:spTree>
    <p:extLst>
      <p:ext uri="{BB962C8B-B14F-4D97-AF65-F5344CB8AC3E}">
        <p14:creationId xmlns:p14="http://schemas.microsoft.com/office/powerpoint/2010/main" val="635208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46163" y="1340768"/>
            <a:ext cx="8572528" cy="1800200"/>
          </a:xfrm>
        </p:spPr>
        <p:txBody>
          <a:bodyPr>
            <a:normAutofit fontScale="77500" lnSpcReduction="20000"/>
          </a:bodyPr>
          <a:lstStyle/>
          <a:p>
            <a:r>
              <a:rPr lang="en-US" altLang="zh-CN" dirty="0" smtClean="0"/>
              <a:t>Example of </a:t>
            </a:r>
            <a:r>
              <a:rPr lang="en-US" altLang="zh-CN" dirty="0"/>
              <a:t>wake up </a:t>
            </a:r>
            <a:r>
              <a:rPr lang="en-US" altLang="zh-CN" dirty="0" smtClean="0"/>
              <a:t>delay shown as below</a:t>
            </a:r>
          </a:p>
          <a:p>
            <a:pPr lvl="1"/>
            <a:r>
              <a:rPr lang="en-US" altLang="zh-CN" dirty="0" smtClean="0"/>
              <a:t>STA1 and STA2 have PCR transition delay of 10ms indicated in WUR capability element</a:t>
            </a:r>
          </a:p>
          <a:p>
            <a:pPr lvl="1"/>
            <a:r>
              <a:rPr lang="en-US" altLang="zh-CN" dirty="0" smtClean="0"/>
              <a:t>STA3 </a:t>
            </a:r>
            <a:r>
              <a:rPr lang="en-US" altLang="zh-CN" dirty="0"/>
              <a:t>and </a:t>
            </a:r>
            <a:r>
              <a:rPr lang="en-US" altLang="zh-CN" dirty="0" smtClean="0"/>
              <a:t>STA4 </a:t>
            </a:r>
            <a:r>
              <a:rPr lang="en-US" altLang="zh-CN" dirty="0"/>
              <a:t>have PCR transition delay of </a:t>
            </a:r>
            <a:r>
              <a:rPr lang="en-US" altLang="zh-CN" dirty="0" smtClean="0"/>
              <a:t>8ms </a:t>
            </a:r>
            <a:r>
              <a:rPr lang="en-US" altLang="zh-CN" dirty="0"/>
              <a:t>indicated in WUR capability element</a:t>
            </a:r>
          </a:p>
          <a:p>
            <a:pPr lvl="1"/>
            <a:r>
              <a:rPr lang="en-US" altLang="zh-CN" dirty="0" smtClean="0"/>
              <a:t>STA1,2,3,4 are indicated </a:t>
            </a:r>
            <a:r>
              <a:rPr lang="en-US" altLang="zh-CN" dirty="0" smtClean="0"/>
              <a:t>solicited </a:t>
            </a:r>
            <a:r>
              <a:rPr lang="en-US" altLang="zh-CN" dirty="0" smtClean="0"/>
              <a:t>response mode and 10ms target trigger time </a:t>
            </a:r>
            <a:r>
              <a:rPr lang="en-US" altLang="zh-CN" dirty="0" smtClean="0"/>
              <a:t>(time </a:t>
            </a:r>
            <a:r>
              <a:rPr lang="en-US" altLang="zh-CN" dirty="0" smtClean="0"/>
              <a:t>offset set to “0” based on average PCR transition delay of 10ms)</a:t>
            </a:r>
          </a:p>
          <a:p>
            <a:pPr lvl="2"/>
            <a:r>
              <a:rPr lang="en-US" altLang="zh-CN" dirty="0" smtClean="0"/>
              <a:t>STA1 and STA2 turn on their PCR right after receiving the WUF</a:t>
            </a:r>
          </a:p>
          <a:p>
            <a:pPr lvl="2"/>
            <a:r>
              <a:rPr lang="en-US" altLang="zh-CN" dirty="0" smtClean="0"/>
              <a:t>STA3 and STA4 may turn </a:t>
            </a:r>
            <a:r>
              <a:rPr lang="en-US" altLang="zh-CN" dirty="0"/>
              <a:t>on their PCR </a:t>
            </a:r>
            <a:r>
              <a:rPr lang="en-US" altLang="zh-CN" dirty="0" smtClean="0"/>
              <a:t>2ms later after </a:t>
            </a:r>
            <a:r>
              <a:rPr lang="en-US" altLang="zh-CN" dirty="0"/>
              <a:t>receiving the WUF</a:t>
            </a:r>
          </a:p>
          <a:p>
            <a:pPr lvl="2"/>
            <a:endParaRPr lang="en-US" altLang="zh-CN" dirty="0"/>
          </a:p>
          <a:p>
            <a:pPr lvl="1">
              <a:buNone/>
            </a:pPr>
            <a:endParaRPr lang="en-US" altLang="zh-CN" sz="2100" dirty="0" smtClean="0"/>
          </a:p>
          <a:p>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6</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 (3/3)</a:t>
            </a:r>
            <a:endParaRPr lang="zh-CN" altLang="en-US" dirty="0"/>
          </a:p>
        </p:txBody>
      </p:sp>
      <p:sp>
        <p:nvSpPr>
          <p:cNvPr id="9" name="Rectangle 6"/>
          <p:cNvSpPr>
            <a:spLocks noChangeArrowheads="1"/>
          </p:cNvSpPr>
          <p:nvPr/>
        </p:nvSpPr>
        <p:spPr bwMode="auto">
          <a:xfrm>
            <a:off x="36512" y="7200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p:cNvGraphicFramePr>
          <p:nvPr>
            <p:extLst>
              <p:ext uri="{D42A27DB-BD31-4B8C-83A1-F6EECF244321}">
                <p14:modId xmlns:p14="http://schemas.microsoft.com/office/powerpoint/2010/main" val="3420297107"/>
              </p:ext>
            </p:extLst>
          </p:nvPr>
        </p:nvGraphicFramePr>
        <p:xfrm>
          <a:off x="1367768" y="3311553"/>
          <a:ext cx="5976664" cy="2953083"/>
        </p:xfrm>
        <a:graphic>
          <a:graphicData uri="http://schemas.openxmlformats.org/presentationml/2006/ole">
            <mc:AlternateContent xmlns:mc="http://schemas.openxmlformats.org/markup-compatibility/2006">
              <mc:Choice xmlns:v="urn:schemas-microsoft-com:vml" Requires="v">
                <p:oleObj spid="_x0000_s4146" name="Visio" r:id="rId3" imgW="5243131" imgH="2598921" progId="Visio.Drawing.11">
                  <p:embed/>
                </p:oleObj>
              </mc:Choice>
              <mc:Fallback>
                <p:oleObj name="Visio" r:id="rId3" imgW="5243131" imgH="2598921" progId="Visio.Drawing.11">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7768" y="3311553"/>
                        <a:ext cx="5976664" cy="2953083"/>
                      </a:xfrm>
                      <a:prstGeom prst="rect">
                        <a:avLst/>
                      </a:prstGeom>
                      <a:noFill/>
                      <a:extLst/>
                    </p:spPr>
                  </p:pic>
                </p:oleObj>
              </mc:Fallback>
            </mc:AlternateContent>
          </a:graphicData>
        </a:graphic>
      </p:graphicFrame>
    </p:spTree>
    <p:extLst>
      <p:ext uri="{BB962C8B-B14F-4D97-AF65-F5344CB8AC3E}">
        <p14:creationId xmlns:p14="http://schemas.microsoft.com/office/powerpoint/2010/main" val="3354180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Wake up </a:t>
            </a:r>
            <a:r>
              <a:rPr lang="en-US" altLang="zh-CN" dirty="0"/>
              <a:t>response mode </a:t>
            </a:r>
            <a:r>
              <a:rPr lang="en-US" altLang="zh-CN" dirty="0" smtClean="0"/>
              <a:t>indication </a:t>
            </a:r>
            <a:r>
              <a:rPr lang="en-US" altLang="zh-CN" dirty="0"/>
              <a:t>is </a:t>
            </a:r>
            <a:r>
              <a:rPr lang="en-US" altLang="zh-CN" dirty="0" smtClean="0"/>
              <a:t>proposed to indicate the solicited/unsolicited response to a WUF in PCR.</a:t>
            </a:r>
          </a:p>
          <a:p>
            <a:pPr>
              <a:spcAft>
                <a:spcPts val="1200"/>
              </a:spcAft>
            </a:pPr>
            <a:r>
              <a:rPr lang="en-US" altLang="zh-CN" dirty="0" smtClean="0"/>
              <a:t>The wake up delay for solicited/unsolicited response is proposed to improve channel access efficiency. </a:t>
            </a:r>
          </a:p>
          <a:p>
            <a:r>
              <a:rPr lang="en-US" altLang="zh-CN" dirty="0" smtClean="0"/>
              <a:t>We suggest that an AP indicate the wake up response mode and its corresponding wake up delay information in order to have better utilization of the resource and improve WUR STAs’ power efficiency.</a:t>
            </a:r>
          </a:p>
          <a:p>
            <a:pPr lvl="1"/>
            <a:r>
              <a:rPr lang="en-US" altLang="zh-CN" dirty="0" smtClean="0"/>
              <a:t>through PCR or through WUF or both</a:t>
            </a:r>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7</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Conclusion</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fontScale="85000" lnSpcReduction="10000"/>
          </a:bodyPr>
          <a:lstStyle/>
          <a:p>
            <a:pPr>
              <a:spcAft>
                <a:spcPts val="1200"/>
              </a:spcAft>
            </a:pPr>
            <a:r>
              <a:rPr lang="en-US" altLang="zh-CN" dirty="0" smtClean="0"/>
              <a:t>Do you support adding the following to 11ba SFD?</a:t>
            </a:r>
          </a:p>
          <a:p>
            <a:pPr>
              <a:spcAft>
                <a:spcPts val="1200"/>
              </a:spcAft>
              <a:buNone/>
            </a:pPr>
            <a:r>
              <a:rPr lang="en-US" altLang="zh-CN" dirty="0" smtClean="0"/>
              <a:t>     A wake up response </a:t>
            </a:r>
            <a:r>
              <a:rPr lang="en-US" altLang="zh-CN" dirty="0" smtClean="0"/>
              <a:t>mode and wake up delay information </a:t>
            </a:r>
            <a:r>
              <a:rPr lang="en-US" altLang="zh-CN" dirty="0" smtClean="0"/>
              <a:t>shall be </a:t>
            </a:r>
            <a:r>
              <a:rPr lang="en-US" altLang="zh-CN" dirty="0" smtClean="0"/>
              <a:t>signaled</a:t>
            </a:r>
          </a:p>
          <a:p>
            <a:pPr lvl="1">
              <a:spcAft>
                <a:spcPts val="1200"/>
              </a:spcAft>
            </a:pPr>
            <a:r>
              <a:rPr lang="en-US" altLang="zh-CN" dirty="0" smtClean="0"/>
              <a:t> To </a:t>
            </a:r>
            <a:r>
              <a:rPr lang="en-US" altLang="zh-CN" dirty="0" smtClean="0"/>
              <a:t>indicate solicited or unsolicited response in PCR to a wake up </a:t>
            </a:r>
            <a:r>
              <a:rPr lang="en-US" altLang="zh-CN" dirty="0" smtClean="0"/>
              <a:t>packet</a:t>
            </a:r>
            <a:endParaRPr lang="en-US" altLang="zh-CN" dirty="0"/>
          </a:p>
          <a:p>
            <a:pPr lvl="1">
              <a:spcAft>
                <a:spcPts val="1200"/>
              </a:spcAft>
            </a:pPr>
            <a:r>
              <a:rPr lang="en-US" altLang="zh-CN" dirty="0" smtClean="0"/>
              <a:t>To indicate target trigger time offset / wake up delay window</a:t>
            </a:r>
          </a:p>
          <a:p>
            <a:pPr>
              <a:spcAft>
                <a:spcPts val="1200"/>
              </a:spcAft>
              <a:buNone/>
            </a:pPr>
            <a:endParaRPr lang="en-US" altLang="zh-CN" dirty="0" smtClean="0">
              <a:solidFill>
                <a:srgbClr val="FF0000"/>
              </a:solidFill>
            </a:endParaRPr>
          </a:p>
          <a:p>
            <a:pPr>
              <a:spcAft>
                <a:spcPts val="1200"/>
              </a:spcAft>
              <a:buNone/>
            </a:pPr>
            <a:endParaRPr lang="en-US" altLang="zh-CN" dirty="0" smtClean="0">
              <a:solidFill>
                <a:srgbClr val="FF0000"/>
              </a:solidFill>
            </a:endParaRPr>
          </a:p>
          <a:p>
            <a:pPr lvl="1">
              <a:spcAft>
                <a:spcPts val="1200"/>
              </a:spcAft>
            </a:pPr>
            <a:r>
              <a:rPr lang="en-US" altLang="zh-CN" dirty="0" smtClean="0"/>
              <a:t>Y:</a:t>
            </a:r>
            <a:endParaRPr lang="en-US" altLang="zh-CN" dirty="0" smtClean="0">
              <a:solidFill>
                <a:schemeClr val="accent2">
                  <a:lumMod val="20000"/>
                  <a:lumOff val="80000"/>
                </a:schemeClr>
              </a:solidFill>
            </a:endParaRPr>
          </a:p>
          <a:p>
            <a:pPr lvl="1">
              <a:spcAft>
                <a:spcPts val="1200"/>
              </a:spcAft>
            </a:pPr>
            <a:r>
              <a:rPr lang="en-US" altLang="zh-CN" dirty="0" smtClean="0"/>
              <a:t>N:</a:t>
            </a:r>
            <a:endParaRPr lang="en-US" altLang="zh-CN" dirty="0" smtClean="0">
              <a:solidFill>
                <a:schemeClr val="accent2">
                  <a:lumMod val="20000"/>
                  <a:lumOff val="80000"/>
                </a:schemeClr>
              </a:solidFill>
            </a:endParaRPr>
          </a:p>
          <a:p>
            <a:pPr lvl="1">
              <a:spcAft>
                <a:spcPts val="1200"/>
              </a:spcAft>
            </a:pPr>
            <a:r>
              <a:rPr lang="en-US" altLang="zh-CN" dirty="0" smtClean="0"/>
              <a:t>A:</a:t>
            </a:r>
            <a:endParaRPr lang="en-US" altLang="zh-CN" dirty="0" smtClean="0">
              <a:solidFill>
                <a:schemeClr val="accent2">
                  <a:lumMod val="20000"/>
                  <a:lumOff val="80000"/>
                </a:schemeClr>
              </a:solidFill>
            </a:endParaRP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8</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1</a:t>
            </a:r>
            <a:endParaRPr lang="zh-CN" altLang="en-US" dirty="0"/>
          </a:p>
        </p:txBody>
      </p:sp>
    </p:spTree>
    <p:extLst>
      <p:ext uri="{BB962C8B-B14F-4D97-AF65-F5344CB8AC3E}">
        <p14:creationId xmlns:p14="http://schemas.microsoft.com/office/powerpoint/2010/main" val="3402337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fontScale="85000" lnSpcReduction="20000"/>
          </a:bodyPr>
          <a:lstStyle/>
          <a:p>
            <a:pPr>
              <a:spcAft>
                <a:spcPts val="1200"/>
              </a:spcAft>
            </a:pPr>
            <a:r>
              <a:rPr lang="en-US" altLang="zh-CN" dirty="0" smtClean="0"/>
              <a:t>Do you support adding the following to 11ba SFD?</a:t>
            </a:r>
          </a:p>
          <a:p>
            <a:pPr>
              <a:spcAft>
                <a:spcPts val="1200"/>
              </a:spcAft>
              <a:buNone/>
            </a:pPr>
            <a:r>
              <a:rPr lang="en-US" altLang="zh-CN" dirty="0" smtClean="0"/>
              <a:t>     A wake up response </a:t>
            </a:r>
            <a:r>
              <a:rPr lang="en-US" altLang="zh-CN" dirty="0" smtClean="0"/>
              <a:t>mode and wake up delay information </a:t>
            </a:r>
            <a:r>
              <a:rPr lang="en-US" altLang="zh-CN" dirty="0" smtClean="0"/>
              <a:t>shall be signaled </a:t>
            </a:r>
            <a:r>
              <a:rPr lang="en-US" altLang="zh-CN" dirty="0" smtClean="0"/>
              <a:t>through</a:t>
            </a:r>
            <a:endParaRPr lang="en-US" altLang="zh-CN" strike="sngStrike" dirty="0" smtClean="0"/>
          </a:p>
          <a:p>
            <a:pPr lvl="1">
              <a:spcAft>
                <a:spcPts val="1200"/>
              </a:spcAft>
            </a:pPr>
            <a:r>
              <a:rPr lang="en-US" altLang="zh-CN" dirty="0" smtClean="0"/>
              <a:t>     Option 1: WUR mode negotiation </a:t>
            </a:r>
          </a:p>
          <a:p>
            <a:pPr lvl="1">
              <a:spcAft>
                <a:spcPts val="1200"/>
              </a:spcAft>
            </a:pPr>
            <a:r>
              <a:rPr lang="en-US" altLang="zh-CN" dirty="0"/>
              <a:t> </a:t>
            </a:r>
            <a:r>
              <a:rPr lang="en-US" altLang="zh-CN" dirty="0" smtClean="0"/>
              <a:t>    Option 2: frame body field in a WUR packet</a:t>
            </a:r>
          </a:p>
          <a:p>
            <a:pPr lvl="1">
              <a:spcAft>
                <a:spcPts val="1200"/>
              </a:spcAft>
            </a:pPr>
            <a:r>
              <a:rPr lang="en-US" altLang="zh-CN" dirty="0"/>
              <a:t> </a:t>
            </a:r>
            <a:r>
              <a:rPr lang="en-US" altLang="zh-CN" dirty="0" smtClean="0"/>
              <a:t>    Option 3: </a:t>
            </a:r>
            <a:r>
              <a:rPr lang="en-US" altLang="zh-CN" dirty="0"/>
              <a:t>Both WUR mode negotiation </a:t>
            </a:r>
            <a:r>
              <a:rPr lang="en-US" altLang="zh-CN" dirty="0" smtClean="0"/>
              <a:t>and frame </a:t>
            </a:r>
            <a:r>
              <a:rPr lang="en-US" altLang="zh-CN" dirty="0"/>
              <a:t>body field in a WUR packet</a:t>
            </a:r>
          </a:p>
          <a:p>
            <a:pPr>
              <a:spcAft>
                <a:spcPts val="1200"/>
              </a:spcAft>
              <a:buNone/>
            </a:pPr>
            <a:endParaRPr lang="en-US" altLang="zh-CN" dirty="0" smtClean="0">
              <a:solidFill>
                <a:srgbClr val="FF0000"/>
              </a:solidFill>
            </a:endParaRPr>
          </a:p>
          <a:p>
            <a:pPr lvl="1">
              <a:spcAft>
                <a:spcPts val="1200"/>
              </a:spcAft>
            </a:pPr>
            <a:r>
              <a:rPr lang="en-US" altLang="zh-CN" dirty="0" smtClean="0"/>
              <a:t>Y:</a:t>
            </a:r>
            <a:endParaRPr lang="en-US" altLang="zh-CN" dirty="0" smtClean="0">
              <a:solidFill>
                <a:schemeClr val="accent2">
                  <a:lumMod val="20000"/>
                  <a:lumOff val="80000"/>
                </a:schemeClr>
              </a:solidFill>
            </a:endParaRPr>
          </a:p>
          <a:p>
            <a:pPr lvl="1">
              <a:spcAft>
                <a:spcPts val="1200"/>
              </a:spcAft>
            </a:pPr>
            <a:r>
              <a:rPr lang="en-US" altLang="zh-CN" dirty="0" smtClean="0"/>
              <a:t>N:</a:t>
            </a:r>
            <a:endParaRPr lang="en-US" altLang="zh-CN" dirty="0" smtClean="0">
              <a:solidFill>
                <a:schemeClr val="accent2">
                  <a:lumMod val="20000"/>
                  <a:lumOff val="80000"/>
                </a:schemeClr>
              </a:solidFill>
            </a:endParaRPr>
          </a:p>
          <a:p>
            <a:pPr lvl="1">
              <a:spcAft>
                <a:spcPts val="1200"/>
              </a:spcAft>
            </a:pPr>
            <a:r>
              <a:rPr lang="en-US" altLang="zh-CN" dirty="0" smtClean="0"/>
              <a:t>A:</a:t>
            </a:r>
            <a:endParaRPr lang="en-US" altLang="zh-CN" dirty="0" smtClean="0">
              <a:solidFill>
                <a:schemeClr val="accent2">
                  <a:lumMod val="20000"/>
                  <a:lumOff val="80000"/>
                </a:schemeClr>
              </a:solidFill>
            </a:endParaRP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9</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2</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115867</TotalTime>
  <Words>964</Words>
  <Application>Microsoft Office PowerPoint</Application>
  <PresentationFormat>全屏显示(4:3)</PresentationFormat>
  <Paragraphs>100</Paragraphs>
  <Slides>10</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7" baseType="lpstr">
      <vt:lpstr>Arial Unicode MS</vt:lpstr>
      <vt:lpstr>宋体</vt:lpstr>
      <vt:lpstr>Arial</vt:lpstr>
      <vt:lpstr>Times New Roman</vt:lpstr>
      <vt:lpstr>Wingdings</vt:lpstr>
      <vt:lpstr>Default Design</vt:lpstr>
      <vt:lpstr>Visio</vt:lpstr>
      <vt:lpstr>Wake Up Response mode to WUR frame</vt:lpstr>
      <vt:lpstr>Introduction</vt:lpstr>
      <vt:lpstr>Motivation</vt:lpstr>
      <vt:lpstr>Proposal (1/3)</vt:lpstr>
      <vt:lpstr>Proposal (2/3)</vt:lpstr>
      <vt:lpstr>Proposal (3/3)</vt:lpstr>
      <vt:lpstr>Conclusion</vt:lpstr>
      <vt:lpstr>Straw Poll 1</vt:lpstr>
      <vt:lpstr>Straw Poll 2</vt:lpstr>
      <vt:lpstr>References</vt:lpstr>
    </vt:vector>
  </TitlesOfParts>
  <Company>xyz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吕开颖00029037</cp:lastModifiedBy>
  <cp:revision>3892</cp:revision>
  <dcterms:created xsi:type="dcterms:W3CDTF">2006-02-24T01:46:22Z</dcterms:created>
  <dcterms:modified xsi:type="dcterms:W3CDTF">2018-03-08T21:10:21Z</dcterms:modified>
</cp:coreProperties>
</file>