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50" r:id="rId3"/>
    <p:sldId id="270" r:id="rId4"/>
    <p:sldId id="316" r:id="rId5"/>
    <p:sldId id="323" r:id="rId6"/>
    <p:sldId id="317" r:id="rId7"/>
    <p:sldId id="342" r:id="rId8"/>
    <p:sldId id="346" r:id="rId9"/>
    <p:sldId id="344" r:id="rId10"/>
    <p:sldId id="345" r:id="rId11"/>
    <p:sldId id="348" r:id="rId12"/>
    <p:sldId id="328" r:id="rId13"/>
    <p:sldId id="325" r:id="rId14"/>
    <p:sldId id="347" r:id="rId15"/>
    <p:sldId id="349" r:id="rId16"/>
    <p:sldId id="322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>
      <p:ext uri="{19B8F6BF-5375-455C-9EA6-DF929625EA0E}">
        <p15:presenceInfo xmlns:p15="http://schemas.microsoft.com/office/powerpoint/2012/main" userId="S-1-5-21-725345543-602162358-527237240-2951740" providerId="AD"/>
      </p:ext>
    </p:extLst>
  </p:cmAuthor>
  <p:cmAuthor id="2" name="Kedem, Oren" initials="KO" lastIdx="3" clrIdx="1">
    <p:extLst>
      <p:ext uri="{19B8F6BF-5375-455C-9EA6-DF929625EA0E}">
        <p15:presenceInfo xmlns:p15="http://schemas.microsoft.com/office/powerpoint/2012/main" userId="S-1-5-21-2052111302-1275210071-1644491937-2590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8" autoAdjust="0"/>
    <p:restoredTop sz="94800" autoAdjust="0"/>
  </p:normalViewPr>
  <p:slideViewPr>
    <p:cSldViewPr>
      <p:cViewPr varScale="1">
        <p:scale>
          <a:sx n="84" d="100"/>
          <a:sy n="84" d="100"/>
        </p:scale>
        <p:origin x="1781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802.11-18/0470r0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802.11-18/0470r0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400" smtClean="0"/>
              <a:t>March 2018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802.11-18/0470r0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802.11-18/0470r0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2018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3110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802.11-18/0470r0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2018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473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802.11-18/0470r0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2018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269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 2018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323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802.11-18/0470r0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strainin@qualcomm.com" TargetMode="External"/><Relationship Id="rId3" Type="http://schemas.openxmlformats.org/officeDocument/2006/relationships/hyperlink" Target="mailto:Cheng.Cheng@intel.com" TargetMode="External"/><Relationship Id="rId7" Type="http://schemas.openxmlformats.org/officeDocument/2006/relationships/hyperlink" Target="mailto:lverma@qualcom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gcherian@qualcomm.com" TargetMode="External"/><Relationship Id="rId5" Type="http://schemas.openxmlformats.org/officeDocument/2006/relationships/hyperlink" Target="mailto:Carlos.Cordeiro@intel.com" TargetMode="External"/><Relationship Id="rId4" Type="http://schemas.openxmlformats.org/officeDocument/2006/relationships/hyperlink" Target="mailto:Oren.Kedem@intel.com" TargetMode="External"/><Relationship Id="rId9" Type="http://schemas.openxmlformats.org/officeDocument/2006/relationships/hyperlink" Target="mailto:m.grigat@telekom.de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3235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smtClean="0"/>
              <a:t>March  2018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Protocol and frames </a:t>
            </a:r>
            <a:r>
              <a:rPr lang="en-US" altLang="zh-CN" dirty="0"/>
              <a:t>for TDD link maintenance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636912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2018-03-05</a:t>
            </a:r>
            <a:endParaRPr lang="en-US" altLang="en-US" sz="2000" b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424483"/>
              </p:ext>
            </p:extLst>
          </p:nvPr>
        </p:nvGraphicFramePr>
        <p:xfrm>
          <a:off x="535905" y="3263623"/>
          <a:ext cx="7852519" cy="2922935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5705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25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59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590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64450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82045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045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Cheng Chen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Cheng.Chen@intel.com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045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Oren Kedem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Oren.Kedem@intel.com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045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Carlos.Cordeiro@intel.com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045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George Cherian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gcherian@qualcomm.com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Lochan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Verma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lverma@qualcomm.com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Solomon Trainin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strainin@qualcomm.com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89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Michael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Grigat</a:t>
                      </a:r>
                      <a:endParaRPr 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Deutsche Telekom</a:t>
                      </a:r>
                      <a:endParaRPr 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Deutsche-Telekom-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Allee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7, 64372 Darmstadt, Germany </a:t>
                      </a:r>
                      <a:endParaRPr 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m.grigat@telekom.de</a:t>
                      </a:r>
                      <a:endParaRPr 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504"/>
          </a:xfrm>
        </p:spPr>
        <p:txBody>
          <a:bodyPr/>
          <a:lstStyle/>
          <a:p>
            <a:r>
              <a:rPr lang="en-US" altLang="zh-CN" dirty="0"/>
              <a:t>Modification of DMG Link Margin element</a:t>
            </a:r>
            <a:endParaRPr lang="zh-CN" alt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439835"/>
              </p:ext>
            </p:extLst>
          </p:nvPr>
        </p:nvGraphicFramePr>
        <p:xfrm>
          <a:off x="394860" y="1616512"/>
          <a:ext cx="8425612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9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65176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Subfields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Bits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Note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8744"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Entries Reported (NER)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value of this subfield plus one indicates the number of entries being reported. The entries 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are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indexed (1 to 8) and 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represent space time streams.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 the value of this field is greater than 1, the MCS, Link Margin and SNR fields are reserved.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9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Indication for Parameters Across</a:t>
                      </a:r>
                      <a:r>
                        <a:rPr lang="zh-CN" altLang="en-US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PPDUs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1 if the DMG Link Margin element contains the “Parameters Across</a:t>
                      </a:r>
                      <a:r>
                        <a:rPr lang="zh-CN" altLang="en-US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PPDUs” field. Set to 0 otherwise.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Indication for Parameters Across</a:t>
                      </a:r>
                      <a:r>
                        <a:rPr lang="zh-CN" altLang="en-US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LDPC </a:t>
                      </a:r>
                      <a:r>
                        <a:rPr lang="en-US" altLang="zh-CN" sz="12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Codewords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1 if the DMG Link Margin element contains the “Parameters Across</a:t>
                      </a:r>
                      <a:r>
                        <a:rPr lang="zh-CN" altLang="en-US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LDPC </a:t>
                      </a:r>
                      <a:r>
                        <a:rPr lang="en-US" altLang="zh-CN" sz="12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Codewords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 field. Set to 0 otherwise.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Indication for Parameters Across SC Blocks or OFDM Symbols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1 if the DMG Link Margin element contains the “Parameters Across Blocks/Symbols” field. Set to 0 otherwise.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r>
                        <a:rPr lang="en-US" altLang="zh-CN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IsEDMG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EDMG (1) or non-EDMG (0). Used to differentiate MCS field.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5176">
                <a:tc>
                  <a:txBody>
                    <a:bodyPr/>
                    <a:lstStyle/>
                    <a:p>
                      <a:r>
                        <a:rPr lang="en-US" altLang="zh-CN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IsSC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 (1) or OFDM (0). Used to differentiate MCS field.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5176"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722312"/>
              </p:ext>
            </p:extLst>
          </p:nvPr>
        </p:nvGraphicFramePr>
        <p:xfrm>
          <a:off x="394860" y="5091877"/>
          <a:ext cx="194421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Subfields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Bits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RSSI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SNR Per </a:t>
                      </a:r>
                      <a:r>
                        <a:rPr lang="en-US" altLang="zh-CN" sz="1200" dirty="0" smtClean="0"/>
                        <a:t>STS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Number of PPDUs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224066"/>
              </p:ext>
            </p:extLst>
          </p:nvPr>
        </p:nvGraphicFramePr>
        <p:xfrm>
          <a:off x="3131840" y="4908533"/>
          <a:ext cx="2073051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9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8184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Subfields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Bits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184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Average Iterations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8184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Max Iterations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8184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Nonzero</a:t>
                      </a:r>
                      <a:r>
                        <a:rPr lang="en-US" altLang="zh-CN" sz="1200" baseline="0" dirty="0"/>
                        <a:t> Syndromes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24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rtl="0"/>
                      <a:r>
                        <a:rPr lang="en-US" altLang="zh-CN" sz="1200" dirty="0"/>
                        <a:t>Number of LDPC </a:t>
                      </a:r>
                      <a:r>
                        <a:rPr lang="en-US" altLang="zh-CN" sz="1200" dirty="0" err="1"/>
                        <a:t>Codewords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24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059554"/>
              </p:ext>
            </p:extLst>
          </p:nvPr>
        </p:nvGraphicFramePr>
        <p:xfrm>
          <a:off x="6300192" y="5099592"/>
          <a:ext cx="230425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9382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Subfields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Bits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EVM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Number of SC Blocks or OFDM</a:t>
                      </a:r>
                      <a:r>
                        <a:rPr lang="en-US" altLang="zh-CN" sz="1200" baseline="0" dirty="0"/>
                        <a:t> Symbols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24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138720" y="1340768"/>
            <a:ext cx="24668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Rate Adaptation Control field format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39552" y="465967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Parameters Across PPDUs field format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68351" y="4659670"/>
            <a:ext cx="3308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Parameters Across LDPC </a:t>
            </a:r>
            <a:r>
              <a:rPr lang="en-US" altLang="zh-CN" dirty="0" err="1"/>
              <a:t>Codewords</a:t>
            </a:r>
            <a:r>
              <a:rPr lang="en-US" altLang="zh-CN" dirty="0"/>
              <a:t> field format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19917" y="4659669"/>
            <a:ext cx="2284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Parameters Across Blocks/Symbols field format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885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8024"/>
          </a:xfrm>
        </p:spPr>
        <p:txBody>
          <a:bodyPr/>
          <a:lstStyle/>
          <a:p>
            <a:r>
              <a:rPr lang="en-US" altLang="zh-CN" dirty="0"/>
              <a:t>Modification of DMG Link Margin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6991256"/>
              </p:ext>
            </p:extLst>
          </p:nvPr>
        </p:nvGraphicFramePr>
        <p:xfrm>
          <a:off x="179512" y="1305272"/>
          <a:ext cx="8784976" cy="4572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986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16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646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68834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Field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Subfields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Note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8834">
                <a:tc rowSpan="3">
                  <a:txBody>
                    <a:bodyPr/>
                    <a:lstStyle/>
                    <a:p>
                      <a:r>
                        <a:rPr lang="en-US" altLang="zh-CN" sz="1200" dirty="0"/>
                        <a:t>Parameters Across PPDUs field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RSSI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RSSI for the 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chain,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defined in 30.2.2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8834">
                <a:tc vMerge="1">
                  <a:txBody>
                    <a:bodyPr/>
                    <a:lstStyle/>
                    <a:p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SNR per 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SNR for the 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space time stream,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defined in Table 54 (D1.0)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8056">
                <a:tc vMerge="1">
                  <a:txBody>
                    <a:bodyPr/>
                    <a:lstStyle/>
                    <a:p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PPDUs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PPDUs used to over which the RSSI and SNR measurement were taken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8056">
                <a:tc rowSpan="4">
                  <a:txBody>
                    <a:bodyPr/>
                    <a:lstStyle/>
                    <a:p>
                      <a:r>
                        <a:rPr lang="en-US" altLang="zh-CN" sz="1200" dirty="0"/>
                        <a:t>Parameters Across LDPC </a:t>
                      </a:r>
                      <a:r>
                        <a:rPr lang="en-US" altLang="zh-CN" sz="1200" dirty="0" err="1"/>
                        <a:t>Codewords</a:t>
                      </a:r>
                      <a:r>
                        <a:rPr lang="en-US" altLang="zh-CN" sz="1200" dirty="0"/>
                        <a:t> field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Average Iterations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Average number of iterations used by the LDPC decoder for DPHY. One iteration includes processing of all 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rows. </a:t>
                      </a:r>
                      <a:r>
                        <a:rPr lang="en-US" altLang="zh-CN" sz="1200" kern="1200" baseline="0" dirty="0" smtClean="0"/>
                        <a:t>Value </a:t>
                      </a:r>
                      <a:r>
                        <a:rPr lang="en-US" altLang="zh-CN" sz="1200" kern="1200" baseline="0" dirty="0"/>
                        <a:t>quantized to 0.1, range 0.0 to +</a:t>
                      </a:r>
                      <a:r>
                        <a:rPr lang="en-US" altLang="zh-CN" sz="1200" kern="1200" baseline="0" dirty="0" smtClean="0"/>
                        <a:t>25.5. Reset </a:t>
                      </a:r>
                      <a:r>
                        <a:rPr lang="en-US" altLang="zh-CN" sz="1200" kern="1200" baseline="0" dirty="0"/>
                        <a:t>when Reset condition met.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8056">
                <a:tc vMerge="1">
                  <a:txBody>
                    <a:bodyPr/>
                    <a:lstStyle/>
                    <a:p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 Iterations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Maximum number of iterations used by the LDPC decoder for DPHY. One iteration includes processing of all rows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altLang="zh-CN" sz="1200" kern="1200" baseline="0" dirty="0" smtClean="0"/>
                        <a:t>Value </a:t>
                      </a:r>
                      <a:r>
                        <a:rPr lang="en-US" altLang="zh-CN" sz="1200" kern="1200" baseline="0" dirty="0"/>
                        <a:t>of integer, range 0 to +</a:t>
                      </a:r>
                      <a:r>
                        <a:rPr lang="en-US" altLang="zh-CN" sz="1200" kern="1200" baseline="0" dirty="0" smtClean="0"/>
                        <a:t>255. Reset </a:t>
                      </a:r>
                      <a:r>
                        <a:rPr lang="en-US" altLang="zh-CN" sz="1200" kern="1200" baseline="0" dirty="0"/>
                        <a:t>when Reset condition met.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8056">
                <a:tc vMerge="1">
                  <a:txBody>
                    <a:bodyPr/>
                    <a:lstStyle/>
                    <a:p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Nonzero Syndromes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DPHY LDPC codewords with nonzero 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Syndrome. </a:t>
                      </a:r>
                      <a:r>
                        <a:rPr lang="en-US" altLang="zh-CN" sz="1200" kern="1200" baseline="0" dirty="0" smtClean="0"/>
                        <a:t>Reset </a:t>
                      </a:r>
                      <a:r>
                        <a:rPr lang="en-US" altLang="zh-CN" sz="1200" kern="1200" baseline="0" dirty="0"/>
                        <a:t>when Reset condition met.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27278">
                <a:tc vMerge="1">
                  <a:txBody>
                    <a:bodyPr/>
                    <a:lstStyle/>
                    <a:p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LDPC </a:t>
                      </a:r>
                      <a:r>
                        <a:rPr lang="en-US" altLang="zh-CN" sz="12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Codewords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DPHY LDPC codewords processed and included in the Average Iterations, Max Iterations and Nonzero Syndromes</a:t>
                      </a:r>
                      <a:r>
                        <a:rPr lang="zh-CN" altLang="en-US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statistics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altLang="zh-CN" sz="1200" kern="1200" baseline="0" dirty="0" smtClean="0"/>
                        <a:t>Reset </a:t>
                      </a:r>
                      <a:r>
                        <a:rPr lang="en-US" altLang="zh-CN" sz="1200" kern="1200" baseline="0" dirty="0"/>
                        <a:t>when Reset condition met. </a:t>
                      </a:r>
                      <a:r>
                        <a:rPr lang="en-US" altLang="zh-CN" sz="1200" kern="1200" baseline="0" dirty="0" smtClean="0"/>
                        <a:t>Value 0 means not applicable</a:t>
                      </a:r>
                      <a:r>
                        <a:rPr lang="en-US" altLang="zh-CN" sz="1200" kern="1200" baseline="0" dirty="0"/>
                        <a:t>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27278">
                <a:tc rowSpan="2">
                  <a:txBody>
                    <a:bodyPr/>
                    <a:lstStyle/>
                    <a:p>
                      <a:r>
                        <a:rPr lang="en-US" altLang="zh-CN" sz="1200" dirty="0"/>
                        <a:t>Parameters Across Blocks/Symbols field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baseline="0" dirty="0"/>
                        <a:t>EVM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/>
                        <a:t>Indicates the average EVM in dB of the SC data symbols or OFDM data subcarriers, averaged across all PPDUs and SC blocks or OFDM symbols, having same modulation and MCS.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/>
                        <a:t>Value quantized to 0.2dB, range -5.0 to +</a:t>
                      </a:r>
                      <a:r>
                        <a:rPr lang="en-US" altLang="zh-CN" sz="1200" kern="1200" baseline="0" dirty="0" smtClean="0"/>
                        <a:t>46.0dB. Reset </a:t>
                      </a:r>
                      <a:r>
                        <a:rPr lang="en-US" altLang="zh-CN" sz="1200" kern="1200" baseline="0" dirty="0"/>
                        <a:t>when Reset condition met.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727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Number of SC Blocks or OFDM</a:t>
                      </a:r>
                      <a:r>
                        <a:rPr lang="en-US" altLang="zh-CN" sz="1200" baseline="0" dirty="0"/>
                        <a:t> Symbols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/>
                        <a:t>Count of the </a:t>
                      </a:r>
                      <a:r>
                        <a:rPr lang="en-US" altLang="zh-CN" sz="1200" dirty="0"/>
                        <a:t>SC Blocks or OFDM</a:t>
                      </a:r>
                      <a:r>
                        <a:rPr lang="en-US" altLang="zh-CN" sz="1200" baseline="0" dirty="0"/>
                        <a:t> Symbols included in the average EVM value.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/>
                        <a:t>Value is saturated to </a:t>
                      </a:r>
                      <a:r>
                        <a:rPr lang="en-US" altLang="zh-CN" sz="1200" kern="1200" baseline="0" dirty="0" smtClean="0"/>
                        <a:t>2</a:t>
                      </a:r>
                      <a:r>
                        <a:rPr lang="en-US" altLang="zh-CN" sz="1200" kern="1200" baseline="30000" dirty="0" smtClean="0"/>
                        <a:t>24</a:t>
                      </a:r>
                      <a:r>
                        <a:rPr lang="en-US" altLang="zh-CN" sz="1200" kern="1200" baseline="0" dirty="0" smtClean="0"/>
                        <a:t>-1 </a:t>
                      </a:r>
                      <a:r>
                        <a:rPr lang="en-US" altLang="zh-CN" sz="1200" kern="1200" baseline="0" dirty="0"/>
                        <a:t>if overflows</a:t>
                      </a:r>
                      <a:r>
                        <a:rPr lang="en-US" altLang="zh-CN" sz="1200" kern="1200" baseline="0" dirty="0" smtClean="0"/>
                        <a:t>. Reset </a:t>
                      </a:r>
                      <a:r>
                        <a:rPr lang="en-US" altLang="zh-CN" sz="1200" kern="1200" baseline="0" dirty="0"/>
                        <a:t>when Reset condition met. </a:t>
                      </a:r>
                      <a:r>
                        <a:rPr lang="en-US" altLang="zh-CN" sz="1200" kern="1200" baseline="0" dirty="0" smtClean="0"/>
                        <a:t>Value 0 </a:t>
                      </a:r>
                      <a:r>
                        <a:rPr lang="en-US" altLang="zh-CN" sz="1200" kern="1200" baseline="0" dirty="0"/>
                        <a:t>means </a:t>
                      </a:r>
                      <a:r>
                        <a:rPr lang="en-US" altLang="zh-CN" sz="1200" kern="1200" baseline="0" dirty="0" smtClean="0"/>
                        <a:t>not applicable.</a:t>
                      </a:r>
                      <a:endParaRPr lang="zh-CN" alt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9" name="Content Placeholder 6"/>
          <p:cNvSpPr>
            <a:spLocks noGrp="1"/>
          </p:cNvSpPr>
          <p:nvPr>
            <p:ph idx="1"/>
          </p:nvPr>
        </p:nvSpPr>
        <p:spPr>
          <a:xfrm>
            <a:off x="771525" y="5847370"/>
            <a:ext cx="7772400" cy="79972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Reset </a:t>
            </a:r>
            <a:r>
              <a:rPr lang="en-US" sz="1200" dirty="0" smtClean="0"/>
              <a:t>condition is defined as follows</a:t>
            </a:r>
            <a:r>
              <a:rPr lang="en-US" altLang="zh-CN" sz="1200" dirty="0" smtClean="0"/>
              <a:t>:</a:t>
            </a:r>
            <a:endParaRPr lang="zh-CN" altLang="en-US" sz="1200" kern="1200" dirty="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zh-CN" sz="1200" b="0" dirty="0"/>
              <a:t>Any change of: modulation (SC/OFDM), MCS, Constellation, LDPC mode, GI/CP mode, MIMO rank, MIMO type.</a:t>
            </a:r>
            <a:endParaRPr lang="zh-CN" altLang="en-US" sz="1200" b="0" dirty="0"/>
          </a:p>
          <a:p>
            <a:pPr>
              <a:spcBef>
                <a:spcPts val="0"/>
              </a:spcBef>
            </a:pPr>
            <a:r>
              <a:rPr lang="en-US" sz="1200" b="0" dirty="0"/>
              <a:t>End of reporting period </a:t>
            </a:r>
          </a:p>
        </p:txBody>
      </p:sp>
    </p:spTree>
    <p:extLst>
      <p:ext uri="{BB962C8B-B14F-4D97-AF65-F5344CB8AC3E}">
        <p14:creationId xmlns:p14="http://schemas.microsoft.com/office/powerpoint/2010/main" val="160574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TDD Bandwidth Request element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200" dirty="0"/>
              <a:t>A newly defined TDD Bandwidth Request element carries the information fields needed for bandwidth reservation request included in Keep Alive and UL BW Request messages depending on the situation.</a:t>
            </a:r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901580"/>
              </p:ext>
            </p:extLst>
          </p:nvPr>
        </p:nvGraphicFramePr>
        <p:xfrm>
          <a:off x="1069055" y="3885754"/>
          <a:ext cx="7474870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8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8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199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Order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Information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Notes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r>
                        <a:rPr lang="en-US" altLang="zh-CN" sz="1400" u="sng" dirty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zh-CN" altLang="en-US" sz="14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u="sng" dirty="0">
                          <a:solidFill>
                            <a:srgbClr val="FF0000"/>
                          </a:solidFill>
                        </a:rPr>
                        <a:t>TDD Bandwidth</a:t>
                      </a:r>
                      <a:r>
                        <a:rPr lang="en-US" altLang="zh-CN" sz="1400" u="sng" baseline="0" dirty="0">
                          <a:solidFill>
                            <a:srgbClr val="FF0000"/>
                          </a:solidFill>
                        </a:rPr>
                        <a:t> Request</a:t>
                      </a:r>
                      <a:endParaRPr lang="zh-CN" altLang="en-US" sz="14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u="sng" dirty="0">
                          <a:solidFill>
                            <a:srgbClr val="FF0000"/>
                          </a:solidFill>
                        </a:rPr>
                        <a:t>The TDD Bandwidth Request element is optionally present. If present, the</a:t>
                      </a:r>
                      <a:r>
                        <a:rPr lang="en-US" altLang="zh-CN" sz="1400" u="sng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400" u="sng" dirty="0">
                          <a:solidFill>
                            <a:srgbClr val="FF0000"/>
                          </a:solidFill>
                        </a:rPr>
                        <a:t>TDD Bandwidth Request element carries the </a:t>
                      </a:r>
                      <a:r>
                        <a:rPr lang="en-US" altLang="zh-CN" sz="1400" u="sng" baseline="0" dirty="0">
                          <a:solidFill>
                            <a:srgbClr val="FF0000"/>
                          </a:solidFill>
                        </a:rPr>
                        <a:t>information needed for bandwidth reservation for TDD networks.</a:t>
                      </a:r>
                      <a:endParaRPr lang="zh-CN" altLang="en-US" sz="14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31840" y="3571057"/>
            <a:ext cx="31901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Announce frame Action field format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2473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66936"/>
          </a:xfrm>
        </p:spPr>
        <p:txBody>
          <a:bodyPr/>
          <a:lstStyle/>
          <a:p>
            <a:r>
              <a:rPr lang="en-US" altLang="zh-CN" sz="2800" dirty="0"/>
              <a:t>TDD Bandwidth Request element</a:t>
            </a:r>
            <a:endParaRPr lang="zh-CN" alt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52927" y="6506071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84168" y="659735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99592" y="1304248"/>
            <a:ext cx="31486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TDD Bandwidth Request element format</a:t>
            </a:r>
            <a:endParaRPr lang="zh-CN" altLang="en-US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177200"/>
              </p:ext>
            </p:extLst>
          </p:nvPr>
        </p:nvGraphicFramePr>
        <p:xfrm>
          <a:off x="395536" y="1636761"/>
          <a:ext cx="4104456" cy="4765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Subfields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Note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Element ID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Element ID Extension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Transmit MCS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Recommended MCS value for STA to AP transmission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Requested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 Percentage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In unit of 0.01 percent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Number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of Queue </a:t>
                      </a:r>
                      <a:r>
                        <a:rPr lang="en-US" altLang="zh-CN" sz="1200" baseline="0" dirty="0" err="1">
                          <a:solidFill>
                            <a:schemeClr val="tx1"/>
                          </a:solidFill>
                        </a:rPr>
                        <a:t>Params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Defines the number, N, of subsequent Queue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</a:rPr>
                        <a:t>Params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subfields.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4841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Queue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</a:rPr>
                        <a:t>Params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……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81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Queue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</a:rPr>
                        <a:t>Params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 i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1≤ i ≤N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036136"/>
              </p:ext>
            </p:extLst>
          </p:nvPr>
        </p:nvGraphicFramePr>
        <p:xfrm>
          <a:off x="5580112" y="3278081"/>
          <a:ext cx="3370511" cy="304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863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458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Subfields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Note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52345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TID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For values from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0 to 15, indicates the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TID corresponding to the queue. Value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31 indicates that this field is not applicable.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ther values are reserved.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458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914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Queue Size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In units of bytes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1094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Traffic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Arrival Rate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Arrival rate since the last reporting event. In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units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of 1 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Kbps.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 bwMode="auto">
          <a:xfrm flipV="1">
            <a:off x="4499992" y="3278081"/>
            <a:ext cx="1080120" cy="19511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4499992" y="5619244"/>
            <a:ext cx="1080120" cy="7471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6086064" y="2924944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Queue </a:t>
            </a:r>
            <a:r>
              <a:rPr lang="en-US" altLang="zh-CN" sz="1400" dirty="0" err="1"/>
              <a:t>Params</a:t>
            </a:r>
            <a:r>
              <a:rPr lang="en-US" altLang="zh-CN" sz="1400" dirty="0"/>
              <a:t> subfield format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05480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of changes proposed in this document include:</a:t>
            </a:r>
          </a:p>
          <a:p>
            <a:pPr lvl="1"/>
            <a:r>
              <a:rPr lang="en-US" dirty="0"/>
              <a:t>Defining a new slot type in the existing TDD Slot Schedule element</a:t>
            </a:r>
          </a:p>
          <a:p>
            <a:pPr lvl="1"/>
            <a:r>
              <a:rPr lang="en-US" dirty="0"/>
              <a:t>Modifying the existing DMG Link Margin element</a:t>
            </a:r>
          </a:p>
          <a:p>
            <a:pPr lvl="1"/>
            <a:r>
              <a:rPr lang="en-US" dirty="0"/>
              <a:t>Defining a new element for link </a:t>
            </a:r>
            <a:r>
              <a:rPr lang="en-US" dirty="0" smtClean="0"/>
              <a:t>maintenance</a:t>
            </a:r>
          </a:p>
          <a:p>
            <a:pPr lvl="1"/>
            <a:r>
              <a:rPr lang="en-US" dirty="0" smtClean="0"/>
              <a:t>Defining capabilities to support each measurement type</a:t>
            </a:r>
            <a:endParaRPr lang="en-US" dirty="0"/>
          </a:p>
          <a:p>
            <a:endParaRPr lang="en-US" dirty="0"/>
          </a:p>
          <a:p>
            <a:r>
              <a:rPr lang="en-US" dirty="0"/>
              <a:t>We believe these are the minimum set of changes required to fulfill the requirements specified in 11-18/0130r1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4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with </a:t>
            </a:r>
            <a:r>
              <a:rPr lang="en-US" altLang="zh-CN" dirty="0" smtClean="0"/>
              <a:t>the set of changes</a:t>
            </a:r>
            <a:r>
              <a:rPr lang="en-US" altLang="zh-CN" dirty="0"/>
              <a:t> described in this presentation (slides </a:t>
            </a:r>
            <a:r>
              <a:rPr lang="en-US" altLang="zh-CN" dirty="0" smtClean="0"/>
              <a:t>5-12) to address TDD Link Maintenance?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983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IEEE 802.11-17/1019r2 “</a:t>
            </a:r>
            <a:r>
              <a:rPr lang="en-GB" b="0" dirty="0"/>
              <a:t>mmWave Mesh Network Usage Model</a:t>
            </a:r>
            <a:r>
              <a:rPr lang="en-US" b="0" dirty="0"/>
              <a:t>”</a:t>
            </a:r>
          </a:p>
          <a:p>
            <a:r>
              <a:rPr lang="en-US" b="0" dirty="0"/>
              <a:t>[2] IEEE 802.11ay D1.0</a:t>
            </a:r>
          </a:p>
          <a:p>
            <a:r>
              <a:rPr lang="en-US" b="0" dirty="0"/>
              <a:t>[3] </a:t>
            </a:r>
            <a:r>
              <a:rPr lang="en-US" altLang="zh-CN" b="0" dirty="0"/>
              <a:t>IEEE 802.11-17/1640r0 “Draft text for Scheduling for </a:t>
            </a:r>
            <a:r>
              <a:rPr lang="en-US" altLang="zh-CN" b="0" dirty="0" err="1"/>
              <a:t>mmWave</a:t>
            </a:r>
            <a:r>
              <a:rPr lang="en-US" altLang="zh-CN" b="0" dirty="0"/>
              <a:t> Distribution Networks”</a:t>
            </a:r>
          </a:p>
          <a:p>
            <a:r>
              <a:rPr lang="en-US" b="0" dirty="0"/>
              <a:t>[4] IEEE 802.11-18/0130r1 “Link Maintenance in Distribution Networks”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773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Abstract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This contribution proposes the protocol </a:t>
            </a:r>
            <a:r>
              <a:rPr lang="en-US" altLang="zh-CN" dirty="0"/>
              <a:t>and frames for TDD link </a:t>
            </a:r>
            <a:r>
              <a:rPr lang="en-US" altLang="zh-CN" dirty="0" smtClean="0"/>
              <a:t>maintenance. 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3493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</a:t>
            </a:r>
            <a:r>
              <a:rPr lang="en-US" sz="2000" dirty="0" err="1"/>
              <a:t>mmWave</a:t>
            </a:r>
            <a:r>
              <a:rPr lang="en-US" sz="2000" dirty="0"/>
              <a:t> distribution network usage model was recently approved to be one of the use cases for 11ay (11-17/1019r2)</a:t>
            </a:r>
          </a:p>
          <a:p>
            <a:endParaRPr lang="en-US" sz="2000" dirty="0"/>
          </a:p>
          <a:p>
            <a:r>
              <a:rPr lang="en-US" sz="2000" dirty="0"/>
              <a:t>In order to support the operation of </a:t>
            </a:r>
            <a:r>
              <a:rPr lang="en-US" sz="2000" dirty="0" err="1"/>
              <a:t>mmWave</a:t>
            </a:r>
            <a:r>
              <a:rPr lang="en-US" sz="2000" dirty="0"/>
              <a:t> distribution network, several new management functions are needed (11-18/0130r1)</a:t>
            </a:r>
          </a:p>
          <a:p>
            <a:endParaRPr lang="en-US" sz="2000" dirty="0"/>
          </a:p>
          <a:p>
            <a:r>
              <a:rPr lang="en-US" sz="2000" dirty="0"/>
              <a:t>This contribution proposes a way to define and communicate several management functions for the new use case of </a:t>
            </a:r>
            <a:r>
              <a:rPr lang="en-US" sz="2000" dirty="0" err="1"/>
              <a:t>mmWave</a:t>
            </a:r>
            <a:r>
              <a:rPr lang="en-US" sz="2000" dirty="0"/>
              <a:t> distribution network.</a:t>
            </a:r>
          </a:p>
          <a:p>
            <a:pPr lvl="1"/>
            <a:r>
              <a:rPr lang="en-US" dirty="0"/>
              <a:t>Goal is to build as much as possible on existing 11ad/ay spec, but introduce changes to accommodate new requirements.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205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mmWave</a:t>
            </a:r>
            <a:r>
              <a:rPr lang="en-US" altLang="zh-CN" dirty="0"/>
              <a:t> Distribution Network Management</a:t>
            </a:r>
            <a:endParaRPr lang="zh-CN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As defined in </a:t>
            </a:r>
            <a:r>
              <a:rPr lang="en-US" sz="2000" dirty="0"/>
              <a:t>11-18/0130r1, the </a:t>
            </a:r>
            <a:r>
              <a:rPr lang="en-US" altLang="zh-CN" sz="2000" dirty="0"/>
              <a:t>management functions in </a:t>
            </a:r>
            <a:r>
              <a:rPr lang="en-US" altLang="zh-CN" sz="2000" dirty="0" err="1"/>
              <a:t>mmWave</a:t>
            </a:r>
            <a:r>
              <a:rPr lang="en-US" altLang="zh-CN" sz="2000" dirty="0"/>
              <a:t> Distribution Network that will be addressed in this proposal include:</a:t>
            </a:r>
          </a:p>
          <a:p>
            <a:pPr lvl="1"/>
            <a:r>
              <a:rPr lang="en-US" altLang="zh-CN" sz="1600" dirty="0"/>
              <a:t>Heartbeat</a:t>
            </a:r>
          </a:p>
          <a:p>
            <a:pPr lvl="1"/>
            <a:r>
              <a:rPr lang="en-US" altLang="zh-CN" sz="1600" dirty="0"/>
              <a:t>Keep Alive</a:t>
            </a:r>
          </a:p>
          <a:p>
            <a:pPr lvl="1"/>
            <a:r>
              <a:rPr lang="en-US" altLang="zh-CN" sz="1600" dirty="0"/>
              <a:t>Uplink Bandwidth Request</a:t>
            </a:r>
            <a:endParaRPr lang="zh-CN" altLang="en-US" sz="1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773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mmWave</a:t>
            </a:r>
            <a:r>
              <a:rPr lang="en-US" altLang="zh-CN" dirty="0"/>
              <a:t> Distribution Network </a:t>
            </a:r>
            <a:r>
              <a:rPr lang="en-US" altLang="zh-CN" dirty="0" smtClean="0"/>
              <a:t>Management (</a:t>
            </a:r>
            <a:r>
              <a:rPr lang="en-US" dirty="0"/>
              <a:t>0130r1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8" name="Oval 7"/>
          <p:cNvSpPr/>
          <p:nvPr/>
        </p:nvSpPr>
        <p:spPr bwMode="auto">
          <a:xfrm>
            <a:off x="3100894" y="4093283"/>
            <a:ext cx="792088" cy="792088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117118" y="4093283"/>
            <a:ext cx="792088" cy="792088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100894" y="5625667"/>
            <a:ext cx="792088" cy="792088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57129" y="4328640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AP</a:t>
            </a:r>
            <a:endParaRPr lang="zh-CN" alt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5283707" y="4346561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STA</a:t>
            </a:r>
            <a:endParaRPr lang="zh-CN" alt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257129" y="585243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STA</a:t>
            </a:r>
            <a:endParaRPr lang="zh-CN" altLang="en-US" sz="1600" dirty="0"/>
          </a:p>
        </p:txBody>
      </p:sp>
      <p:cxnSp>
        <p:nvCxnSpPr>
          <p:cNvPr id="26" name="Straight Arrow Connector 25"/>
          <p:cNvCxnSpPr>
            <a:stCxn id="8" idx="3"/>
            <a:endCxn id="11" idx="1"/>
          </p:cNvCxnSpPr>
          <p:nvPr/>
        </p:nvCxnSpPr>
        <p:spPr bwMode="auto">
          <a:xfrm>
            <a:off x="3216893" y="4769372"/>
            <a:ext cx="0" cy="9722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11" idx="7"/>
            <a:endCxn id="8" idx="5"/>
          </p:cNvCxnSpPr>
          <p:nvPr/>
        </p:nvCxnSpPr>
        <p:spPr bwMode="auto">
          <a:xfrm flipV="1">
            <a:off x="3776983" y="4769372"/>
            <a:ext cx="0" cy="9722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xtBox 32"/>
          <p:cNvSpPr txBox="1"/>
          <p:nvPr/>
        </p:nvSpPr>
        <p:spPr>
          <a:xfrm>
            <a:off x="2286190" y="5068936"/>
            <a:ext cx="984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Heartbeat</a:t>
            </a:r>
            <a:endParaRPr lang="zh-CN" alt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3790929" y="5057630"/>
            <a:ext cx="15406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UL BW Request</a:t>
            </a:r>
            <a:endParaRPr lang="zh-CN" alt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3995936" y="4150773"/>
            <a:ext cx="1114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Keep Alive</a:t>
            </a:r>
            <a:endParaRPr lang="zh-CN" altLang="en-US" sz="1600" dirty="0"/>
          </a:p>
        </p:txBody>
      </p:sp>
      <p:cxnSp>
        <p:nvCxnSpPr>
          <p:cNvPr id="38" name="Straight Arrow Connector 37"/>
          <p:cNvCxnSpPr>
            <a:stCxn id="8" idx="6"/>
            <a:endCxn id="9" idx="2"/>
          </p:cNvCxnSpPr>
          <p:nvPr/>
        </p:nvCxnSpPr>
        <p:spPr bwMode="auto">
          <a:xfrm>
            <a:off x="3892982" y="4489327"/>
            <a:ext cx="1224136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688615"/>
              </p:ext>
            </p:extLst>
          </p:nvPr>
        </p:nvGraphicFramePr>
        <p:xfrm>
          <a:off x="621668" y="1717437"/>
          <a:ext cx="7836532" cy="212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725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6648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Management frames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Direction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Functions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Heartbeat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AP-&gt;STA </a:t>
                      </a:r>
                      <a:r>
                        <a:rPr lang="en-US" altLang="zh-CN" sz="1400" dirty="0"/>
                        <a:t>only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Update parameters</a:t>
                      </a:r>
                      <a:r>
                        <a:rPr lang="en-US" altLang="zh-CN" sz="1400" baseline="0" dirty="0"/>
                        <a:t> and schedule </a:t>
                      </a:r>
                      <a:r>
                        <a:rPr lang="en-US" altLang="zh-CN" sz="1400" baseline="0" dirty="0" err="1"/>
                        <a:t>Tx</a:t>
                      </a:r>
                      <a:r>
                        <a:rPr lang="en-US" altLang="zh-CN" sz="1400" baseline="0" dirty="0"/>
                        <a:t>/Rx time slots for associated CNs.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Keep Alive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AP-&gt;STA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baseline="0" dirty="0"/>
                        <a:t>only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Indicate </a:t>
                      </a:r>
                      <a:r>
                        <a:rPr lang="en-US" altLang="zh-CN" sz="1400" dirty="0" smtClean="0"/>
                        <a:t>AP </a:t>
                      </a:r>
                      <a:r>
                        <a:rPr lang="en-US" altLang="zh-CN" sz="1400" dirty="0"/>
                        <a:t>is alive and able to communicate,</a:t>
                      </a:r>
                      <a:r>
                        <a:rPr lang="en-US" altLang="zh-CN" sz="1400" baseline="0" dirty="0"/>
                        <a:t> as well as negotiate Rx time slots with the peer </a:t>
                      </a:r>
                      <a:r>
                        <a:rPr lang="en-US" altLang="zh-CN" sz="1400" baseline="0" dirty="0" smtClean="0"/>
                        <a:t>STA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UL BW Request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STA-&gt;AP </a:t>
                      </a:r>
                      <a:r>
                        <a:rPr lang="en-US" altLang="zh-CN" sz="1400" dirty="0"/>
                        <a:t>only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Indicate the aggregate state of traffic and request for change of BW</a:t>
                      </a:r>
                      <a:r>
                        <a:rPr lang="zh-CN" altLang="en-US" sz="1400" baseline="0" dirty="0"/>
                        <a:t> </a:t>
                      </a:r>
                      <a:r>
                        <a:rPr lang="en-US" altLang="zh-CN" sz="1400" baseline="0" dirty="0"/>
                        <a:t>grant.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879425" y="4600095"/>
            <a:ext cx="1356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(e.g., STA is collocated with another AP)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9981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Overall Proposal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Reuse existing Announce frame and include specific information elements in Announce frame to act as the Keep Alive/Heartbeat/UL BW Request messages.</a:t>
            </a:r>
          </a:p>
          <a:p>
            <a:pPr lvl="1"/>
            <a:r>
              <a:rPr lang="en-US" altLang="zh-CN" sz="1400" dirty="0" smtClean="0"/>
              <a:t>Keep Alive and Heartbeat coalesced into a single IE</a:t>
            </a:r>
            <a:endParaRPr lang="en-US" altLang="zh-CN" sz="1400" dirty="0"/>
          </a:p>
          <a:p>
            <a:r>
              <a:rPr lang="en-US" altLang="zh-CN" sz="1800" dirty="0"/>
              <a:t>Benefits of reusing Announce frame:</a:t>
            </a:r>
          </a:p>
          <a:p>
            <a:pPr lvl="1"/>
            <a:r>
              <a:rPr lang="en-US" altLang="zh-CN" sz="1600" dirty="0"/>
              <a:t>Announce frame can be either Action or Action No </a:t>
            </a:r>
            <a:r>
              <a:rPr lang="en-US" altLang="zh-CN" sz="1600" dirty="0" err="1"/>
              <a:t>Ack</a:t>
            </a:r>
            <a:r>
              <a:rPr lang="en-US" altLang="zh-CN" sz="1600" dirty="0"/>
              <a:t> frame.</a:t>
            </a:r>
          </a:p>
          <a:p>
            <a:pPr lvl="1"/>
            <a:r>
              <a:rPr lang="en-US" altLang="zh-CN" sz="1600" dirty="0"/>
              <a:t>The transmission of Announce frame can be either unicast or broadcast.</a:t>
            </a:r>
          </a:p>
          <a:p>
            <a:pPr lvl="1"/>
            <a:r>
              <a:rPr lang="en-US" altLang="zh-CN" sz="1600" dirty="0"/>
              <a:t>Announce frame already includes the Timestamp field.</a:t>
            </a:r>
          </a:p>
          <a:p>
            <a:pPr lvl="1"/>
            <a:r>
              <a:rPr lang="en-US" altLang="zh-CN" sz="1600" dirty="0"/>
              <a:t>TDD Slot Schedule element is already defined in [3] and included in Announce frame, which can be used for slot assignment/reservation for Keep Alive and Heartbeat messages.</a:t>
            </a:r>
          </a:p>
          <a:p>
            <a:pPr lvl="1"/>
            <a:r>
              <a:rPr lang="en-US" altLang="zh-CN" sz="1600" dirty="0"/>
              <a:t>Other information elements can be included in Announce frame depending on the situation.</a:t>
            </a:r>
          </a:p>
          <a:p>
            <a:pPr lvl="1"/>
            <a:r>
              <a:rPr lang="en-US" altLang="zh-CN" sz="1600" dirty="0"/>
              <a:t>Allows for minimal spec changes, minimizes overhead, and is efficient.</a:t>
            </a:r>
          </a:p>
          <a:p>
            <a:pPr lvl="1"/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5037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</a:t>
            </a:r>
            <a:endParaRPr lang="zh-CN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Some of the functions in Keep Alive/Heartbeat/UL BW Request messages can be achieved using existing elements defined in 11ay, with possibly some minor modifications.</a:t>
            </a:r>
          </a:p>
          <a:p>
            <a:pPr lvl="1"/>
            <a:r>
              <a:rPr lang="en-US" altLang="zh-CN" sz="1600" dirty="0"/>
              <a:t>Slot assignment in Heartbeat and slot reservation in Keep Alive can be achieved by reusing TDD Slot Schedule element, with an added slot type to be “unavailable (see Slide 7)”.</a:t>
            </a:r>
          </a:p>
          <a:p>
            <a:pPr lvl="1"/>
            <a:r>
              <a:rPr lang="en-US" altLang="zh-CN" sz="1600" dirty="0"/>
              <a:t>Rate adaptation can be done by reusing DMG Link Margin element, with some new fields added (see Slide 8 and 9). </a:t>
            </a:r>
          </a:p>
          <a:p>
            <a:pPr lvl="2"/>
            <a:r>
              <a:rPr lang="en-US" altLang="zh-CN" sz="1400" dirty="0"/>
              <a:t>DMG Link Margin IE will be included in Announce frame</a:t>
            </a:r>
          </a:p>
          <a:p>
            <a:pPr lvl="2"/>
            <a:r>
              <a:rPr lang="en-US" altLang="zh-CN" sz="1400" dirty="0"/>
              <a:t>For slow feedback, it can be transmitted separately as Keep Alive/Heartbeat. </a:t>
            </a:r>
          </a:p>
          <a:p>
            <a:pPr lvl="2"/>
            <a:r>
              <a:rPr lang="en-US" altLang="zh-CN" sz="1400" dirty="0"/>
              <a:t>For fast feedback, it can be aggregated with BlockAck frame.</a:t>
            </a:r>
          </a:p>
          <a:p>
            <a:pPr lvl="1"/>
            <a:endParaRPr lang="en-US" altLang="zh-CN" sz="1600" dirty="0"/>
          </a:p>
          <a:p>
            <a:r>
              <a:rPr lang="en-US" altLang="zh-CN" sz="2000" dirty="0"/>
              <a:t>Define a new element for bandwidth request used in Keep Alive and UL BW Request messages (see Slide 10 and 11).</a:t>
            </a:r>
          </a:p>
          <a:p>
            <a:endParaRPr lang="zh-CN" alt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9595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Modification of TDD Slot Schedule element</a:t>
            </a:r>
            <a:endParaRPr lang="zh-CN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Slot assignment information carried in Keep Alive message is only used for bandwidth </a:t>
            </a:r>
            <a:r>
              <a:rPr lang="en-US" altLang="zh-CN" sz="2000" u="sng" dirty="0"/>
              <a:t>reservation</a:t>
            </a:r>
            <a:r>
              <a:rPr lang="en-US" altLang="zh-CN" sz="2000" dirty="0"/>
              <a:t>, rather than bandwidth </a:t>
            </a:r>
            <a:r>
              <a:rPr lang="en-US" altLang="zh-CN" sz="2000" u="sng" dirty="0" smtClean="0"/>
              <a:t>allocation</a:t>
            </a:r>
          </a:p>
          <a:p>
            <a:pPr lvl="1"/>
            <a:r>
              <a:rPr lang="en-US" altLang="zh-CN" sz="1600" dirty="0" smtClean="0"/>
              <a:t>Applicable for DN-DN scenarios – see </a:t>
            </a:r>
            <a:r>
              <a:rPr lang="en-US" sz="1600" dirty="0"/>
              <a:t>0130r1</a:t>
            </a: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Therefore, we can add a new slot type in the TDD Slot Schedule element to indicate that this slot is unavailable.</a:t>
            </a:r>
          </a:p>
          <a:p>
            <a:endParaRPr lang="en-US" altLang="zh-CN" sz="2000" dirty="0"/>
          </a:p>
          <a:p>
            <a:r>
              <a:rPr lang="en-US" altLang="zh-CN" sz="2000" dirty="0"/>
              <a:t>Propose to use the reserved value “11 (binary)” in Bitmap and Access Type Schedule field within TDD Slot Schedule element to indicate the corresponding TDD slot is “unavailable.”   </a:t>
            </a:r>
            <a:endParaRPr lang="zh-CN" alt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452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Modification of DMG Link Margin element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792088"/>
          </a:xfrm>
        </p:spPr>
        <p:txBody>
          <a:bodyPr/>
          <a:lstStyle/>
          <a:p>
            <a:r>
              <a:rPr lang="en-US" altLang="zh-CN" sz="1600" dirty="0"/>
              <a:t>Extend DMG Link Margin element and enable it to optionally contain the information fields used for TDD rate adaptation. 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323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 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Cheng Chen, Intel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010743"/>
              </p:ext>
            </p:extLst>
          </p:nvPr>
        </p:nvGraphicFramePr>
        <p:xfrm>
          <a:off x="179512" y="2564904"/>
          <a:ext cx="8712968" cy="383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7124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Fields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Octets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124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Element ID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1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124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Length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1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124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Activity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1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124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MCS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1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124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Link Margin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1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1249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SNR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1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7698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Reference</a:t>
                      </a:r>
                      <a:r>
                        <a:rPr lang="en-US" altLang="zh-CN" sz="1100" baseline="0" dirty="0">
                          <a:latin typeface="+mn-lt"/>
                        </a:rPr>
                        <a:t> Timestamp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latin typeface="+mn-lt"/>
                        </a:rPr>
                        <a:t>4</a:t>
                      </a:r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7698">
                <a:tc>
                  <a:txBody>
                    <a:bodyPr/>
                    <a:lstStyle/>
                    <a:p>
                      <a:r>
                        <a:rPr lang="en-US" altLang="zh-CN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Rate Adaptation Control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u="sng" dirty="0" smtClean="0">
                          <a:solidFill>
                            <a:srgbClr val="FF0000"/>
                          </a:solidFill>
                          <a:latin typeface="+mn-lt"/>
                        </a:rPr>
                        <a:t>2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Contains</a:t>
                      </a:r>
                      <a:r>
                        <a:rPr lang="en-US" altLang="zh-CN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 the number of entries reported (NER) and indications of whether the element includes optional fields used for rate adaptation.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7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Parameters Across</a:t>
                      </a:r>
                      <a:r>
                        <a:rPr lang="zh-CN" altLang="en-US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PPDUs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0 or 3xNER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Optionally</a:t>
                      </a:r>
                      <a:r>
                        <a:rPr lang="en-US" altLang="zh-CN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 present. If present, contains the subfields of parameters across PPDUs. 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0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sng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Parameters Across</a:t>
                      </a:r>
                      <a:r>
                        <a:rPr lang="zh-CN" altLang="en-US" sz="1100" u="sng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u="sng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LDPC </a:t>
                      </a:r>
                      <a:r>
                        <a:rPr lang="en-US" altLang="zh-CN" sz="1100" u="sng" kern="120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Codewords</a:t>
                      </a:r>
                      <a:endParaRPr lang="zh-CN" altLang="en-US" sz="1100" u="sng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0 or 8*NER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Optionally</a:t>
                      </a:r>
                      <a:r>
                        <a:rPr lang="en-US" altLang="zh-CN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 present. If present, contains the subfields of parameters across LDPC </a:t>
                      </a:r>
                      <a:r>
                        <a:rPr lang="en-US" altLang="zh-CN" sz="1100" u="sng" baseline="0" dirty="0" err="1">
                          <a:solidFill>
                            <a:srgbClr val="FF0000"/>
                          </a:solidFill>
                          <a:latin typeface="+mn-lt"/>
                        </a:rPr>
                        <a:t>codewords</a:t>
                      </a:r>
                      <a:r>
                        <a:rPr lang="en-US" altLang="zh-CN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.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1390">
                <a:tc>
                  <a:txBody>
                    <a:bodyPr/>
                    <a:lstStyle/>
                    <a:p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Parameters</a:t>
                      </a:r>
                      <a:r>
                        <a:rPr lang="en-US" altLang="zh-CN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 Across </a:t>
                      </a:r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Blocks/Symbols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0 or </a:t>
                      </a:r>
                      <a:r>
                        <a:rPr lang="en-US" altLang="zh-CN" sz="1100" u="sng" dirty="0" smtClean="0">
                          <a:solidFill>
                            <a:srgbClr val="FF0000"/>
                          </a:solidFill>
                          <a:latin typeface="+mn-lt"/>
                        </a:rPr>
                        <a:t>4*NER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u="sng" dirty="0">
                          <a:solidFill>
                            <a:srgbClr val="FF0000"/>
                          </a:solidFill>
                          <a:latin typeface="+mn-lt"/>
                        </a:rPr>
                        <a:t>Optionally present.</a:t>
                      </a:r>
                      <a:r>
                        <a:rPr lang="en-US" altLang="zh-CN" sz="1100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 If present, contains the subfields of parameters across SC blocks or OFDM symbols.</a:t>
                      </a:r>
                      <a:endParaRPr lang="zh-CN" altLang="en-US" sz="1100" u="sng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987824" y="2143889"/>
            <a:ext cx="23411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DMG Link Margin element format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0796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43259</TotalTime>
  <Words>1882</Words>
  <Application>Microsoft Office PowerPoint</Application>
  <PresentationFormat>On-screen Show (4:3)</PresentationFormat>
  <Paragraphs>333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SimSun</vt:lpstr>
      <vt:lpstr>Arial</vt:lpstr>
      <vt:lpstr>Times New Roman</vt:lpstr>
      <vt:lpstr>802-11-Submission</vt:lpstr>
      <vt:lpstr>Protocol and frames for TDD link maintenance</vt:lpstr>
      <vt:lpstr>Abstract</vt:lpstr>
      <vt:lpstr>Motivation</vt:lpstr>
      <vt:lpstr>mmWave Distribution Network Management</vt:lpstr>
      <vt:lpstr>mmWave Distribution Network Management (0130r1)</vt:lpstr>
      <vt:lpstr>Overall Proposal</vt:lpstr>
      <vt:lpstr>Discussion</vt:lpstr>
      <vt:lpstr>Modification of TDD Slot Schedule element</vt:lpstr>
      <vt:lpstr>Modification of DMG Link Margin element</vt:lpstr>
      <vt:lpstr>Modification of DMG Link Margin element</vt:lpstr>
      <vt:lpstr>Modification of DMG Link Margin element</vt:lpstr>
      <vt:lpstr>TDD Bandwidth Request element</vt:lpstr>
      <vt:lpstr>TDD Bandwidth Request element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 and frames for TDD link maintenance</dc:title>
  <dc:creator>cheng.chen@intel.com</dc:creator>
  <cp:keywords>CTPClassification=CTP_IC, CTPClassification=CTP_IC:VisualMarkings=</cp:keywords>
  <cp:lastModifiedBy>Chen, Cheng</cp:lastModifiedBy>
  <cp:revision>9291</cp:revision>
  <cp:lastPrinted>2016-10-04T20:51:11Z</cp:lastPrinted>
  <dcterms:created xsi:type="dcterms:W3CDTF">2015-03-24T14:22:58Z</dcterms:created>
  <dcterms:modified xsi:type="dcterms:W3CDTF">2018-03-01T22:07:59Z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WIRELESS CNV SOLUTIONS GROUP</vt:lpwstr>
  </property>
  <property fmtid="{D5CDD505-2E9C-101B-9397-08002B2CF9AE}" pid="4" name="CTP_TimeStamp">
    <vt:lpwstr>2018-02-08 16:58:17Z</vt:lpwstr>
  </property>
  <property fmtid="{D5CDD505-2E9C-101B-9397-08002B2CF9AE}" pid="5" name="CTPClassification">
    <vt:lpwstr>CTP_IC</vt:lpwstr>
  </property>
  <property fmtid="{D5CDD505-2E9C-101B-9397-08002B2CF9AE}" pid="6" name="_NewReviewCycle">
    <vt:lpwstr/>
  </property>
</Properties>
</file>