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443" r:id="rId2"/>
    <p:sldId id="547" r:id="rId3"/>
    <p:sldId id="565" r:id="rId4"/>
    <p:sldId id="566" r:id="rId5"/>
    <p:sldId id="562" r:id="rId6"/>
    <p:sldId id="567" r:id="rId7"/>
    <p:sldId id="568" r:id="rId8"/>
  </p:sldIdLst>
  <p:sldSz cx="9144000" cy="6858000" type="screen4x3"/>
  <p:notesSz cx="6934200" cy="9280525"/>
  <p:defaultTextStyle>
    <a:defPPr>
      <a:defRPr lang="en-US"/>
    </a:defPPr>
    <a:lvl1pPr algn="l" rtl="0" fontAlgn="base" latinLnBrk="1">
      <a:spcBef>
        <a:spcPct val="0"/>
      </a:spcBef>
      <a:spcAft>
        <a:spcPct val="0"/>
      </a:spcAft>
      <a:defRPr kumimoji="1" sz="1200" kern="1200">
        <a:solidFill>
          <a:schemeClr val="tx1"/>
        </a:solidFill>
        <a:latin typeface="Times New Roman" pitchFamily="18" charset="0"/>
        <a:ea typeface="굴림" pitchFamily="50" charset="-127"/>
        <a:cs typeface="Arial" pitchFamily="34" charset="0"/>
      </a:defRPr>
    </a:lvl1pPr>
    <a:lvl2pPr marL="457200" algn="l" rtl="0" fontAlgn="base" latinLnBrk="1">
      <a:spcBef>
        <a:spcPct val="0"/>
      </a:spcBef>
      <a:spcAft>
        <a:spcPct val="0"/>
      </a:spcAft>
      <a:defRPr kumimoji="1" sz="1200" kern="1200">
        <a:solidFill>
          <a:schemeClr val="tx1"/>
        </a:solidFill>
        <a:latin typeface="Times New Roman" pitchFamily="18" charset="0"/>
        <a:ea typeface="굴림" pitchFamily="50" charset="-127"/>
        <a:cs typeface="Arial" pitchFamily="34" charset="0"/>
      </a:defRPr>
    </a:lvl2pPr>
    <a:lvl3pPr marL="914400" algn="l" rtl="0" fontAlgn="base" latinLnBrk="1">
      <a:spcBef>
        <a:spcPct val="0"/>
      </a:spcBef>
      <a:spcAft>
        <a:spcPct val="0"/>
      </a:spcAft>
      <a:defRPr kumimoji="1" sz="1200" kern="1200">
        <a:solidFill>
          <a:schemeClr val="tx1"/>
        </a:solidFill>
        <a:latin typeface="Times New Roman" pitchFamily="18" charset="0"/>
        <a:ea typeface="굴림" pitchFamily="50" charset="-127"/>
        <a:cs typeface="Arial" pitchFamily="34" charset="0"/>
      </a:defRPr>
    </a:lvl3pPr>
    <a:lvl4pPr marL="1371600" algn="l" rtl="0" fontAlgn="base" latinLnBrk="1">
      <a:spcBef>
        <a:spcPct val="0"/>
      </a:spcBef>
      <a:spcAft>
        <a:spcPct val="0"/>
      </a:spcAft>
      <a:defRPr kumimoji="1" sz="1200" kern="1200">
        <a:solidFill>
          <a:schemeClr val="tx1"/>
        </a:solidFill>
        <a:latin typeface="Times New Roman" pitchFamily="18" charset="0"/>
        <a:ea typeface="굴림" pitchFamily="50" charset="-127"/>
        <a:cs typeface="Arial" pitchFamily="34" charset="0"/>
      </a:defRPr>
    </a:lvl4pPr>
    <a:lvl5pPr marL="1828800" algn="l" rtl="0" fontAlgn="base" latinLnBrk="1">
      <a:spcBef>
        <a:spcPct val="0"/>
      </a:spcBef>
      <a:spcAft>
        <a:spcPct val="0"/>
      </a:spcAft>
      <a:defRPr kumimoji="1" sz="1200" kern="1200">
        <a:solidFill>
          <a:schemeClr val="tx1"/>
        </a:solidFill>
        <a:latin typeface="Times New Roman" pitchFamily="18" charset="0"/>
        <a:ea typeface="굴림" pitchFamily="50" charset="-127"/>
        <a:cs typeface="Arial" pitchFamily="34" charset="0"/>
      </a:defRPr>
    </a:lvl5pPr>
    <a:lvl6pPr marL="2286000" algn="l" defTabSz="914400" rtl="0" eaLnBrk="1" latinLnBrk="1" hangingPunct="1">
      <a:defRPr kumimoji="1" sz="1200" kern="1200">
        <a:solidFill>
          <a:schemeClr val="tx1"/>
        </a:solidFill>
        <a:latin typeface="Times New Roman" pitchFamily="18" charset="0"/>
        <a:ea typeface="굴림" pitchFamily="50" charset="-127"/>
        <a:cs typeface="Arial" pitchFamily="34" charset="0"/>
      </a:defRPr>
    </a:lvl6pPr>
    <a:lvl7pPr marL="2743200" algn="l" defTabSz="914400" rtl="0" eaLnBrk="1" latinLnBrk="1" hangingPunct="1">
      <a:defRPr kumimoji="1" sz="1200" kern="1200">
        <a:solidFill>
          <a:schemeClr val="tx1"/>
        </a:solidFill>
        <a:latin typeface="Times New Roman" pitchFamily="18" charset="0"/>
        <a:ea typeface="굴림" pitchFamily="50" charset="-127"/>
        <a:cs typeface="Arial" pitchFamily="34" charset="0"/>
      </a:defRPr>
    </a:lvl7pPr>
    <a:lvl8pPr marL="3200400" algn="l" defTabSz="914400" rtl="0" eaLnBrk="1" latinLnBrk="1" hangingPunct="1">
      <a:defRPr kumimoji="1" sz="1200" kern="1200">
        <a:solidFill>
          <a:schemeClr val="tx1"/>
        </a:solidFill>
        <a:latin typeface="Times New Roman" pitchFamily="18" charset="0"/>
        <a:ea typeface="굴림" pitchFamily="50" charset="-127"/>
        <a:cs typeface="Arial" pitchFamily="34" charset="0"/>
      </a:defRPr>
    </a:lvl8pPr>
    <a:lvl9pPr marL="3657600" algn="l" defTabSz="914400" rtl="0" eaLnBrk="1" latinLnBrk="1" hangingPunct="1">
      <a:defRPr kumimoji="1" sz="1200" kern="1200">
        <a:solidFill>
          <a:schemeClr val="tx1"/>
        </a:solidFill>
        <a:latin typeface="Times New Roman" pitchFamily="18" charset="0"/>
        <a:ea typeface="굴림" pitchFamily="50" charset="-127"/>
        <a:cs typeface="Arial" pitchFamily="34" charset="0"/>
      </a:defRPr>
    </a:lvl9pPr>
  </p:defaultTextStyle>
  <p:extLst>
    <p:ext uri="{521415D9-36F7-43E2-AB2F-B90AF26B5E84}">
      <p14:sectionLst xmlns:p14="http://schemas.microsoft.com/office/powerpoint/2010/main">
        <p14:section name="기본 구역" id="{C7F8B3CA-DACC-41D4-AA59-39E9B8DA6F6D}">
          <p14:sldIdLst>
            <p14:sldId id="443"/>
            <p14:sldId id="547"/>
            <p14:sldId id="565"/>
            <p14:sldId id="566"/>
            <p14:sldId id="562"/>
            <p14:sldId id="567"/>
            <p14:sldId id="56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FF66FF"/>
    <a:srgbClr val="3333CC"/>
    <a:srgbClr val="FF33CC"/>
    <a:srgbClr val="0000CC"/>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86" autoAdjust="0"/>
    <p:restoredTop sz="96083" autoAdjust="0"/>
  </p:normalViewPr>
  <p:slideViewPr>
    <p:cSldViewPr>
      <p:cViewPr varScale="1">
        <p:scale>
          <a:sx n="117" d="100"/>
          <a:sy n="117" d="100"/>
        </p:scale>
        <p:origin x="1482" y="96"/>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ltLang="ko-KR"/>
              <a:t>Month Year</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ea typeface="굴림" charset="-127"/>
                <a:cs typeface="Arial" charset="0"/>
              </a:defRPr>
            </a:lvl1pPr>
          </a:lstStyle>
          <a:p>
            <a:pPr>
              <a:defRPr/>
            </a:pPr>
            <a:r>
              <a:rPr lang="en-US" altLang="ko-KR"/>
              <a:t>Page </a:t>
            </a:r>
            <a:fld id="{FA078C69-3C94-4884-9FAE-61DD046E9393}" type="slidenum">
              <a:rPr lang="en-US" altLang="ko-KR"/>
              <a:pPr>
                <a:defRPr/>
              </a:pPr>
              <a:t>‹#›</a:t>
            </a:fld>
            <a:endParaRPr lang="en-US" altLang="ko-KR"/>
          </a:p>
        </p:txBody>
      </p:sp>
      <p:sp>
        <p:nvSpPr>
          <p:cNvPr id="25606"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2355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smtClean="0">
                <a:cs typeface="+mn-cs"/>
              </a:rPr>
              <a:t>Submission</a:t>
            </a:r>
          </a:p>
        </p:txBody>
      </p:sp>
      <p:sp>
        <p:nvSpPr>
          <p:cNvPr id="25608"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endParaRPr lang="ko-KR" altLang="en-US"/>
          </a:p>
        </p:txBody>
      </p:sp>
    </p:spTree>
    <p:extLst>
      <p:ext uri="{BB962C8B-B14F-4D97-AF65-F5344CB8AC3E}">
        <p14:creationId xmlns:p14="http://schemas.microsoft.com/office/powerpoint/2010/main" val="1728775405"/>
      </p:ext>
    </p:extLst>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ltLang="ko-KR"/>
              <a:t>Month Year</a:t>
            </a:r>
            <a:endParaRPr lang="en-US"/>
          </a:p>
        </p:txBody>
      </p:sp>
      <p:sp>
        <p:nvSpPr>
          <p:cNvPr id="2150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굴림" charset="-127"/>
                <a:cs typeface="Arial" charset="0"/>
              </a:defRPr>
            </a:lvl1pPr>
          </a:lstStyle>
          <a:p>
            <a:pPr>
              <a:defRPr/>
            </a:pPr>
            <a:r>
              <a:rPr lang="en-US" altLang="ko-KR"/>
              <a:t>Page </a:t>
            </a:r>
            <a:fld id="{807E55AC-B173-4AB5-9CB6-9C6379A21F13}" type="slidenum">
              <a:rPr lang="en-US" altLang="ko-KR"/>
              <a:pPr>
                <a:defRPr/>
              </a:pPr>
              <a:t>‹#›</a:t>
            </a:fld>
            <a:endParaRPr lang="en-US" altLang="ko-KR"/>
          </a:p>
        </p:txBody>
      </p:sp>
      <p:sp>
        <p:nvSpPr>
          <p:cNvPr id="2151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smtClean="0">
                <a:cs typeface="+mn-cs"/>
              </a:rPr>
              <a:t>Submission</a:t>
            </a:r>
          </a:p>
        </p:txBody>
      </p:sp>
      <p:sp>
        <p:nvSpPr>
          <p:cNvPr id="2151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2151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Tree>
    <p:extLst>
      <p:ext uri="{BB962C8B-B14F-4D97-AF65-F5344CB8AC3E}">
        <p14:creationId xmlns:p14="http://schemas.microsoft.com/office/powerpoint/2010/main" val="292194414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182055" cy="276999"/>
          </a:xfrm>
        </p:spPr>
        <p:txBody>
          <a:bodyPr/>
          <a:lstStyle>
            <a:lvl1pPr>
              <a:defRPr/>
            </a:lvl1pPr>
          </a:lstStyle>
          <a:p>
            <a:pPr>
              <a:defRPr/>
            </a:pPr>
            <a:r>
              <a:rPr lang="en-US" altLang="ko-KR" dirty="0" smtClean="0"/>
              <a:t>March 2018</a:t>
            </a:r>
            <a:endParaRPr lang="en-US" altLang="ko-KR" dirty="0"/>
          </a:p>
        </p:txBody>
      </p:sp>
      <p:sp>
        <p:nvSpPr>
          <p:cNvPr id="5" name="Rectangle 5"/>
          <p:cNvSpPr>
            <a:spLocks noGrp="1" noChangeArrowheads="1"/>
          </p:cNvSpPr>
          <p:nvPr>
            <p:ph type="ftr" sz="quarter" idx="11"/>
          </p:nvPr>
        </p:nvSpPr>
        <p:spPr>
          <a:xfrm>
            <a:off x="6434373" y="6475413"/>
            <a:ext cx="2109552" cy="184666"/>
          </a:xfrm>
        </p:spPr>
        <p:txBody>
          <a:bodyPr/>
          <a:lstStyle>
            <a:lvl1pPr>
              <a:defRPr/>
            </a:lvl1pPr>
          </a:lstStyle>
          <a:p>
            <a:pPr>
              <a:defRPr/>
            </a:pPr>
            <a:r>
              <a:rPr lang="en-US" altLang="ko-KR" dirty="0" err="1" smtClean="0"/>
              <a:t>Jeongki</a:t>
            </a:r>
            <a:r>
              <a:rPr lang="en-US" altLang="ko-KR" dirty="0" smtClean="0"/>
              <a:t> Kim et al, LG Electronics</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E65F51A8-0CFE-4133-B021-42BA039B4097}"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January 2012</a:t>
            </a:r>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Jayh Park, LG Electronics</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4B8FAB3C-37E9-47B0-949D-D83E6595A329}"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January 2012</a:t>
            </a:r>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Jayh Park, LG Electronics</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40C4963E-E10C-4C13-B6EE-012FEB43B73D}"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6434373" y="6475413"/>
            <a:ext cx="2109552" cy="184666"/>
          </a:xfrm>
        </p:spPr>
        <p:txBody>
          <a:bodyPr/>
          <a:lstStyle>
            <a:lvl1pPr>
              <a:defRPr/>
            </a:lvl1pPr>
          </a:lstStyle>
          <a:p>
            <a:pPr>
              <a:defRPr/>
            </a:pPr>
            <a:r>
              <a:rPr lang="en-US" altLang="ko-KR" dirty="0" err="1" smtClean="0"/>
              <a:t>Jeongki</a:t>
            </a:r>
            <a:r>
              <a:rPr lang="en-US" altLang="ko-KR" dirty="0" smtClean="0"/>
              <a:t> Kim et al, LG Electronics</a:t>
            </a:r>
            <a:endParaRPr lang="en-US" altLang="ko-KR" dirty="0"/>
          </a:p>
        </p:txBody>
      </p:sp>
      <p:sp>
        <p:nvSpPr>
          <p:cNvPr id="5" name="Rectangle 6"/>
          <p:cNvSpPr>
            <a:spLocks noGrp="1" noChangeArrowheads="1"/>
          </p:cNvSpPr>
          <p:nvPr>
            <p:ph type="sldNum" sz="quarter" idx="11"/>
          </p:nvPr>
        </p:nvSpPr>
        <p:spPr/>
        <p:txBody>
          <a:bodyPr/>
          <a:lstStyle>
            <a:lvl1pPr>
              <a:defRPr/>
            </a:lvl1pPr>
          </a:lstStyle>
          <a:p>
            <a:pPr>
              <a:defRPr/>
            </a:pPr>
            <a:r>
              <a:rPr lang="en-US" altLang="ko-KR"/>
              <a:t>Slide </a:t>
            </a:r>
            <a:fld id="{2233D5FD-8890-4C4A-812D-44084668134C}" type="slidenum">
              <a:rPr lang="en-US" altLang="ko-KR"/>
              <a:pPr>
                <a:defRPr/>
              </a:pPr>
              <a:t>‹#›</a:t>
            </a:fld>
            <a:endParaRPr lang="en-US" altLang="ko-KR"/>
          </a:p>
        </p:txBody>
      </p:sp>
      <p:sp>
        <p:nvSpPr>
          <p:cNvPr id="6" name="Rectangle 4"/>
          <p:cNvSpPr>
            <a:spLocks noGrp="1" noChangeArrowheads="1"/>
          </p:cNvSpPr>
          <p:nvPr>
            <p:ph type="dt" sz="half" idx="12"/>
          </p:nvPr>
        </p:nvSpPr>
        <p:spPr>
          <a:xfrm>
            <a:off x="696913" y="332601"/>
            <a:ext cx="1182055" cy="276999"/>
          </a:xfrm>
        </p:spPr>
        <p:txBody>
          <a:bodyPr/>
          <a:lstStyle>
            <a:lvl1pPr>
              <a:defRPr/>
            </a:lvl1pPr>
          </a:lstStyle>
          <a:p>
            <a:pPr>
              <a:defRPr/>
            </a:pPr>
            <a:r>
              <a:rPr lang="en-US" altLang="ko-KR" dirty="0" smtClean="0"/>
              <a:t>March 2018</a:t>
            </a:r>
            <a:endParaRPr lang="en-US" altLang="ko-K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182055" cy="276999"/>
          </a:xfrm>
        </p:spPr>
        <p:txBody>
          <a:bodyPr/>
          <a:lstStyle>
            <a:lvl1pPr>
              <a:defRPr/>
            </a:lvl1pPr>
          </a:lstStyle>
          <a:p>
            <a:pPr>
              <a:defRPr/>
            </a:pPr>
            <a:r>
              <a:rPr lang="en-US" altLang="ko-KR" dirty="0" smtClean="0"/>
              <a:t>March 2018</a:t>
            </a:r>
            <a:endParaRPr lang="en-US" altLang="ko-KR" dirty="0"/>
          </a:p>
        </p:txBody>
      </p:sp>
      <p:sp>
        <p:nvSpPr>
          <p:cNvPr id="5" name="Rectangle 5"/>
          <p:cNvSpPr>
            <a:spLocks noGrp="1" noChangeArrowheads="1"/>
          </p:cNvSpPr>
          <p:nvPr>
            <p:ph type="ftr" sz="quarter" idx="11"/>
          </p:nvPr>
        </p:nvSpPr>
        <p:spPr>
          <a:xfrm>
            <a:off x="6501442" y="6475413"/>
            <a:ext cx="2042483" cy="184666"/>
          </a:xfrm>
        </p:spPr>
        <p:txBody>
          <a:bodyPr/>
          <a:lstStyle>
            <a:lvl1pPr>
              <a:defRPr/>
            </a:lvl1pPr>
          </a:lstStyle>
          <a:p>
            <a:pPr>
              <a:defRPr/>
            </a:pPr>
            <a:r>
              <a:rPr lang="en-US" altLang="ko-KR" dirty="0" smtClean="0"/>
              <a:t>Kiseon Ryu et al, LG Electronics</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EE46A224-9462-46CD-BEB8-4D70D99307AD}"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a:t>July 2013</a:t>
            </a:r>
          </a:p>
        </p:txBody>
      </p:sp>
      <p:sp>
        <p:nvSpPr>
          <p:cNvPr id="6" name="Rectangle 5"/>
          <p:cNvSpPr>
            <a:spLocks noGrp="1" noChangeArrowheads="1"/>
          </p:cNvSpPr>
          <p:nvPr>
            <p:ph type="ftr" sz="quarter" idx="11"/>
          </p:nvPr>
        </p:nvSpPr>
        <p:spPr>
          <a:xfrm>
            <a:off x="6501442" y="6475413"/>
            <a:ext cx="2042483" cy="184666"/>
          </a:xfrm>
        </p:spPr>
        <p:txBody>
          <a:bodyPr/>
          <a:lstStyle>
            <a:lvl1pPr>
              <a:defRPr/>
            </a:lvl1pPr>
          </a:lstStyle>
          <a:p>
            <a:pPr>
              <a:defRPr/>
            </a:pPr>
            <a:r>
              <a:rPr lang="en-US" altLang="ko-KR" dirty="0" smtClean="0"/>
              <a:t>Kiseon Ryu et al, LG Electronics</a:t>
            </a:r>
            <a:endParaRPr lang="en-US" altLang="ko-KR" dirty="0"/>
          </a:p>
        </p:txBody>
      </p:sp>
      <p:sp>
        <p:nvSpPr>
          <p:cNvPr id="7" name="Rectangle 6"/>
          <p:cNvSpPr>
            <a:spLocks noGrp="1" noChangeArrowheads="1"/>
          </p:cNvSpPr>
          <p:nvPr>
            <p:ph type="sldNum" sz="quarter" idx="12"/>
          </p:nvPr>
        </p:nvSpPr>
        <p:spPr/>
        <p:txBody>
          <a:bodyPr/>
          <a:lstStyle>
            <a:lvl1pPr>
              <a:defRPr/>
            </a:lvl1pPr>
          </a:lstStyle>
          <a:p>
            <a:pPr>
              <a:defRPr/>
            </a:pPr>
            <a:r>
              <a:rPr lang="en-US" altLang="ko-KR"/>
              <a:t>Slide </a:t>
            </a:r>
            <a:fld id="{774FDDB4-C1AF-4F3D-8842-0CE7A9FAAD4E}"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a:t>July 2013</a:t>
            </a:r>
          </a:p>
        </p:txBody>
      </p:sp>
      <p:sp>
        <p:nvSpPr>
          <p:cNvPr id="8" name="Rectangle 5"/>
          <p:cNvSpPr>
            <a:spLocks noGrp="1" noChangeArrowheads="1"/>
          </p:cNvSpPr>
          <p:nvPr>
            <p:ph type="ftr" sz="quarter" idx="11"/>
          </p:nvPr>
        </p:nvSpPr>
        <p:spPr>
          <a:xfrm>
            <a:off x="6501442" y="6475413"/>
            <a:ext cx="2042483" cy="184666"/>
          </a:xfrm>
        </p:spPr>
        <p:txBody>
          <a:bodyPr/>
          <a:lstStyle>
            <a:lvl1pPr>
              <a:defRPr/>
            </a:lvl1pPr>
          </a:lstStyle>
          <a:p>
            <a:pPr>
              <a:defRPr/>
            </a:pPr>
            <a:r>
              <a:rPr lang="en-US" altLang="ko-KR" dirty="0" smtClean="0"/>
              <a:t>Kiseon Ryu et al, LG Electronics</a:t>
            </a:r>
            <a:endParaRPr lang="en-US" altLang="ko-KR" dirty="0"/>
          </a:p>
        </p:txBody>
      </p:sp>
      <p:sp>
        <p:nvSpPr>
          <p:cNvPr id="9" name="Rectangle 6"/>
          <p:cNvSpPr>
            <a:spLocks noGrp="1" noChangeArrowheads="1"/>
          </p:cNvSpPr>
          <p:nvPr>
            <p:ph type="sldNum" sz="quarter" idx="12"/>
          </p:nvPr>
        </p:nvSpPr>
        <p:spPr/>
        <p:txBody>
          <a:bodyPr/>
          <a:lstStyle>
            <a:lvl1pPr>
              <a:defRPr/>
            </a:lvl1pPr>
          </a:lstStyle>
          <a:p>
            <a:pPr>
              <a:defRPr/>
            </a:pPr>
            <a:r>
              <a:rPr lang="en-US" altLang="ko-KR"/>
              <a:t>Slide </a:t>
            </a:r>
            <a:fld id="{1940780D-229A-41FC-85D7-E60483742941}"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a:t>July 2013</a:t>
            </a:r>
          </a:p>
        </p:txBody>
      </p:sp>
      <p:sp>
        <p:nvSpPr>
          <p:cNvPr id="4" name="Rectangle 5"/>
          <p:cNvSpPr>
            <a:spLocks noGrp="1" noChangeArrowheads="1"/>
          </p:cNvSpPr>
          <p:nvPr>
            <p:ph type="ftr" sz="quarter" idx="11"/>
          </p:nvPr>
        </p:nvSpPr>
        <p:spPr>
          <a:xfrm>
            <a:off x="6501442" y="6475413"/>
            <a:ext cx="2042483" cy="184666"/>
          </a:xfrm>
        </p:spPr>
        <p:txBody>
          <a:bodyPr/>
          <a:lstStyle>
            <a:lvl1pPr>
              <a:defRPr/>
            </a:lvl1pPr>
          </a:lstStyle>
          <a:p>
            <a:pPr>
              <a:defRPr/>
            </a:pPr>
            <a:r>
              <a:rPr lang="en-US" altLang="ko-KR" dirty="0" smtClean="0"/>
              <a:t>Kiseon Ryu et al, LG Electronics</a:t>
            </a:r>
            <a:endParaRPr lang="en-US" altLang="ko-KR" dirty="0"/>
          </a:p>
        </p:txBody>
      </p:sp>
      <p:sp>
        <p:nvSpPr>
          <p:cNvPr id="5" name="Rectangle 6"/>
          <p:cNvSpPr>
            <a:spLocks noGrp="1" noChangeArrowheads="1"/>
          </p:cNvSpPr>
          <p:nvPr>
            <p:ph type="sldNum" sz="quarter" idx="12"/>
          </p:nvPr>
        </p:nvSpPr>
        <p:spPr/>
        <p:txBody>
          <a:bodyPr/>
          <a:lstStyle>
            <a:lvl1pPr>
              <a:defRPr/>
            </a:lvl1pPr>
          </a:lstStyle>
          <a:p>
            <a:pPr>
              <a:defRPr/>
            </a:pPr>
            <a:r>
              <a:rPr lang="en-US" altLang="ko-KR"/>
              <a:t>Slide </a:t>
            </a:r>
            <a:fld id="{779B7D9F-E4E3-4AA4-B6BA-C17A51B9E541}"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a:t>July 2013</a:t>
            </a:r>
          </a:p>
        </p:txBody>
      </p:sp>
      <p:sp>
        <p:nvSpPr>
          <p:cNvPr id="3" name="Rectangle 5"/>
          <p:cNvSpPr>
            <a:spLocks noGrp="1" noChangeArrowheads="1"/>
          </p:cNvSpPr>
          <p:nvPr>
            <p:ph type="ftr" sz="quarter" idx="11"/>
          </p:nvPr>
        </p:nvSpPr>
        <p:spPr/>
        <p:txBody>
          <a:bodyPr/>
          <a:lstStyle>
            <a:lvl1pPr>
              <a:defRPr/>
            </a:lvl1pPr>
          </a:lstStyle>
          <a:p>
            <a:pPr>
              <a:defRPr/>
            </a:pPr>
            <a:r>
              <a:rPr lang="en-US" altLang="ko-KR" dirty="0" smtClean="0"/>
              <a:t>Jayh Park, LG Electronics</a:t>
            </a:r>
            <a:endParaRPr lang="en-US" altLang="ko-KR" dirty="0"/>
          </a:p>
        </p:txBody>
      </p:sp>
      <p:sp>
        <p:nvSpPr>
          <p:cNvPr id="4" name="Rectangle 6"/>
          <p:cNvSpPr>
            <a:spLocks noGrp="1" noChangeArrowheads="1"/>
          </p:cNvSpPr>
          <p:nvPr>
            <p:ph type="sldNum" sz="quarter" idx="12"/>
          </p:nvPr>
        </p:nvSpPr>
        <p:spPr/>
        <p:txBody>
          <a:bodyPr/>
          <a:lstStyle>
            <a:lvl1pPr>
              <a:defRPr/>
            </a:lvl1pPr>
          </a:lstStyle>
          <a:p>
            <a:pPr>
              <a:defRPr/>
            </a:pPr>
            <a:r>
              <a:rPr lang="en-US" altLang="ko-KR"/>
              <a:t>Slide </a:t>
            </a:r>
            <a:fld id="{789DBBC2-5C7D-45F1-80E0-66615BE386E4}" type="slidenum">
              <a:rPr lang="en-US" altLang="ko-KR"/>
              <a:pPr>
                <a:defRP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July 2013</a:t>
            </a:r>
          </a:p>
        </p:txBody>
      </p:sp>
      <p:sp>
        <p:nvSpPr>
          <p:cNvPr id="6" name="Rectangle 5"/>
          <p:cNvSpPr>
            <a:spLocks noGrp="1" noChangeArrowheads="1"/>
          </p:cNvSpPr>
          <p:nvPr>
            <p:ph type="ftr" sz="quarter" idx="11"/>
          </p:nvPr>
        </p:nvSpPr>
        <p:spPr/>
        <p:txBody>
          <a:bodyPr/>
          <a:lstStyle>
            <a:lvl1pPr>
              <a:defRPr/>
            </a:lvl1pPr>
          </a:lstStyle>
          <a:p>
            <a:pPr>
              <a:defRPr/>
            </a:pPr>
            <a:r>
              <a:rPr lang="en-US" altLang="ko-KR" dirty="0" smtClean="0"/>
              <a:t>Jayh Park, LG Electronics</a:t>
            </a:r>
            <a:endParaRPr lang="en-US" altLang="ko-KR" dirty="0"/>
          </a:p>
        </p:txBody>
      </p:sp>
      <p:sp>
        <p:nvSpPr>
          <p:cNvPr id="7" name="Rectangle 6"/>
          <p:cNvSpPr>
            <a:spLocks noGrp="1" noChangeArrowheads="1"/>
          </p:cNvSpPr>
          <p:nvPr>
            <p:ph type="sldNum" sz="quarter" idx="12"/>
          </p:nvPr>
        </p:nvSpPr>
        <p:spPr/>
        <p:txBody>
          <a:bodyPr/>
          <a:lstStyle>
            <a:lvl1pPr>
              <a:defRPr/>
            </a:lvl1pPr>
          </a:lstStyle>
          <a:p>
            <a:pPr>
              <a:defRPr/>
            </a:pPr>
            <a:r>
              <a:rPr lang="en-US" altLang="ko-KR"/>
              <a:t>Slide </a:t>
            </a:r>
            <a:fld id="{BB4621A6-0A1B-45CC-9F4E-20352C050A90}"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July 2013</a:t>
            </a:r>
          </a:p>
        </p:txBody>
      </p:sp>
      <p:sp>
        <p:nvSpPr>
          <p:cNvPr id="6" name="Rectangle 5"/>
          <p:cNvSpPr>
            <a:spLocks noGrp="1" noChangeArrowheads="1"/>
          </p:cNvSpPr>
          <p:nvPr>
            <p:ph type="ftr" sz="quarter" idx="11"/>
          </p:nvPr>
        </p:nvSpPr>
        <p:spPr/>
        <p:txBody>
          <a:bodyPr/>
          <a:lstStyle>
            <a:lvl1pPr>
              <a:defRPr/>
            </a:lvl1pPr>
          </a:lstStyle>
          <a:p>
            <a:pPr>
              <a:defRPr/>
            </a:pPr>
            <a:r>
              <a:rPr lang="en-US" altLang="ko-KR" dirty="0" smtClean="0"/>
              <a:t>Jayh Park, LG Electronics</a:t>
            </a:r>
            <a:endParaRPr lang="en-US" altLang="ko-KR" dirty="0"/>
          </a:p>
        </p:txBody>
      </p:sp>
      <p:sp>
        <p:nvSpPr>
          <p:cNvPr id="7" name="Rectangle 6"/>
          <p:cNvSpPr>
            <a:spLocks noGrp="1" noChangeArrowheads="1"/>
          </p:cNvSpPr>
          <p:nvPr>
            <p:ph type="sldNum" sz="quarter" idx="12"/>
          </p:nvPr>
        </p:nvSpPr>
        <p:spPr/>
        <p:txBody>
          <a:bodyPr/>
          <a:lstStyle>
            <a:lvl1pPr>
              <a:defRPr/>
            </a:lvl1pPr>
          </a:lstStyle>
          <a:p>
            <a:pPr>
              <a:defRPr/>
            </a:pPr>
            <a:r>
              <a:rPr lang="en-US" altLang="ko-KR"/>
              <a:t>Slide </a:t>
            </a:r>
            <a:fld id="{91326DBD-4ED9-48D2-A607-B37E86552957}"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smtClean="0"/>
              <a:t>March </a:t>
            </a:r>
            <a:r>
              <a:rPr lang="en-US" dirty="0" smtClean="0"/>
              <a:t>2018</a:t>
            </a:r>
            <a:endParaRPr lang="en-US" dirty="0"/>
          </a:p>
        </p:txBody>
      </p:sp>
      <p:sp>
        <p:nvSpPr>
          <p:cNvPr id="1029" name="Rectangle 5"/>
          <p:cNvSpPr>
            <a:spLocks noGrp="1" noChangeArrowheads="1"/>
          </p:cNvSpPr>
          <p:nvPr>
            <p:ph type="ftr" sz="quarter" idx="3"/>
          </p:nvPr>
        </p:nvSpPr>
        <p:spPr bwMode="auto">
          <a:xfrm>
            <a:off x="6434372" y="6475413"/>
            <a:ext cx="210955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err="1" smtClean="0"/>
              <a:t>Jeongki</a:t>
            </a:r>
            <a:r>
              <a:rPr lang="en-US" altLang="ko-KR" dirty="0" smtClean="0"/>
              <a:t> Kim et al, LG Electronics</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ea typeface="굴림" charset="-127"/>
                <a:cs typeface="Arial" charset="0"/>
              </a:defRPr>
            </a:lvl1pPr>
          </a:lstStyle>
          <a:p>
            <a:pPr>
              <a:defRPr/>
            </a:pPr>
            <a:r>
              <a:rPr lang="en-US" altLang="ko-KR"/>
              <a:t>Slide </a:t>
            </a:r>
            <a:fld id="{CD419C17-E740-4BDF-A347-9F6D8C9B7204}" type="slidenum">
              <a:rPr lang="en-US" altLang="ko-KR"/>
              <a:pPr>
                <a:defRP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latinLnBrk="0">
              <a:defRPr/>
            </a:pPr>
            <a:r>
              <a:rPr kumimoji="0" lang="en-US" altLang="ko-KR" sz="1800" b="1" dirty="0" smtClean="0">
                <a:cs typeface="+mn-cs"/>
              </a:rPr>
              <a:t>doc.: IEEE </a:t>
            </a:r>
            <a:r>
              <a:rPr kumimoji="0" lang="en-US" altLang="ko-KR" sz="1800" b="1" dirty="0" smtClean="0">
                <a:cs typeface="+mn-cs"/>
              </a:rPr>
              <a:t>802.11-18/0464r3</a:t>
            </a:r>
            <a:endParaRPr kumimoji="0" lang="en-US" altLang="ko-KR" sz="1800" b="1" dirty="0" smtClean="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smtClean="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4954" r:id="rId1"/>
    <p:sldLayoutId id="2147484955" r:id="rId2"/>
    <p:sldLayoutId id="2147484956" r:id="rId3"/>
    <p:sldLayoutId id="2147484957" r:id="rId4"/>
    <p:sldLayoutId id="2147484958" r:id="rId5"/>
    <p:sldLayoutId id="2147484959" r:id="rId6"/>
    <p:sldLayoutId id="2147484960" r:id="rId7"/>
    <p:sldLayoutId id="2147484961" r:id="rId8"/>
    <p:sldLayoutId id="2147484962" r:id="rId9"/>
    <p:sldLayoutId id="2147484963" r:id="rId10"/>
    <p:sldLayoutId id="2147484964"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제목 6"/>
          <p:cNvSpPr>
            <a:spLocks noGrp="1"/>
          </p:cNvSpPr>
          <p:nvPr>
            <p:ph type="ctrTitle"/>
          </p:nvPr>
        </p:nvSpPr>
        <p:spPr>
          <a:xfrm>
            <a:off x="685800" y="741363"/>
            <a:ext cx="7772400" cy="935037"/>
          </a:xfrm>
        </p:spPr>
        <p:txBody>
          <a:bodyPr/>
          <a:lstStyle/>
          <a:p>
            <a:r>
              <a:rPr lang="en-US" altLang="ko-KR" dirty="0" smtClean="0"/>
              <a:t>Address field in WUR frame</a:t>
            </a:r>
            <a:endParaRPr lang="ko-KR" altLang="en-US"/>
          </a:p>
        </p:txBody>
      </p:sp>
      <p:sp>
        <p:nvSpPr>
          <p:cNvPr id="6" name="날짜 개체 틀 5"/>
          <p:cNvSpPr>
            <a:spLocks noGrp="1"/>
          </p:cNvSpPr>
          <p:nvPr>
            <p:ph type="dt" sz="half" idx="10"/>
          </p:nvPr>
        </p:nvSpPr>
        <p:spPr>
          <a:xfrm>
            <a:off x="696913" y="332601"/>
            <a:ext cx="1182055" cy="276999"/>
          </a:xfrm>
        </p:spPr>
        <p:txBody>
          <a:bodyPr/>
          <a:lstStyle/>
          <a:p>
            <a:pPr>
              <a:defRPr/>
            </a:pPr>
            <a:r>
              <a:rPr lang="en-US" altLang="ko-KR" dirty="0" smtClean="0"/>
              <a:t>March 2018</a:t>
            </a:r>
            <a:endParaRPr lang="en-US" altLang="ko-KR" dirty="0"/>
          </a:p>
        </p:txBody>
      </p:sp>
      <p:sp>
        <p:nvSpPr>
          <p:cNvPr id="4" name="바닥글 개체 틀 3"/>
          <p:cNvSpPr>
            <a:spLocks noGrp="1"/>
          </p:cNvSpPr>
          <p:nvPr>
            <p:ph type="ftr" sz="quarter" idx="11"/>
          </p:nvPr>
        </p:nvSpPr>
        <p:spPr>
          <a:xfrm>
            <a:off x="6434373" y="6475413"/>
            <a:ext cx="2109552" cy="184666"/>
          </a:xfrm>
        </p:spPr>
        <p:txBody>
          <a:bodyPr/>
          <a:lstStyle/>
          <a:p>
            <a:pPr>
              <a:defRPr/>
            </a:pPr>
            <a:r>
              <a:rPr lang="en-US" altLang="ko-KR" dirty="0" err="1" smtClean="0"/>
              <a:t>Jeongki</a:t>
            </a:r>
            <a:r>
              <a:rPr lang="en-US" altLang="ko-KR" dirty="0" smtClean="0"/>
              <a:t> Kim et </a:t>
            </a:r>
            <a:r>
              <a:rPr lang="en-US" altLang="ko-KR" dirty="0"/>
              <a:t>al, LG Electronics</a:t>
            </a:r>
          </a:p>
        </p:txBody>
      </p:sp>
      <p:sp>
        <p:nvSpPr>
          <p:cNvPr id="5" name="슬라이드 번호 개체 틀 4"/>
          <p:cNvSpPr>
            <a:spLocks noGrp="1"/>
          </p:cNvSpPr>
          <p:nvPr>
            <p:ph type="sldNum" sz="quarter" idx="12"/>
          </p:nvPr>
        </p:nvSpPr>
        <p:spPr/>
        <p:txBody>
          <a:bodyPr/>
          <a:lstStyle/>
          <a:p>
            <a:pPr>
              <a:defRPr/>
            </a:pPr>
            <a:r>
              <a:rPr lang="en-US" altLang="ko-KR" smtClean="0"/>
              <a:t>Slide </a:t>
            </a:r>
            <a:fld id="{2233D5FD-8890-4C4A-812D-44084668134C}" type="slidenum">
              <a:rPr lang="en-US" altLang="ko-KR" smtClean="0"/>
              <a:pPr>
                <a:defRPr/>
              </a:pPr>
              <a:t>1</a:t>
            </a:fld>
            <a:endParaRPr lang="en-US" altLang="ko-KR"/>
          </a:p>
        </p:txBody>
      </p:sp>
      <p:sp>
        <p:nvSpPr>
          <p:cNvPr id="9" name="Rectangle 6"/>
          <p:cNvSpPr txBox="1">
            <a:spLocks noChangeArrowheads="1"/>
          </p:cNvSpPr>
          <p:nvPr/>
        </p:nvSpPr>
        <p:spPr bwMode="auto">
          <a:xfrm>
            <a:off x="609600" y="1782763"/>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2400" b="1">
                <a:solidFill>
                  <a:schemeClr val="tx1"/>
                </a:solidFill>
                <a:latin typeface="+mn-lt"/>
                <a:ea typeface="+mn-ea"/>
                <a:cs typeface="+mn-cs"/>
              </a:defRPr>
            </a:lvl1pPr>
            <a:lvl2pPr marL="457200" indent="0" algn="ctr" rtl="0" eaLnBrk="0" fontAlgn="base" hangingPunct="0">
              <a:spcBef>
                <a:spcPct val="20000"/>
              </a:spcBef>
              <a:spcAft>
                <a:spcPct val="0"/>
              </a:spcAft>
              <a:buNone/>
              <a:defRPr sz="2000">
                <a:solidFill>
                  <a:schemeClr val="tx1"/>
                </a:solidFill>
                <a:latin typeface="+mn-lt"/>
              </a:defRPr>
            </a:lvl2pPr>
            <a:lvl3pPr marL="914400" indent="0" algn="ctr" rtl="0" eaLnBrk="0" fontAlgn="base" hangingPunct="0">
              <a:spcBef>
                <a:spcPct val="20000"/>
              </a:spcBef>
              <a:spcAft>
                <a:spcPct val="0"/>
              </a:spcAft>
              <a:buNone/>
              <a:defRPr>
                <a:solidFill>
                  <a:schemeClr val="tx1"/>
                </a:solidFill>
                <a:latin typeface="+mn-lt"/>
              </a:defRPr>
            </a:lvl3pPr>
            <a:lvl4pPr marL="1371600" indent="0" algn="ctr" rtl="0" eaLnBrk="0" fontAlgn="base" hangingPunct="0">
              <a:spcBef>
                <a:spcPct val="20000"/>
              </a:spcBef>
              <a:spcAft>
                <a:spcPct val="0"/>
              </a:spcAft>
              <a:buNone/>
              <a:defRPr sz="1600">
                <a:solidFill>
                  <a:schemeClr val="tx1"/>
                </a:solidFill>
                <a:latin typeface="+mn-lt"/>
              </a:defRPr>
            </a:lvl4pPr>
            <a:lvl5pPr marL="1828800" indent="0" algn="ctr" rtl="0" eaLnBrk="0" fontAlgn="base" hangingPunct="0">
              <a:spcBef>
                <a:spcPct val="20000"/>
              </a:spcBef>
              <a:spcAft>
                <a:spcPct val="0"/>
              </a:spcAft>
              <a:buNone/>
              <a:defRPr sz="1600">
                <a:solidFill>
                  <a:schemeClr val="tx1"/>
                </a:solidFill>
                <a:latin typeface="+mn-lt"/>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latinLnBrk="0"/>
            <a:r>
              <a:rPr kumimoji="0" lang="en-US" altLang="ko-KR" sz="2000" kern="0" dirty="0" smtClean="0">
                <a:ea typeface="굴림" panose="020B0600000101010101" pitchFamily="50" charset="-127"/>
              </a:rPr>
              <a:t>Date:</a:t>
            </a:r>
            <a:r>
              <a:rPr kumimoji="0" lang="en-US" altLang="ko-KR" sz="2000" b="0" kern="0" dirty="0" smtClean="0">
                <a:ea typeface="굴림" panose="020B0600000101010101" pitchFamily="50" charset="-127"/>
              </a:rPr>
              <a:t> 2018-03-04</a:t>
            </a:r>
          </a:p>
        </p:txBody>
      </p:sp>
      <p:sp>
        <p:nvSpPr>
          <p:cNvPr id="10"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atinLnBrk="0">
              <a:buFontTx/>
              <a:buNone/>
            </a:pPr>
            <a:r>
              <a:rPr kumimoji="0" lang="en-US" altLang="ko-KR" sz="2000" dirty="0"/>
              <a:t>Authors:</a:t>
            </a:r>
            <a:endParaRPr kumimoji="0" lang="en-US" altLang="ko-KR" sz="2000" b="0" dirty="0"/>
          </a:p>
        </p:txBody>
      </p:sp>
      <p:graphicFrame>
        <p:nvGraphicFramePr>
          <p:cNvPr id="11" name="Table 12"/>
          <p:cNvGraphicFramePr>
            <a:graphicFrameLocks noGrp="1"/>
          </p:cNvGraphicFramePr>
          <p:nvPr>
            <p:extLst>
              <p:ext uri="{D42A27DB-BD31-4B8C-83A1-F6EECF244321}">
                <p14:modId xmlns:p14="http://schemas.microsoft.com/office/powerpoint/2010/main" val="3767949636"/>
              </p:ext>
            </p:extLst>
          </p:nvPr>
        </p:nvGraphicFramePr>
        <p:xfrm>
          <a:off x="762000" y="2895600"/>
          <a:ext cx="7620000" cy="1805354"/>
        </p:xfrm>
        <a:graphic>
          <a:graphicData uri="http://schemas.openxmlformats.org/drawingml/2006/table">
            <a:tbl>
              <a:tblPr/>
              <a:tblGrid>
                <a:gridCol w="1524000"/>
                <a:gridCol w="1203325"/>
                <a:gridCol w="1684338"/>
                <a:gridCol w="1363662"/>
                <a:gridCol w="1844675"/>
              </a:tblGrid>
              <a:tr h="398584">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1354">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Jeongki</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jeongki.kim@lge.com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135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Kiseon</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Ryu</a:t>
                      </a:r>
                      <a:endPar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kiseon.ryu@lge.com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135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Suhwook</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suhwook.kim@lge.com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135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Jinsoo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Choi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js.choi@lge.com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1354">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Taewon</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Song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taewon.song@lge.com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3771364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a:t>
            </a:r>
            <a:endParaRPr lang="ko-KR" altLang="en-US"/>
          </a:p>
        </p:txBody>
      </p:sp>
      <p:sp>
        <p:nvSpPr>
          <p:cNvPr id="3" name="내용 개체 틀 2"/>
          <p:cNvSpPr>
            <a:spLocks noGrp="1"/>
          </p:cNvSpPr>
          <p:nvPr>
            <p:ph idx="1"/>
          </p:nvPr>
        </p:nvSpPr>
        <p:spPr/>
        <p:txBody>
          <a:bodyPr/>
          <a:lstStyle/>
          <a:p>
            <a:r>
              <a:rPr lang="en-US" altLang="ko-KR" sz="1800" dirty="0"/>
              <a:t>In baseline </a:t>
            </a:r>
            <a:r>
              <a:rPr lang="en-US" altLang="ko-KR" sz="1800" dirty="0" smtClean="0"/>
              <a:t>spec[1], </a:t>
            </a:r>
            <a:r>
              <a:rPr lang="en-US" altLang="ko-KR" sz="1800" dirty="0"/>
              <a:t>there are two types of the group addressed frames</a:t>
            </a:r>
          </a:p>
          <a:p>
            <a:pPr lvl="1"/>
            <a:r>
              <a:rPr lang="en-US" altLang="ko-KR" sz="1400" dirty="0"/>
              <a:t>One is </a:t>
            </a:r>
            <a:r>
              <a:rPr lang="en-US" altLang="ko-KR" sz="1400" dirty="0" smtClean="0"/>
              <a:t>broadcast </a:t>
            </a:r>
            <a:r>
              <a:rPr lang="en-US" altLang="ko-KR" sz="1400" dirty="0"/>
              <a:t>addressed </a:t>
            </a:r>
            <a:r>
              <a:rPr lang="en-US" altLang="ko-KR" sz="1400" dirty="0" smtClean="0"/>
              <a:t>frame and the other is multicast-group addressed frame</a:t>
            </a:r>
            <a:endParaRPr lang="en-US" altLang="ko-KR" sz="1400" dirty="0"/>
          </a:p>
          <a:p>
            <a:r>
              <a:rPr lang="en-US" altLang="ko-KR" sz="1800" dirty="0" smtClean="0"/>
              <a:t>At the last meeting [2] , there was a discussion on method for indicating the group addressed frame but it had not been decided</a:t>
            </a:r>
          </a:p>
          <a:p>
            <a:pPr lvl="1"/>
            <a:r>
              <a:rPr lang="en-GB" altLang="ko-KR" sz="1400" dirty="0" smtClean="0"/>
              <a:t>A wake-up </a:t>
            </a:r>
            <a:r>
              <a:rPr lang="en-GB" altLang="ko-KR" sz="1400" dirty="0"/>
              <a:t>frame that has the Address field set to a value </a:t>
            </a:r>
            <a:r>
              <a:rPr lang="en-GB" altLang="ko-KR" sz="1400" dirty="0" smtClean="0"/>
              <a:t>of TBD indicates </a:t>
            </a:r>
            <a:r>
              <a:rPr lang="en-GB" altLang="ko-KR" sz="1400" dirty="0"/>
              <a:t>that the AP intends to transmit group addressed frames </a:t>
            </a:r>
            <a:endParaRPr lang="en-US" altLang="ko-KR" sz="1400" dirty="0" smtClean="0"/>
          </a:p>
          <a:p>
            <a:pPr lvl="1"/>
            <a:r>
              <a:rPr lang="en-US" altLang="ko-KR" sz="1400" dirty="0" smtClean="0"/>
              <a:t>This is similar to group addressed frame indication in DTIM frame of the baseline spec regardless of frame type (broadcast or multicast-group)</a:t>
            </a:r>
          </a:p>
          <a:p>
            <a:r>
              <a:rPr lang="en-US" altLang="ko-KR" sz="1800" dirty="0" smtClean="0"/>
              <a:t>The baseline spec[1] also defined several multicast methods (e.g., DMS, FMS, GCR, ….) for efficient multicast transmission but they are not used often</a:t>
            </a:r>
          </a:p>
          <a:p>
            <a:pPr lvl="1"/>
            <a:r>
              <a:rPr lang="en-US" altLang="ko-KR" sz="1400" dirty="0" smtClean="0"/>
              <a:t>That is, DTIM based group addressed indication is the basic approach in</a:t>
            </a:r>
            <a:r>
              <a:rPr lang="ko-KR" altLang="en-US" sz="1400" smtClean="0"/>
              <a:t> </a:t>
            </a:r>
            <a:r>
              <a:rPr lang="en-US" altLang="ko-KR" sz="1400" dirty="0" smtClean="0"/>
              <a:t>the baseline spec </a:t>
            </a:r>
          </a:p>
          <a:p>
            <a:endParaRPr lang="en-US" altLang="ko-KR" sz="1800" dirty="0" smtClean="0"/>
          </a:p>
          <a:p>
            <a:pPr lvl="1"/>
            <a:endParaRPr lang="en-US" altLang="ko-KR" sz="1400" dirty="0"/>
          </a:p>
          <a:p>
            <a:endParaRPr lang="ko-KR" altLang="ko-KR" sz="2000" dirty="0"/>
          </a:p>
        </p:txBody>
      </p:sp>
      <p:sp>
        <p:nvSpPr>
          <p:cNvPr id="4" name="바닥글 개체 틀 3"/>
          <p:cNvSpPr>
            <a:spLocks noGrp="1"/>
          </p:cNvSpPr>
          <p:nvPr>
            <p:ph type="ftr" sz="quarter" idx="10"/>
          </p:nvPr>
        </p:nvSpPr>
        <p:spPr/>
        <p:txBody>
          <a:bodyPr/>
          <a:lstStyle/>
          <a:p>
            <a:pPr>
              <a:defRPr/>
            </a:pPr>
            <a:r>
              <a:rPr lang="en-US" altLang="ko-KR" smtClean="0"/>
              <a:t>Jeongki Kim et al,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2</a:t>
            </a:fld>
            <a:endParaRPr lang="en-US" altLang="ko-KR"/>
          </a:p>
        </p:txBody>
      </p:sp>
      <p:sp>
        <p:nvSpPr>
          <p:cNvPr id="6" name="날짜 개체 틀 5"/>
          <p:cNvSpPr>
            <a:spLocks noGrp="1"/>
          </p:cNvSpPr>
          <p:nvPr>
            <p:ph type="dt" sz="half" idx="12"/>
          </p:nvPr>
        </p:nvSpPr>
        <p:spPr>
          <a:xfrm>
            <a:off x="696913" y="332601"/>
            <a:ext cx="1182055" cy="276999"/>
          </a:xfrm>
        </p:spPr>
        <p:txBody>
          <a:bodyPr/>
          <a:lstStyle/>
          <a:p>
            <a:pPr>
              <a:defRPr/>
            </a:pPr>
            <a:r>
              <a:rPr lang="en-US" altLang="ko-KR" dirty="0" smtClean="0"/>
              <a:t>March 2018</a:t>
            </a:r>
            <a:endParaRPr lang="en-US" altLang="ko-KR" dirty="0"/>
          </a:p>
        </p:txBody>
      </p:sp>
    </p:spTree>
    <p:extLst>
      <p:ext uri="{BB962C8B-B14F-4D97-AF65-F5344CB8AC3E}">
        <p14:creationId xmlns:p14="http://schemas.microsoft.com/office/powerpoint/2010/main" val="10804442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Address field for group addressed frame (1/2)</a:t>
            </a:r>
            <a:endParaRPr lang="ko-KR" altLang="en-US"/>
          </a:p>
        </p:txBody>
      </p:sp>
      <p:sp>
        <p:nvSpPr>
          <p:cNvPr id="3" name="내용 개체 틀 2"/>
          <p:cNvSpPr>
            <a:spLocks noGrp="1"/>
          </p:cNvSpPr>
          <p:nvPr>
            <p:ph idx="1"/>
          </p:nvPr>
        </p:nvSpPr>
        <p:spPr/>
        <p:txBody>
          <a:bodyPr/>
          <a:lstStyle/>
          <a:p>
            <a:r>
              <a:rPr lang="en-US" altLang="ko-KR" dirty="0" smtClean="0"/>
              <a:t>As a basic method for indicating the group addressed frame TX, we propose to set Address field of WUR Wake Up frame to a special value</a:t>
            </a:r>
          </a:p>
          <a:p>
            <a:pPr lvl="1"/>
            <a:r>
              <a:rPr lang="en-US" altLang="ko-KR" dirty="0" smtClean="0"/>
              <a:t>The Address field of WUR Wake Up frame is set to a special value (e.g., 4095) for indicating the group addressed frame presence on PCR</a:t>
            </a:r>
          </a:p>
          <a:p>
            <a:r>
              <a:rPr lang="en-US" altLang="ko-KR" dirty="0" smtClean="0"/>
              <a:t>Upon receiving a Wake Up frame with Address field set to a special value, WUR STA can attempt to receive the group addressed frame</a:t>
            </a:r>
          </a:p>
          <a:p>
            <a:endParaRPr lang="ko-KR" altLang="en-US" dirty="0"/>
          </a:p>
        </p:txBody>
      </p:sp>
      <p:sp>
        <p:nvSpPr>
          <p:cNvPr id="4" name="바닥글 개체 틀 3"/>
          <p:cNvSpPr>
            <a:spLocks noGrp="1"/>
          </p:cNvSpPr>
          <p:nvPr>
            <p:ph type="ftr" sz="quarter" idx="10"/>
          </p:nvPr>
        </p:nvSpPr>
        <p:spPr/>
        <p:txBody>
          <a:bodyPr/>
          <a:lstStyle/>
          <a:p>
            <a:pPr>
              <a:defRPr/>
            </a:pPr>
            <a:r>
              <a:rPr lang="en-US" altLang="ko-KR" smtClean="0"/>
              <a:t>Jeongki Kim et al,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3</a:t>
            </a:fld>
            <a:endParaRPr lang="en-US" altLang="ko-KR"/>
          </a:p>
        </p:txBody>
      </p:sp>
      <p:sp>
        <p:nvSpPr>
          <p:cNvPr id="6" name="날짜 개체 틀 5"/>
          <p:cNvSpPr>
            <a:spLocks noGrp="1"/>
          </p:cNvSpPr>
          <p:nvPr>
            <p:ph type="dt" sz="half" idx="12"/>
          </p:nvPr>
        </p:nvSpPr>
        <p:spPr/>
        <p:txBody>
          <a:bodyPr/>
          <a:lstStyle/>
          <a:p>
            <a:pPr>
              <a:defRPr/>
            </a:pPr>
            <a:r>
              <a:rPr lang="en-US" altLang="ko-KR" smtClean="0"/>
              <a:t>March 2018</a:t>
            </a:r>
            <a:endParaRPr lang="en-US" altLang="ko-KR" dirty="0"/>
          </a:p>
        </p:txBody>
      </p:sp>
    </p:spTree>
    <p:extLst>
      <p:ext uri="{BB962C8B-B14F-4D97-AF65-F5344CB8AC3E}">
        <p14:creationId xmlns:p14="http://schemas.microsoft.com/office/powerpoint/2010/main" val="10450939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Address field for group addressed frame </a:t>
            </a:r>
            <a:r>
              <a:rPr lang="en-US" altLang="ko-KR" dirty="0" smtClean="0"/>
              <a:t>(2/2)</a:t>
            </a:r>
            <a:endParaRPr lang="ko-KR" altLang="en-US"/>
          </a:p>
        </p:txBody>
      </p:sp>
      <p:sp>
        <p:nvSpPr>
          <p:cNvPr id="3" name="내용 개체 틀 2"/>
          <p:cNvSpPr>
            <a:spLocks noGrp="1"/>
          </p:cNvSpPr>
          <p:nvPr>
            <p:ph idx="1"/>
          </p:nvPr>
        </p:nvSpPr>
        <p:spPr/>
        <p:txBody>
          <a:bodyPr/>
          <a:lstStyle/>
          <a:p>
            <a:r>
              <a:rPr lang="en-US" altLang="ko-KR" sz="2000" dirty="0" smtClean="0"/>
              <a:t>According to the SFD[3], AP may assign one or more Group ID(s) to WUR STA through PCR WUR negotiation</a:t>
            </a:r>
          </a:p>
          <a:p>
            <a:pPr lvl="1"/>
            <a:r>
              <a:rPr lang="en-US" altLang="ko-KR" sz="1800" dirty="0" smtClean="0"/>
              <a:t>One of Group ID usages is that the assigned Group ID can correspond to a multicast-group frame (e.g., FMS, GCR-SP)</a:t>
            </a:r>
          </a:p>
          <a:p>
            <a:pPr lvl="1"/>
            <a:r>
              <a:rPr lang="en-US" altLang="ko-KR" sz="1800" dirty="0" smtClean="0"/>
              <a:t>How the Group ID is mapped to a specific multicast-group is out of scope (i.e., AP’s implementation)</a:t>
            </a:r>
          </a:p>
          <a:p>
            <a:r>
              <a:rPr lang="en-US" altLang="ko-KR" sz="2000" dirty="0" smtClean="0"/>
              <a:t>Once AP assigns a Group ID corresponding to a multicast group, when the AP wants to send the multicast frame, the AP will use in Wake Up frame the corresponding Group ID instead of Address field set to the special value </a:t>
            </a:r>
          </a:p>
          <a:p>
            <a:endParaRPr lang="ko-KR" altLang="en-US" sz="2000" dirty="0"/>
          </a:p>
        </p:txBody>
      </p:sp>
      <p:sp>
        <p:nvSpPr>
          <p:cNvPr id="4" name="바닥글 개체 틀 3"/>
          <p:cNvSpPr>
            <a:spLocks noGrp="1"/>
          </p:cNvSpPr>
          <p:nvPr>
            <p:ph type="ftr" sz="quarter" idx="10"/>
          </p:nvPr>
        </p:nvSpPr>
        <p:spPr/>
        <p:txBody>
          <a:bodyPr/>
          <a:lstStyle/>
          <a:p>
            <a:pPr>
              <a:defRPr/>
            </a:pPr>
            <a:r>
              <a:rPr lang="en-US" altLang="ko-KR" smtClean="0"/>
              <a:t>Jeongki Kim et al,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4</a:t>
            </a:fld>
            <a:endParaRPr lang="en-US" altLang="ko-KR"/>
          </a:p>
        </p:txBody>
      </p:sp>
      <p:sp>
        <p:nvSpPr>
          <p:cNvPr id="6" name="날짜 개체 틀 5"/>
          <p:cNvSpPr>
            <a:spLocks noGrp="1"/>
          </p:cNvSpPr>
          <p:nvPr>
            <p:ph type="dt" sz="half" idx="12"/>
          </p:nvPr>
        </p:nvSpPr>
        <p:spPr/>
        <p:txBody>
          <a:bodyPr/>
          <a:lstStyle/>
          <a:p>
            <a:pPr>
              <a:defRPr/>
            </a:pPr>
            <a:r>
              <a:rPr lang="en-US" altLang="ko-KR" smtClean="0"/>
              <a:t>March 2018</a:t>
            </a:r>
            <a:endParaRPr lang="en-US" altLang="ko-KR" dirty="0"/>
          </a:p>
        </p:txBody>
      </p:sp>
    </p:spTree>
    <p:extLst>
      <p:ext uri="{BB962C8B-B14F-4D97-AF65-F5344CB8AC3E}">
        <p14:creationId xmlns:p14="http://schemas.microsoft.com/office/powerpoint/2010/main" val="31986675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a:t>
            </a:r>
            <a:endParaRPr lang="ko-KR" altLang="en-US"/>
          </a:p>
        </p:txBody>
      </p:sp>
      <p:sp>
        <p:nvSpPr>
          <p:cNvPr id="3" name="내용 개체 틀 2"/>
          <p:cNvSpPr>
            <a:spLocks noGrp="1"/>
          </p:cNvSpPr>
          <p:nvPr>
            <p:ph idx="1"/>
          </p:nvPr>
        </p:nvSpPr>
        <p:spPr/>
        <p:txBody>
          <a:bodyPr/>
          <a:lstStyle/>
          <a:p>
            <a:r>
              <a:rPr lang="en-US" altLang="ko-KR" dirty="0" smtClean="0"/>
              <a:t>[1] P802.11REVmd_D1.0</a:t>
            </a:r>
          </a:p>
          <a:p>
            <a:r>
              <a:rPr lang="en-US" altLang="ko-KR" dirty="0" smtClean="0"/>
              <a:t>[2] 18/103r3, </a:t>
            </a:r>
            <a:r>
              <a:rPr lang="en-US" altLang="ko-KR" dirty="0"/>
              <a:t>Further considerations on WUR frame format</a:t>
            </a:r>
            <a:endParaRPr lang="en-US" altLang="ko-KR" dirty="0" smtClean="0"/>
          </a:p>
          <a:p>
            <a:r>
              <a:rPr lang="en-US" altLang="ko-KR" dirty="0"/>
              <a:t>[3] 17/575r9, </a:t>
            </a:r>
            <a:r>
              <a:rPr lang="en-US" altLang="ko-KR" dirty="0" err="1"/>
              <a:t>TGba</a:t>
            </a:r>
            <a:r>
              <a:rPr lang="en-US" altLang="ko-KR" dirty="0"/>
              <a:t> Spec framework</a:t>
            </a:r>
          </a:p>
          <a:p>
            <a:endParaRPr lang="en-US" altLang="ko-KR" dirty="0" smtClean="0"/>
          </a:p>
          <a:p>
            <a:pPr marL="0" indent="0">
              <a:buNone/>
            </a:pPr>
            <a:endParaRPr lang="ko-KR" altLang="en-US" dirty="0"/>
          </a:p>
        </p:txBody>
      </p:sp>
      <p:sp>
        <p:nvSpPr>
          <p:cNvPr id="4" name="바닥글 개체 틀 3"/>
          <p:cNvSpPr>
            <a:spLocks noGrp="1"/>
          </p:cNvSpPr>
          <p:nvPr>
            <p:ph type="ftr" sz="quarter" idx="10"/>
          </p:nvPr>
        </p:nvSpPr>
        <p:spPr/>
        <p:txBody>
          <a:bodyPr/>
          <a:lstStyle/>
          <a:p>
            <a:pPr>
              <a:defRPr/>
            </a:pPr>
            <a:r>
              <a:rPr lang="en-US" altLang="ko-KR" smtClean="0"/>
              <a:t>Jeongki Kim et al,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5</a:t>
            </a:fld>
            <a:endParaRPr lang="en-US" altLang="ko-KR"/>
          </a:p>
        </p:txBody>
      </p:sp>
      <p:sp>
        <p:nvSpPr>
          <p:cNvPr id="6" name="날짜 개체 틀 5"/>
          <p:cNvSpPr>
            <a:spLocks noGrp="1"/>
          </p:cNvSpPr>
          <p:nvPr>
            <p:ph type="dt" sz="half" idx="12"/>
          </p:nvPr>
        </p:nvSpPr>
        <p:spPr/>
        <p:txBody>
          <a:bodyPr/>
          <a:lstStyle/>
          <a:p>
            <a:pPr>
              <a:defRPr/>
            </a:pPr>
            <a:r>
              <a:rPr lang="en-US" altLang="ko-KR" smtClean="0"/>
              <a:t>March 2018</a:t>
            </a:r>
            <a:endParaRPr lang="en-US" altLang="ko-KR" dirty="0"/>
          </a:p>
        </p:txBody>
      </p:sp>
    </p:spTree>
    <p:extLst>
      <p:ext uri="{BB962C8B-B14F-4D97-AF65-F5344CB8AC3E}">
        <p14:creationId xmlns:p14="http://schemas.microsoft.com/office/powerpoint/2010/main" val="8558473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1</a:t>
            </a:r>
            <a:endParaRPr lang="ko-KR" altLang="en-US"/>
          </a:p>
        </p:txBody>
      </p:sp>
      <p:sp>
        <p:nvSpPr>
          <p:cNvPr id="3" name="내용 개체 틀 2"/>
          <p:cNvSpPr>
            <a:spLocks noGrp="1"/>
          </p:cNvSpPr>
          <p:nvPr>
            <p:ph idx="1"/>
          </p:nvPr>
        </p:nvSpPr>
        <p:spPr/>
        <p:txBody>
          <a:bodyPr/>
          <a:lstStyle/>
          <a:p>
            <a:r>
              <a:rPr lang="en-US" altLang="ko-KR" sz="2800" dirty="0" smtClean="0"/>
              <a:t>Do you agree the following?</a:t>
            </a:r>
          </a:p>
          <a:p>
            <a:pPr lvl="1"/>
            <a:r>
              <a:rPr lang="en-US" altLang="ko-KR" dirty="0" smtClean="0"/>
              <a:t>The Address field of WUR </a:t>
            </a:r>
            <a:r>
              <a:rPr lang="en-US" altLang="ko-KR" dirty="0"/>
              <a:t>Wake Up frame is set to a </a:t>
            </a:r>
            <a:r>
              <a:rPr lang="en-US" altLang="ko-KR" dirty="0" smtClean="0"/>
              <a:t>value of</a:t>
            </a:r>
            <a:r>
              <a:rPr lang="ko-KR" altLang="en-US" smtClean="0"/>
              <a:t> </a:t>
            </a:r>
            <a:r>
              <a:rPr lang="en-US" altLang="ko-KR" dirty="0" smtClean="0"/>
              <a:t>TBD for indicating that </a:t>
            </a:r>
            <a:r>
              <a:rPr lang="en-GB" altLang="ko-KR" dirty="0" smtClean="0"/>
              <a:t>the </a:t>
            </a:r>
            <a:r>
              <a:rPr lang="en-GB" altLang="ko-KR" dirty="0"/>
              <a:t>AP intends to transmit group addressed </a:t>
            </a:r>
            <a:r>
              <a:rPr lang="en-GB" altLang="ko-KR" dirty="0" smtClean="0"/>
              <a:t>frames</a:t>
            </a:r>
          </a:p>
          <a:p>
            <a:pPr lvl="2"/>
            <a:r>
              <a:rPr lang="en-GB" altLang="ko-KR" dirty="0" smtClean="0"/>
              <a:t>Whether the TBD vale is fixed or randomized is TBD</a:t>
            </a:r>
          </a:p>
          <a:p>
            <a:pPr lvl="2"/>
            <a:endParaRPr lang="en-GB" altLang="ko-KR" dirty="0"/>
          </a:p>
          <a:p>
            <a:r>
              <a:rPr lang="en-GB" altLang="ko-KR" dirty="0" smtClean="0"/>
              <a:t>Y:, 15 N:0, A:6</a:t>
            </a:r>
            <a:endParaRPr lang="en-US" altLang="ko-KR" dirty="0"/>
          </a:p>
          <a:p>
            <a:endParaRPr lang="ko-KR" altLang="en-US" sz="2000" dirty="0"/>
          </a:p>
        </p:txBody>
      </p:sp>
      <p:sp>
        <p:nvSpPr>
          <p:cNvPr id="4" name="바닥글 개체 틀 3"/>
          <p:cNvSpPr>
            <a:spLocks noGrp="1"/>
          </p:cNvSpPr>
          <p:nvPr>
            <p:ph type="ftr" sz="quarter" idx="10"/>
          </p:nvPr>
        </p:nvSpPr>
        <p:spPr/>
        <p:txBody>
          <a:bodyPr/>
          <a:lstStyle/>
          <a:p>
            <a:pPr>
              <a:defRPr/>
            </a:pPr>
            <a:r>
              <a:rPr lang="en-US" altLang="ko-KR" smtClean="0"/>
              <a:t>Jeongki Kim et al,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6</a:t>
            </a:fld>
            <a:endParaRPr lang="en-US" altLang="ko-KR"/>
          </a:p>
        </p:txBody>
      </p:sp>
      <p:sp>
        <p:nvSpPr>
          <p:cNvPr id="6" name="날짜 개체 틀 5"/>
          <p:cNvSpPr>
            <a:spLocks noGrp="1"/>
          </p:cNvSpPr>
          <p:nvPr>
            <p:ph type="dt" sz="half" idx="12"/>
          </p:nvPr>
        </p:nvSpPr>
        <p:spPr/>
        <p:txBody>
          <a:bodyPr/>
          <a:lstStyle/>
          <a:p>
            <a:pPr>
              <a:defRPr/>
            </a:pPr>
            <a:r>
              <a:rPr lang="en-US" altLang="ko-KR" smtClean="0"/>
              <a:t>March 2018</a:t>
            </a:r>
            <a:endParaRPr lang="en-US" altLang="ko-KR" dirty="0"/>
          </a:p>
        </p:txBody>
      </p:sp>
    </p:spTree>
    <p:extLst>
      <p:ext uri="{BB962C8B-B14F-4D97-AF65-F5344CB8AC3E}">
        <p14:creationId xmlns:p14="http://schemas.microsoft.com/office/powerpoint/2010/main" val="31610168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a:p>
        </p:txBody>
      </p:sp>
      <p:sp>
        <p:nvSpPr>
          <p:cNvPr id="3" name="내용 개체 틀 2"/>
          <p:cNvSpPr>
            <a:spLocks noGrp="1"/>
          </p:cNvSpPr>
          <p:nvPr>
            <p:ph idx="1"/>
          </p:nvPr>
        </p:nvSpPr>
        <p:spPr/>
        <p:txBody>
          <a:bodyPr/>
          <a:lstStyle/>
          <a:p>
            <a:r>
              <a:rPr lang="en-US" altLang="ko-KR" dirty="0"/>
              <a:t>Move to add the following to the </a:t>
            </a:r>
            <a:r>
              <a:rPr lang="en-US" altLang="ko-KR" dirty="0" err="1"/>
              <a:t>TGba</a:t>
            </a:r>
            <a:r>
              <a:rPr lang="en-US" altLang="ko-KR" dirty="0"/>
              <a:t> </a:t>
            </a:r>
            <a:r>
              <a:rPr lang="en-US" altLang="ko-KR" dirty="0" smtClean="0"/>
              <a:t>SFD</a:t>
            </a:r>
          </a:p>
          <a:p>
            <a:pPr lvl="1"/>
            <a:r>
              <a:rPr lang="en-US" altLang="ko-KR" dirty="0"/>
              <a:t>The Address field of WUR Wake Up frame is set to a </a:t>
            </a:r>
            <a:r>
              <a:rPr lang="en-US" altLang="ko-KR" dirty="0" smtClean="0"/>
              <a:t>TBD value </a:t>
            </a:r>
            <a:r>
              <a:rPr lang="en-US" altLang="ko-KR" dirty="0"/>
              <a:t>for indicating that </a:t>
            </a:r>
            <a:r>
              <a:rPr lang="en-GB" altLang="ko-KR" dirty="0"/>
              <a:t>the AP intends to transmit group addressed frames</a:t>
            </a:r>
          </a:p>
          <a:p>
            <a:pPr lvl="2"/>
            <a:r>
              <a:rPr lang="en-GB" altLang="ko-KR" dirty="0"/>
              <a:t>Whether the </a:t>
            </a:r>
            <a:r>
              <a:rPr lang="en-GB" altLang="ko-KR" dirty="0" smtClean="0"/>
              <a:t>value </a:t>
            </a:r>
            <a:r>
              <a:rPr lang="en-GB" altLang="ko-KR" dirty="0"/>
              <a:t>is fixed or randomized is </a:t>
            </a:r>
            <a:r>
              <a:rPr lang="en-GB" altLang="ko-KR" dirty="0" smtClean="0"/>
              <a:t>TBD</a:t>
            </a:r>
          </a:p>
          <a:p>
            <a:r>
              <a:rPr lang="en-GB" altLang="ko-KR" dirty="0" smtClean="0"/>
              <a:t>Move</a:t>
            </a:r>
            <a:r>
              <a:rPr lang="en-GB" altLang="ko-KR" dirty="0" smtClean="0"/>
              <a:t>: Jeongki Kim</a:t>
            </a:r>
            <a:endParaRPr lang="en-GB" altLang="ko-KR" dirty="0" smtClean="0"/>
          </a:p>
          <a:p>
            <a:r>
              <a:rPr lang="en-GB" altLang="ko-KR" dirty="0" smtClean="0"/>
              <a:t>Second</a:t>
            </a:r>
            <a:r>
              <a:rPr lang="en-GB" altLang="ko-KR" dirty="0" smtClean="0"/>
              <a:t>: Kiseon Ryu</a:t>
            </a:r>
          </a:p>
          <a:p>
            <a:endParaRPr lang="en-GB" altLang="ko-KR" dirty="0"/>
          </a:p>
          <a:p>
            <a:r>
              <a:rPr lang="en-GB" altLang="ko-KR" dirty="0" smtClean="0"/>
              <a:t>Result: Motion passes with unanimous consent</a:t>
            </a:r>
            <a:endParaRPr lang="en-GB" altLang="ko-KR" dirty="0"/>
          </a:p>
          <a:p>
            <a:pPr lvl="1"/>
            <a:endParaRPr lang="ko-KR" altLang="en-US" dirty="0"/>
          </a:p>
        </p:txBody>
      </p:sp>
      <p:sp>
        <p:nvSpPr>
          <p:cNvPr id="4" name="바닥글 개체 틀 3"/>
          <p:cNvSpPr>
            <a:spLocks noGrp="1"/>
          </p:cNvSpPr>
          <p:nvPr>
            <p:ph type="ftr" sz="quarter" idx="10"/>
          </p:nvPr>
        </p:nvSpPr>
        <p:spPr/>
        <p:txBody>
          <a:bodyPr/>
          <a:lstStyle/>
          <a:p>
            <a:pPr>
              <a:defRPr/>
            </a:pPr>
            <a:r>
              <a:rPr lang="en-US" altLang="ko-KR" smtClean="0"/>
              <a:t>Jeongki Kim et al,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7</a:t>
            </a:fld>
            <a:endParaRPr lang="en-US" altLang="ko-KR"/>
          </a:p>
        </p:txBody>
      </p:sp>
      <p:sp>
        <p:nvSpPr>
          <p:cNvPr id="6" name="날짜 개체 틀 5"/>
          <p:cNvSpPr>
            <a:spLocks noGrp="1"/>
          </p:cNvSpPr>
          <p:nvPr>
            <p:ph type="dt" sz="half" idx="12"/>
          </p:nvPr>
        </p:nvSpPr>
        <p:spPr/>
        <p:txBody>
          <a:bodyPr/>
          <a:lstStyle/>
          <a:p>
            <a:pPr>
              <a:defRPr/>
            </a:pPr>
            <a:r>
              <a:rPr lang="en-US" altLang="ko-KR" smtClean="0"/>
              <a:t>March 2018</a:t>
            </a:r>
            <a:endParaRPr lang="en-US" altLang="ko-KR" dirty="0"/>
          </a:p>
        </p:txBody>
      </p:sp>
    </p:spTree>
    <p:extLst>
      <p:ext uri="{BB962C8B-B14F-4D97-AF65-F5344CB8AC3E}">
        <p14:creationId xmlns:p14="http://schemas.microsoft.com/office/powerpoint/2010/main" val="2877829394"/>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150994</TotalTime>
  <Words>606</Words>
  <Application>Microsoft Office PowerPoint</Application>
  <PresentationFormat>화면 슬라이드 쇼(4:3)</PresentationFormat>
  <Paragraphs>81</Paragraphs>
  <Slides>7</Slides>
  <Notes>0</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7</vt:i4>
      </vt:variant>
    </vt:vector>
  </HeadingPairs>
  <TitlesOfParts>
    <vt:vector size="12" baseType="lpstr">
      <vt:lpstr>굴림</vt:lpstr>
      <vt:lpstr>맑은 고딕</vt:lpstr>
      <vt:lpstr>Arial</vt:lpstr>
      <vt:lpstr>Times New Roman</vt:lpstr>
      <vt:lpstr>802-11-Submission</vt:lpstr>
      <vt:lpstr>Address field in WUR frame</vt:lpstr>
      <vt:lpstr>Introduction</vt:lpstr>
      <vt:lpstr>Address field for group addressed frame (1/2)</vt:lpstr>
      <vt:lpstr>Address field for group addressed frame (2/2)</vt:lpstr>
      <vt:lpstr>Reference</vt:lpstr>
      <vt:lpstr>Straw Poll 1</vt:lpstr>
      <vt:lpstr>Motion 1</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 issue for WUR</dc:title>
  <dc:creator>Jeongki Kim</dc:creator>
  <cp:lastModifiedBy>Jeongki Kim</cp:lastModifiedBy>
  <cp:revision>1938</cp:revision>
  <cp:lastPrinted>1998-02-10T13:28:06Z</cp:lastPrinted>
  <dcterms:created xsi:type="dcterms:W3CDTF">2007-05-21T21:00:37Z</dcterms:created>
  <dcterms:modified xsi:type="dcterms:W3CDTF">2018-03-14T22:41:37Z</dcterms:modified>
</cp:coreProperties>
</file>