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7" r:id="rId8"/>
    <p:sldId id="280" r:id="rId9"/>
    <p:sldId id="281" r:id="rId10"/>
    <p:sldId id="278" r:id="rId11"/>
    <p:sldId id="27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4" clrIdx="0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2" d="100"/>
          <a:sy n="112" d="100"/>
        </p:scale>
        <p:origin x="75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802.11-18/0461r0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February,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Berger et al., Marvell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VHTz</a:t>
            </a:r>
            <a:r>
              <a:rPr lang="en-GB" dirty="0" smtClean="0"/>
              <a:t> Sounding: </a:t>
            </a:r>
            <a:r>
              <a:rPr lang="en-GB" dirty="0" err="1" smtClean="0"/>
              <a:t>MinToaReady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2018-02-20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355762"/>
              </p:ext>
            </p:extLst>
          </p:nvPr>
        </p:nvGraphicFramePr>
        <p:xfrm>
          <a:off x="515938" y="2281238"/>
          <a:ext cx="8075612" cy="283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5" imgW="8258040" imgH="2900220" progId="Word.Document.8">
                  <p:embed/>
                </p:oleObj>
              </mc:Choice>
              <mc:Fallback>
                <p:oleObj name="Document" r:id="rId5" imgW="8258040" imgH="29002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8075612" cy="283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Definition of Start and End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59623"/>
            <a:ext cx="7770813" cy="217149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MinToaReady</a:t>
            </a:r>
            <a:r>
              <a:rPr lang="en-US" altLang="en-US" dirty="0" smtClean="0"/>
              <a:t> and </a:t>
            </a:r>
            <a:r>
              <a:rPr lang="en-US" dirty="0" err="1"/>
              <a:t>MaxToaAvailable</a:t>
            </a:r>
            <a:r>
              <a:rPr lang="en-US" dirty="0"/>
              <a:t> </a:t>
            </a:r>
            <a:r>
              <a:rPr lang="en-US" dirty="0" smtClean="0"/>
              <a:t>are</a:t>
            </a:r>
            <a:r>
              <a:rPr lang="en-US" altLang="en-US" dirty="0" smtClean="0"/>
              <a:t> measured</a:t>
            </a:r>
            <a:endParaRPr lang="en-US" alt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Starting at t4/t3 and ending at t1/t2 for the initiator and responder respectively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Meets previous criteria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Initiator can use same time start/end points for both timers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February, 2018</a:t>
            </a:r>
            <a:endParaRPr lang="en-GB" dirty="0"/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4830224" y="1936226"/>
            <a:ext cx="3103973" cy="22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1" name="Group 40"/>
          <p:cNvGrpSpPr/>
          <p:nvPr/>
        </p:nvGrpSpPr>
        <p:grpSpPr>
          <a:xfrm>
            <a:off x="1241326" y="1630686"/>
            <a:ext cx="6540450" cy="2331714"/>
            <a:chOff x="1241326" y="1630686"/>
            <a:chExt cx="6540450" cy="2331714"/>
          </a:xfrm>
        </p:grpSpPr>
        <p:grpSp>
          <p:nvGrpSpPr>
            <p:cNvPr id="26" name="Group 25"/>
            <p:cNvGrpSpPr/>
            <p:nvPr/>
          </p:nvGrpSpPr>
          <p:grpSpPr>
            <a:xfrm>
              <a:off x="1363988" y="2018015"/>
              <a:ext cx="6416026" cy="1863904"/>
              <a:chOff x="1363988" y="2483202"/>
              <a:chExt cx="6416026" cy="1863904"/>
            </a:xfrm>
          </p:grpSpPr>
          <p:grpSp>
            <p:nvGrpSpPr>
              <p:cNvPr id="7" name="Group 6"/>
              <p:cNvGrpSpPr>
                <a:grpSpLocks noChangeAspect="1"/>
              </p:cNvGrpSpPr>
              <p:nvPr/>
            </p:nvGrpSpPr>
            <p:grpSpPr>
              <a:xfrm>
                <a:off x="1363988" y="2483202"/>
                <a:ext cx="6416026" cy="1863904"/>
                <a:chOff x="793475" y="4736087"/>
                <a:chExt cx="5832750" cy="1694457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4748537" y="6178727"/>
                  <a:ext cx="393231" cy="2518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827584" y="5157192"/>
                  <a:ext cx="5798641" cy="1495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938940" y="4736087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NDP-A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93475" y="5178187"/>
                  <a:ext cx="7888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Initiator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827584" y="6055549"/>
                  <a:ext cx="5798641" cy="1481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" name="Rectangle 12"/>
                <p:cNvSpPr/>
                <p:nvPr/>
              </p:nvSpPr>
              <p:spPr bwMode="auto">
                <a:xfrm>
                  <a:off x="3920957" y="5637480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93475" y="6076544"/>
                  <a:ext cx="98353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Responder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 bwMode="auto">
                <a:xfrm>
                  <a:off x="3391567" y="5290268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3393248" y="5470783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2567056" y="4736087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cxnSp>
              <p:nvCxnSpPr>
                <p:cNvPr id="18" name="Straight Arrow Connector 17"/>
                <p:cNvCxnSpPr/>
                <p:nvPr/>
              </p:nvCxnSpPr>
              <p:spPr bwMode="auto">
                <a:xfrm>
                  <a:off x="2041004" y="5296476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111958" y="547699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5233849" y="5637479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LMR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</p:grpSp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5666071" y="4082245"/>
                <a:ext cx="582329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2805571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296777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363988" y="2518613"/>
              <a:ext cx="6819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Initiator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63988" y="3477571"/>
              <a:ext cx="8552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Responder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3309768" y="1821403"/>
              <a:ext cx="0" cy="1918900"/>
            </a:xfrm>
            <a:prstGeom prst="line">
              <a:avLst/>
            </a:prstGeom>
            <a:solidFill>
              <a:srgbClr val="00B8FF"/>
            </a:solidFill>
            <a:ln w="254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3267642" y="3685401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t1/t2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4804219" y="1820074"/>
              <a:ext cx="0" cy="1918900"/>
            </a:xfrm>
            <a:prstGeom prst="line">
              <a:avLst/>
            </a:prstGeom>
            <a:solidFill>
              <a:srgbClr val="00B8FF"/>
            </a:solidFill>
            <a:ln w="254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4762093" y="3684072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t3/t4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1241326" y="1954254"/>
              <a:ext cx="2042438" cy="431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6" name="TextBox 49"/>
            <p:cNvSpPr txBox="1"/>
            <p:nvPr/>
          </p:nvSpPr>
          <p:spPr>
            <a:xfrm>
              <a:off x="5201261" y="1934076"/>
              <a:ext cx="2580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/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TextBox 49"/>
            <p:cNvSpPr txBox="1"/>
            <p:nvPr/>
          </p:nvSpPr>
          <p:spPr>
            <a:xfrm>
              <a:off x="4776233" y="1639423"/>
              <a:ext cx="545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Start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0" name="TextBox 49"/>
            <p:cNvSpPr txBox="1"/>
            <p:nvPr/>
          </p:nvSpPr>
          <p:spPr>
            <a:xfrm>
              <a:off x="2800475" y="1630686"/>
              <a:ext cx="4651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End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57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We agree to measure </a:t>
            </a:r>
            <a:r>
              <a:rPr lang="en-US" dirty="0" err="1" smtClean="0"/>
              <a:t>MinToaReady</a:t>
            </a:r>
            <a:r>
              <a:rPr lang="en-US" dirty="0" smtClean="0"/>
              <a:t> and </a:t>
            </a:r>
            <a:r>
              <a:rPr lang="en-US" dirty="0" err="1" smtClean="0"/>
              <a:t>MaxToaAvailable</a:t>
            </a:r>
            <a:r>
              <a:rPr lang="en-US" dirty="0" smtClean="0"/>
              <a:t> starting from t4/t3 in the preceding  sounding sequence to t1/t2 when receiving the new sounding sequence, see slide 10.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Y:		/ 	N:		/ 	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7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VHTz</a:t>
            </a:r>
            <a:r>
              <a:rPr lang="en-US" altLang="en-US" dirty="0" smtClean="0"/>
              <a:t> </a:t>
            </a:r>
            <a:r>
              <a:rPr lang="en-US" altLang="en-US" dirty="0"/>
              <a:t>Sounding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4043"/>
            <a:ext cx="7770813" cy="250707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Protocol is completely unscheduled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When medium is idle, initiator can send NDP-A followed by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If available, responder replies with NDP within </a:t>
            </a:r>
            <a:r>
              <a:rPr lang="en-US" altLang="en-US" dirty="0" smtClean="0"/>
              <a:t>SIFS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Followed by LMR within SIFS, which contains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this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a previous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No time stamps, if none are ready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February, 2018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1363988" y="1828800"/>
            <a:ext cx="6416026" cy="1863904"/>
            <a:chOff x="1363988" y="1828800"/>
            <a:chExt cx="6416026" cy="1863904"/>
          </a:xfrm>
        </p:grpSpPr>
        <p:grpSp>
          <p:nvGrpSpPr>
            <p:cNvPr id="26" name="Group 25"/>
            <p:cNvGrpSpPr/>
            <p:nvPr/>
          </p:nvGrpSpPr>
          <p:grpSpPr>
            <a:xfrm>
              <a:off x="1363988" y="1828800"/>
              <a:ext cx="6416026" cy="1863904"/>
              <a:chOff x="1363988" y="2483202"/>
              <a:chExt cx="6416026" cy="1863904"/>
            </a:xfrm>
          </p:grpSpPr>
          <p:grpSp>
            <p:nvGrpSpPr>
              <p:cNvPr id="7" name="Group 6"/>
              <p:cNvGrpSpPr>
                <a:grpSpLocks noChangeAspect="1"/>
              </p:cNvGrpSpPr>
              <p:nvPr/>
            </p:nvGrpSpPr>
            <p:grpSpPr>
              <a:xfrm>
                <a:off x="1363988" y="2483202"/>
                <a:ext cx="6416026" cy="1863904"/>
                <a:chOff x="793475" y="4736087"/>
                <a:chExt cx="5832750" cy="1694457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4748537" y="6178727"/>
                  <a:ext cx="393231" cy="2518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827584" y="5157192"/>
                  <a:ext cx="5798641" cy="1495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938940" y="4736087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NDP-A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93475" y="5178187"/>
                  <a:ext cx="7888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Initiator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827584" y="6055549"/>
                  <a:ext cx="5798641" cy="1481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" name="Rectangle 12"/>
                <p:cNvSpPr/>
                <p:nvPr/>
              </p:nvSpPr>
              <p:spPr bwMode="auto">
                <a:xfrm>
                  <a:off x="3920957" y="5637480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93475" y="6076544"/>
                  <a:ext cx="98353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Responder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 bwMode="auto">
                <a:xfrm>
                  <a:off x="3391567" y="5290268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3393248" y="5470783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2567056" y="4736087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cxnSp>
              <p:nvCxnSpPr>
                <p:cNvPr id="18" name="Straight Arrow Connector 17"/>
                <p:cNvCxnSpPr/>
                <p:nvPr/>
              </p:nvCxnSpPr>
              <p:spPr bwMode="auto">
                <a:xfrm>
                  <a:off x="2041004" y="5296476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111958" y="547699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5233849" y="5637479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LMR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</p:grpSp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5666071" y="4082245"/>
                <a:ext cx="582329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2805571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296777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363988" y="2329398"/>
              <a:ext cx="6819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Initiator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63988" y="3288356"/>
              <a:ext cx="8552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Responder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87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Initiator needs feedback from responder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T2 time-of-arrival (</a:t>
            </a:r>
            <a:r>
              <a:rPr lang="en-US" dirty="0" err="1" smtClean="0"/>
              <a:t>ToA</a:t>
            </a:r>
            <a:r>
              <a:rPr lang="en-US" dirty="0" smtClean="0"/>
              <a:t>) of NDP send by initiator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T3 time-of-departure (</a:t>
            </a:r>
            <a:r>
              <a:rPr lang="en-US" dirty="0" err="1" smtClean="0"/>
              <a:t>ToD</a:t>
            </a:r>
            <a:r>
              <a:rPr lang="en-US" dirty="0" smtClean="0"/>
              <a:t>) of NDP send by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time available to determine t2 is about 70-80 µs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2·SIFS = 32 </a:t>
            </a:r>
            <a:r>
              <a:rPr lang="en-US" dirty="0"/>
              <a:t>µs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VHT NDP = 40-52 </a:t>
            </a:r>
            <a:r>
              <a:rPr lang="en-US" dirty="0"/>
              <a:t>µs </a:t>
            </a:r>
            <a:r>
              <a:rPr lang="en-US" dirty="0" smtClean="0"/>
              <a:t>(1-4 LTF)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February, 2018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1363193" y="1673284"/>
            <a:ext cx="6416026" cy="2145191"/>
            <a:chOff x="1363193" y="1673284"/>
            <a:chExt cx="6416026" cy="2145191"/>
          </a:xfrm>
        </p:grpSpPr>
        <p:grpSp>
          <p:nvGrpSpPr>
            <p:cNvPr id="32" name="Group 31"/>
            <p:cNvGrpSpPr>
              <a:grpSpLocks noChangeAspect="1"/>
            </p:cNvGrpSpPr>
            <p:nvPr/>
          </p:nvGrpSpPr>
          <p:grpSpPr>
            <a:xfrm>
              <a:off x="1363193" y="1828800"/>
              <a:ext cx="6416026" cy="1863904"/>
              <a:chOff x="838200" y="4434184"/>
              <a:chExt cx="6416026" cy="1863904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838200" y="4434184"/>
                <a:ext cx="6416026" cy="1863904"/>
                <a:chOff x="1363988" y="1828800"/>
                <a:chExt cx="6416026" cy="1863904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1363988" y="1828800"/>
                  <a:ext cx="6416026" cy="1863904"/>
                  <a:chOff x="1363988" y="2483202"/>
                  <a:chExt cx="6416026" cy="1863904"/>
                </a:xfrm>
              </p:grpSpPr>
              <p:grpSp>
                <p:nvGrpSpPr>
                  <p:cNvPr id="11" name="Group 10"/>
                  <p:cNvGrpSpPr>
                    <a:grpSpLocks noChangeAspect="1"/>
                  </p:cNvGrpSpPr>
                  <p:nvPr/>
                </p:nvGrpSpPr>
                <p:grpSpPr>
                  <a:xfrm>
                    <a:off x="1363988" y="2483202"/>
                    <a:ext cx="6416026" cy="1863904"/>
                    <a:chOff x="793475" y="4736087"/>
                    <a:chExt cx="5832750" cy="1694457"/>
                  </a:xfrm>
                </p:grpSpPr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4748537" y="6178727"/>
                      <a:ext cx="393231" cy="25181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SIFS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p:txBody>
                </p:sp>
                <p:cxnSp>
                  <p:nvCxnSpPr>
                    <p:cNvPr id="16" name="Straight Connector 15"/>
                    <p:cNvCxnSpPr/>
                    <p:nvPr/>
                  </p:nvCxnSpPr>
                  <p:spPr bwMode="auto">
                    <a:xfrm>
                      <a:off x="827584" y="5157192"/>
                      <a:ext cx="5798641" cy="14959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938940" y="4736087"/>
                      <a:ext cx="1047593" cy="421105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34" charset="-128"/>
                        </a:rPr>
                        <a:t>NDP-A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endParaRPr>
                    </a:p>
                  </p:txBody>
                </p:sp>
                <p:sp>
                  <p:nvSpPr>
                    <p:cNvPr id="18" name="TextBox 17"/>
                    <p:cNvSpPr txBox="1"/>
                    <p:nvPr/>
                  </p:nvSpPr>
                  <p:spPr>
                    <a:xfrm>
                      <a:off x="793475" y="5178187"/>
                      <a:ext cx="788806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Initiator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 bwMode="auto">
                    <a:xfrm>
                      <a:off x="827584" y="6055549"/>
                      <a:ext cx="5798641" cy="1481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20" name="Rectangle 19"/>
                    <p:cNvSpPr/>
                    <p:nvPr/>
                  </p:nvSpPr>
                  <p:spPr bwMode="auto">
                    <a:xfrm>
                      <a:off x="3920957" y="5637480"/>
                      <a:ext cx="721895" cy="421105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34" charset="-128"/>
                        </a:rPr>
                        <a:t>NDP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endParaRPr>
                    </a:p>
                  </p:txBody>
                </p:sp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793475" y="6076544"/>
                      <a:ext cx="983539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Responder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p:txBody>
                </p:sp>
                <p:cxnSp>
                  <p:nvCxnSpPr>
                    <p:cNvPr id="22" name="Straight Arrow Connector 21"/>
                    <p:cNvCxnSpPr/>
                    <p:nvPr/>
                  </p:nvCxnSpPr>
                  <p:spPr bwMode="auto">
                    <a:xfrm>
                      <a:off x="3391567" y="5290268"/>
                      <a:ext cx="529390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triangle" w="med" len="med"/>
                      <a:tailEnd type="triangle"/>
                    </a:ln>
                    <a:effectLst/>
                  </p:spPr>
                </p:cxnSp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3393248" y="5470783"/>
                      <a:ext cx="43255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4" name="Rectangle 23"/>
                    <p:cNvSpPr/>
                    <p:nvPr/>
                  </p:nvSpPr>
                  <p:spPr bwMode="auto">
                    <a:xfrm>
                      <a:off x="2567056" y="4736087"/>
                      <a:ext cx="721895" cy="421105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34" charset="-128"/>
                        </a:rPr>
                        <a:t>NDP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endParaRPr>
                    </a:p>
                  </p:txBody>
                </p:sp>
                <p:cxnSp>
                  <p:nvCxnSpPr>
                    <p:cNvPr id="25" name="Straight Arrow Connector 24"/>
                    <p:cNvCxnSpPr/>
                    <p:nvPr/>
                  </p:nvCxnSpPr>
                  <p:spPr bwMode="auto">
                    <a:xfrm>
                      <a:off x="2041004" y="5296476"/>
                      <a:ext cx="529390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triangle" w="med" len="med"/>
                      <a:tailEnd type="triangle"/>
                    </a:ln>
                    <a:effectLst/>
                  </p:spPr>
                </p:cxn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2111958" y="5476991"/>
                      <a:ext cx="43255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7" name="Rectangle 26"/>
                    <p:cNvSpPr/>
                    <p:nvPr/>
                  </p:nvSpPr>
                  <p:spPr bwMode="auto">
                    <a:xfrm>
                      <a:off x="5233849" y="5637479"/>
                      <a:ext cx="1047593" cy="421105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>
                      <a:defPPr>
                        <a:defRPr lang="en-GB"/>
                      </a:defPPr>
                      <a:lvl1pPr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1pPr>
                      <a:lvl2pPr marL="742950" indent="-28575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2pPr>
                      <a:lvl3pPr marL="11430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3pPr>
                      <a:lvl4pPr marL="16002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4pPr>
                      <a:lvl5pPr marL="2057400" indent="-228600" algn="l" defTabSz="44926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bg1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defRPr>
                      </a:lvl9pPr>
                    </a:lstStyle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34" charset="-128"/>
                        </a:rPr>
                        <a:t>LMR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endParaRPr>
                    </a:p>
                  </p:txBody>
                </p:sp>
              </p:grpSp>
              <p:cxnSp>
                <p:nvCxnSpPr>
                  <p:cNvPr id="12" name="Straight Arrow Connector 11"/>
                  <p:cNvCxnSpPr/>
                  <p:nvPr/>
                </p:nvCxnSpPr>
                <p:spPr bwMode="auto">
                  <a:xfrm>
                    <a:off x="5666071" y="4082245"/>
                    <a:ext cx="582329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2805571" y="3107541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4296777" y="3107541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9" name="TextBox 8"/>
                <p:cNvSpPr txBox="1"/>
                <p:nvPr/>
              </p:nvSpPr>
              <p:spPr>
                <a:xfrm>
                  <a:off x="1363988" y="2329398"/>
                  <a:ext cx="68191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Initiator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363988" y="3288356"/>
                  <a:ext cx="85523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Responder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3583224" y="4752499"/>
                <a:ext cx="2139388" cy="11731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sp>
            <p:nvSpPr>
              <p:cNvPr id="31" name="TextBox 30"/>
              <p:cNvSpPr txBox="1"/>
              <p:nvPr/>
            </p:nvSpPr>
            <p:spPr>
              <a:xfrm>
                <a:off x="4050479" y="4501200"/>
                <a:ext cx="12135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b="1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Processing Time</a:t>
                </a:r>
                <a:endParaRPr lang="en-US" sz="12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33" name="Straight Connector 32"/>
            <p:cNvCxnSpPr/>
            <p:nvPr/>
          </p:nvCxnSpPr>
          <p:spPr bwMode="auto">
            <a:xfrm>
              <a:off x="3309768" y="1673284"/>
              <a:ext cx="0" cy="19189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267642" y="3537282"/>
              <a:ext cx="3145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t2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4800269" y="1677478"/>
              <a:ext cx="0" cy="19189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4758143" y="3541476"/>
              <a:ext cx="3145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t3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699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determine an accurate </a:t>
            </a:r>
            <a:r>
              <a:rPr lang="en-US" dirty="0" err="1"/>
              <a:t>ToA</a:t>
            </a:r>
            <a:r>
              <a:rPr lang="en-US" dirty="0"/>
              <a:t> requires FFT </a:t>
            </a:r>
            <a:r>
              <a:rPr lang="en-US" dirty="0" smtClean="0"/>
              <a:t>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Implementations can be in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Hardware (delay on order of 10s of µs)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Firmware/software (delay on order of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Processing delay can depend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or receive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of LTF received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load of other processing (firmware/software)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4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and Delayed Feedback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27" name="Group 26"/>
          <p:cNvGrpSpPr/>
          <p:nvPr/>
        </p:nvGrpSpPr>
        <p:grpSpPr>
          <a:xfrm>
            <a:off x="914400" y="2276985"/>
            <a:ext cx="6416025" cy="1298841"/>
            <a:chOff x="914400" y="2276985"/>
            <a:chExt cx="6416025" cy="1298841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951920" y="3275733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231234" y="2787214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TextBox 44"/>
            <p:cNvSpPr txBox="1"/>
            <p:nvPr/>
          </p:nvSpPr>
          <p:spPr>
            <a:xfrm>
              <a:off x="914400" y="3298827"/>
              <a:ext cx="8082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1206" y="2787214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296580" y="2787214"/>
              <a:ext cx="550309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644667" y="2787214"/>
              <a:ext cx="550309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Box 44"/>
            <p:cNvSpPr txBox="1"/>
            <p:nvPr/>
          </p:nvSpPr>
          <p:spPr>
            <a:xfrm>
              <a:off x="914400" y="2276985"/>
              <a:ext cx="17331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Immediate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14400" y="4003588"/>
            <a:ext cx="6416025" cy="1268865"/>
            <a:chOff x="914400" y="3862922"/>
            <a:chExt cx="6416025" cy="126886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951920" y="4831694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1231234" y="4343175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1" name="TextBox 44"/>
            <p:cNvSpPr txBox="1"/>
            <p:nvPr/>
          </p:nvSpPr>
          <p:spPr>
            <a:xfrm>
              <a:off x="914400" y="4854788"/>
              <a:ext cx="822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1206" y="4343175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96580" y="4343175"/>
              <a:ext cx="550309" cy="46320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Empty LMR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644667" y="4343175"/>
              <a:ext cx="550309" cy="46320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6" name="TextBox 44"/>
            <p:cNvSpPr txBox="1"/>
            <p:nvPr/>
          </p:nvSpPr>
          <p:spPr>
            <a:xfrm>
              <a:off x="914400" y="3862922"/>
              <a:ext cx="15281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Delayed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>
            <a:off x="2298106" y="4402639"/>
            <a:ext cx="2139388" cy="1173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609516" y="4151340"/>
            <a:ext cx="1477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Min Processing Time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Feedback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375428"/>
            <a:ext cx="7770813" cy="294917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FTM Setup/Negotiation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Responders declares </a:t>
            </a:r>
            <a:r>
              <a:rPr lang="en-US" sz="1800" dirty="0" err="1" smtClean="0"/>
              <a:t>MinToaReady</a:t>
            </a:r>
            <a:endParaRPr lang="en-US" sz="1800" strike="sngStrike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when to </a:t>
            </a:r>
            <a:r>
              <a:rPr lang="en-US" sz="1600" dirty="0" smtClean="0">
                <a:solidFill>
                  <a:schemeClr val="tx1"/>
                </a:solidFill>
              </a:rPr>
              <a:t>expect measurement results availability </a:t>
            </a:r>
            <a:endParaRPr lang="en-US" sz="1600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After this interval the </a:t>
            </a:r>
            <a:r>
              <a:rPr lang="en-US" sz="1600" dirty="0" smtClean="0"/>
              <a:t>initiator can expect the time stamps t2/t3 to be included in next </a:t>
            </a:r>
            <a:r>
              <a:rPr lang="en-US" sz="1600" dirty="0"/>
              <a:t>LMR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 also declares </a:t>
            </a:r>
            <a:r>
              <a:rPr lang="en-US" sz="1800" dirty="0" err="1"/>
              <a:t>MaxToaAvailable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</a:t>
            </a:r>
            <a:r>
              <a:rPr lang="en-US" sz="1600" dirty="0" smtClean="0">
                <a:solidFill>
                  <a:schemeClr val="tx1"/>
                </a:solidFill>
              </a:rPr>
              <a:t>for how long will the measurement results t2/t3 of previous sounding sequence instance will </a:t>
            </a:r>
            <a:r>
              <a:rPr lang="en-US" sz="1600" dirty="0">
                <a:solidFill>
                  <a:schemeClr val="tx1"/>
                </a:solidFill>
              </a:rPr>
              <a:t>be </a:t>
            </a:r>
            <a:r>
              <a:rPr lang="en-US" sz="1600" dirty="0" smtClean="0">
                <a:solidFill>
                  <a:schemeClr val="tx1"/>
                </a:solidFill>
              </a:rPr>
              <a:t>stored</a:t>
            </a:r>
            <a:endParaRPr lang="en-US" sz="1600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If no subsequent sounding sequence is exchanged for a duration of </a:t>
            </a:r>
            <a:r>
              <a:rPr lang="en-US" sz="1600" dirty="0" err="1" smtClean="0">
                <a:solidFill>
                  <a:schemeClr val="tx1"/>
                </a:solidFill>
              </a:rPr>
              <a:t>MaxToaAvailable</a:t>
            </a:r>
            <a:r>
              <a:rPr lang="en-US" sz="1600" dirty="0" smtClean="0">
                <a:solidFill>
                  <a:schemeClr val="tx1"/>
                </a:solidFill>
              </a:rPr>
              <a:t> past the measurement  responder may discarded t2/t3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February, 2018</a:t>
            </a:r>
            <a:endParaRPr lang="en-GB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363988" y="1905000"/>
            <a:ext cx="6416025" cy="1275950"/>
            <a:chOff x="1655625" y="1844824"/>
            <a:chExt cx="5832750" cy="1159984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1943657" y="2283753"/>
              <a:ext cx="897049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11" name="TextBox 44"/>
            <p:cNvSpPr txBox="1"/>
            <p:nvPr/>
          </p:nvSpPr>
          <p:spPr>
            <a:xfrm>
              <a:off x="1655625" y="2752984"/>
              <a:ext cx="747874" cy="251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555863" y="2283753"/>
              <a:ext cx="3356346" cy="42110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48"/>
            <p:cNvSpPr txBox="1"/>
            <p:nvPr/>
          </p:nvSpPr>
          <p:spPr>
            <a:xfrm>
              <a:off x="2770909" y="2020184"/>
              <a:ext cx="10884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TextBox 49"/>
            <p:cNvSpPr txBox="1"/>
            <p:nvPr/>
          </p:nvSpPr>
          <p:spPr>
            <a:xfrm>
              <a:off x="5651748" y="1844824"/>
              <a:ext cx="13190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MinToaReady</a:t>
            </a:r>
            <a:r>
              <a:rPr lang="en-US" dirty="0" smtClean="0"/>
              <a:t> and </a:t>
            </a:r>
            <a:r>
              <a:rPr lang="en-US" dirty="0" err="1" smtClean="0"/>
              <a:t>MaxToaAvailable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MinToaReady</a:t>
            </a:r>
            <a:r>
              <a:rPr lang="en-US" dirty="0"/>
              <a:t> </a:t>
            </a:r>
            <a:r>
              <a:rPr lang="en-US" dirty="0" smtClean="0"/>
              <a:t>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Represented as one octet in increments of 100 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Range is 0 to 25.5 </a:t>
            </a:r>
            <a:r>
              <a:rPr lang="en-US" dirty="0" err="1" smtClean="0"/>
              <a:t>ms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MaxToaAvailable</a:t>
            </a:r>
            <a:r>
              <a:rPr lang="en-US" dirty="0" smtClean="0"/>
              <a:t> </a:t>
            </a:r>
            <a:r>
              <a:rPr lang="en-US" dirty="0"/>
              <a:t>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Represented as </a:t>
            </a:r>
            <a:r>
              <a:rPr lang="en-US" dirty="0" smtClean="0"/>
              <a:t>a </a:t>
            </a:r>
            <a:r>
              <a:rPr lang="en-US" dirty="0"/>
              <a:t>4 bit</a:t>
            </a:r>
            <a:r>
              <a:rPr lang="en-US" dirty="0" smtClean="0"/>
              <a:t> exponent </a:t>
            </a:r>
            <a:r>
              <a:rPr lang="en-US" dirty="0" err="1" smtClean="0"/>
              <a:t>MaxToaAvailableExp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Value is calculated as </a:t>
            </a:r>
          </a:p>
          <a:p>
            <a:pPr marL="457200" lvl="1" indent="0"/>
            <a:r>
              <a:rPr lang="en-US" dirty="0"/>
              <a:t>	</a:t>
            </a:r>
            <a:r>
              <a:rPr lang="en-US" dirty="0" err="1" smtClean="0"/>
              <a:t>MaxToaAvailable</a:t>
            </a:r>
            <a:r>
              <a:rPr lang="en-US" dirty="0" smtClean="0"/>
              <a:t> = 2^(MaxToaAvailableExp+8)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Range </a:t>
            </a:r>
            <a:r>
              <a:rPr lang="en-US" dirty="0"/>
              <a:t>is </a:t>
            </a:r>
            <a:r>
              <a:rPr lang="en-US" dirty="0" smtClean="0">
                <a:solidFill>
                  <a:schemeClr val="tx1"/>
                </a:solidFill>
              </a:rPr>
              <a:t>256 </a:t>
            </a:r>
            <a:r>
              <a:rPr lang="en-US" dirty="0" err="1">
                <a:solidFill>
                  <a:schemeClr val="tx1"/>
                </a:solidFill>
              </a:rPr>
              <a:t>ms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dirty="0" smtClean="0">
                <a:solidFill>
                  <a:schemeClr val="tx1"/>
                </a:solidFill>
              </a:rPr>
              <a:t>140 minutes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MinToaReady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41350"/>
            <a:ext cx="7770813" cy="2253063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Set by Responder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Processing can start after receiving the NDP (t3)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Needs to have results ready before preparing LMR in next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Used by Initiator to Set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Knows sounding was successful after receiving NDP in reply (t4)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only initiate next sounding after timer expires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February, 2018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1363193" y="1673284"/>
            <a:ext cx="6416026" cy="2145191"/>
            <a:chOff x="1363193" y="1673284"/>
            <a:chExt cx="6416026" cy="2145191"/>
          </a:xfrm>
        </p:grpSpPr>
        <p:grpSp>
          <p:nvGrpSpPr>
            <p:cNvPr id="37" name="Group 36"/>
            <p:cNvGrpSpPr/>
            <p:nvPr/>
          </p:nvGrpSpPr>
          <p:grpSpPr>
            <a:xfrm>
              <a:off x="1363193" y="1828800"/>
              <a:ext cx="6416026" cy="1863904"/>
              <a:chOff x="1363988" y="1828800"/>
              <a:chExt cx="6416026" cy="1863904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1363988" y="1828800"/>
                <a:ext cx="6416026" cy="1863904"/>
                <a:chOff x="1363988" y="2483202"/>
                <a:chExt cx="6416026" cy="1863904"/>
              </a:xfrm>
            </p:grpSpPr>
            <p:grpSp>
              <p:nvGrpSpPr>
                <p:cNvPr id="43" name="Group 42"/>
                <p:cNvGrpSpPr>
                  <a:grpSpLocks noChangeAspect="1"/>
                </p:cNvGrpSpPr>
                <p:nvPr/>
              </p:nvGrpSpPr>
              <p:grpSpPr>
                <a:xfrm>
                  <a:off x="1363988" y="2483202"/>
                  <a:ext cx="6416026" cy="1863904"/>
                  <a:chOff x="793475" y="4736087"/>
                  <a:chExt cx="5832750" cy="1694457"/>
                </a:xfrm>
              </p:grpSpPr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4748537" y="6178727"/>
                    <a:ext cx="393231" cy="2518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 bwMode="auto">
                  <a:xfrm>
                    <a:off x="827584" y="5157192"/>
                    <a:ext cx="5798641" cy="14959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9" name="Rectangle 48"/>
                  <p:cNvSpPr/>
                  <p:nvPr/>
                </p:nvSpPr>
                <p:spPr bwMode="auto">
                  <a:xfrm>
                    <a:off x="938940" y="4736087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NDP-A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93475" y="5178187"/>
                    <a:ext cx="788806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Initiator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51" name="Straight Connector 50"/>
                  <p:cNvCxnSpPr/>
                  <p:nvPr/>
                </p:nvCxnSpPr>
                <p:spPr bwMode="auto">
                  <a:xfrm>
                    <a:off x="827584" y="6055549"/>
                    <a:ext cx="5798641" cy="1481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52" name="Rectangle 51"/>
                  <p:cNvSpPr/>
                  <p:nvPr/>
                </p:nvSpPr>
                <p:spPr bwMode="auto">
                  <a:xfrm>
                    <a:off x="3920957" y="5637480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793475" y="6076544"/>
                    <a:ext cx="98353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Responder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54" name="Straight Arrow Connector 53"/>
                  <p:cNvCxnSpPr/>
                  <p:nvPr/>
                </p:nvCxnSpPr>
                <p:spPr bwMode="auto">
                  <a:xfrm>
                    <a:off x="3391567" y="5290268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393248" y="5470783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 bwMode="auto">
                  <a:xfrm>
                    <a:off x="2567056" y="4736087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cxnSp>
                <p:nvCxnSpPr>
                  <p:cNvPr id="57" name="Straight Arrow Connector 56"/>
                  <p:cNvCxnSpPr/>
                  <p:nvPr/>
                </p:nvCxnSpPr>
                <p:spPr bwMode="auto">
                  <a:xfrm>
                    <a:off x="2041004" y="5296476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2111958" y="5476991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 bwMode="auto">
                  <a:xfrm>
                    <a:off x="5233849" y="5637479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LMR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</p:grpSp>
            <p:cxnSp>
              <p:nvCxnSpPr>
                <p:cNvPr id="44" name="Straight Arrow Connector 43"/>
                <p:cNvCxnSpPr/>
                <p:nvPr/>
              </p:nvCxnSpPr>
              <p:spPr bwMode="auto">
                <a:xfrm>
                  <a:off x="5666071" y="4082245"/>
                  <a:ext cx="582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45" name="TextBox 44"/>
                <p:cNvSpPr txBox="1"/>
                <p:nvPr/>
              </p:nvSpPr>
              <p:spPr>
                <a:xfrm>
                  <a:off x="2805571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4296777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1363988" y="2329398"/>
                <a:ext cx="681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Initiator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363988" y="3288356"/>
                <a:ext cx="8552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Responder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33" name="Straight Connector 32"/>
            <p:cNvCxnSpPr/>
            <p:nvPr/>
          </p:nvCxnSpPr>
          <p:spPr bwMode="auto">
            <a:xfrm>
              <a:off x="3309768" y="1673284"/>
              <a:ext cx="0" cy="19189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267642" y="3537282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t1/t2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4800269" y="1677478"/>
              <a:ext cx="0" cy="19189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4758143" y="3541476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t3/t4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01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MaxToaAvailable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41350"/>
            <a:ext cx="7770813" cy="236920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Set and Used by </a:t>
            </a:r>
            <a:r>
              <a:rPr lang="en-US" dirty="0"/>
              <a:t>Responder to Set </a:t>
            </a:r>
            <a:r>
              <a:rPr lang="en-US" dirty="0" smtClean="0"/>
              <a:t>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Depends on storage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Needs to receive and decode next NDP-A before timer expires (t2)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Also Used </a:t>
            </a:r>
            <a:r>
              <a:rPr lang="en-US" dirty="0"/>
              <a:t>by Initiator to Set </a:t>
            </a:r>
            <a:r>
              <a:rPr lang="en-US" dirty="0" smtClean="0"/>
              <a:t>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Potentially use same timer as </a:t>
            </a:r>
            <a:r>
              <a:rPr lang="en-US" dirty="0" err="1" smtClean="0"/>
              <a:t>MinToaReady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Needs to transmit next NDP-A so that responder can receive and decode before timer expires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February, 2018</a:t>
            </a:r>
            <a:endParaRPr lang="en-GB" dirty="0"/>
          </a:p>
        </p:txBody>
      </p:sp>
      <p:grpSp>
        <p:nvGrpSpPr>
          <p:cNvPr id="38" name="Group 37"/>
          <p:cNvGrpSpPr/>
          <p:nvPr/>
        </p:nvGrpSpPr>
        <p:grpSpPr>
          <a:xfrm>
            <a:off x="1363193" y="1673284"/>
            <a:ext cx="6416026" cy="2145191"/>
            <a:chOff x="1363193" y="1673284"/>
            <a:chExt cx="6416026" cy="2145191"/>
          </a:xfrm>
        </p:grpSpPr>
        <p:grpSp>
          <p:nvGrpSpPr>
            <p:cNvPr id="39" name="Group 38"/>
            <p:cNvGrpSpPr/>
            <p:nvPr/>
          </p:nvGrpSpPr>
          <p:grpSpPr>
            <a:xfrm>
              <a:off x="1363193" y="1828800"/>
              <a:ext cx="6416026" cy="1863904"/>
              <a:chOff x="1363988" y="1828800"/>
              <a:chExt cx="6416026" cy="1863904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1363988" y="1828800"/>
                <a:ext cx="6416026" cy="1863904"/>
                <a:chOff x="1363988" y="2483202"/>
                <a:chExt cx="6416026" cy="1863904"/>
              </a:xfrm>
            </p:grpSpPr>
            <p:grpSp>
              <p:nvGrpSpPr>
                <p:cNvPr id="67" name="Group 66"/>
                <p:cNvGrpSpPr>
                  <a:grpSpLocks noChangeAspect="1"/>
                </p:cNvGrpSpPr>
                <p:nvPr/>
              </p:nvGrpSpPr>
              <p:grpSpPr>
                <a:xfrm>
                  <a:off x="1363988" y="2483202"/>
                  <a:ext cx="6416026" cy="1863904"/>
                  <a:chOff x="793475" y="4736087"/>
                  <a:chExt cx="5832750" cy="1694457"/>
                </a:xfrm>
              </p:grpSpPr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4748537" y="6178727"/>
                    <a:ext cx="393231" cy="2518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72" name="Straight Connector 71"/>
                  <p:cNvCxnSpPr/>
                  <p:nvPr/>
                </p:nvCxnSpPr>
                <p:spPr bwMode="auto">
                  <a:xfrm>
                    <a:off x="827584" y="5157192"/>
                    <a:ext cx="5798641" cy="14959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73" name="Rectangle 72"/>
                  <p:cNvSpPr/>
                  <p:nvPr/>
                </p:nvSpPr>
                <p:spPr bwMode="auto">
                  <a:xfrm>
                    <a:off x="938940" y="4736087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NDP-A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793475" y="5178187"/>
                    <a:ext cx="788806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Initiator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75" name="Straight Connector 74"/>
                  <p:cNvCxnSpPr/>
                  <p:nvPr/>
                </p:nvCxnSpPr>
                <p:spPr bwMode="auto">
                  <a:xfrm>
                    <a:off x="827584" y="6055549"/>
                    <a:ext cx="5798641" cy="1481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76" name="Rectangle 75"/>
                  <p:cNvSpPr/>
                  <p:nvPr/>
                </p:nvSpPr>
                <p:spPr bwMode="auto">
                  <a:xfrm>
                    <a:off x="3920957" y="5637480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793475" y="6076544"/>
                    <a:ext cx="98353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Responder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78" name="Straight Arrow Connector 77"/>
                  <p:cNvCxnSpPr/>
                  <p:nvPr/>
                </p:nvCxnSpPr>
                <p:spPr bwMode="auto">
                  <a:xfrm>
                    <a:off x="3391567" y="5290268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3393248" y="5470783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80" name="Rectangle 79"/>
                  <p:cNvSpPr/>
                  <p:nvPr/>
                </p:nvSpPr>
                <p:spPr bwMode="auto">
                  <a:xfrm>
                    <a:off x="2567056" y="4736087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cxnSp>
                <p:nvCxnSpPr>
                  <p:cNvPr id="81" name="Straight Arrow Connector 80"/>
                  <p:cNvCxnSpPr/>
                  <p:nvPr/>
                </p:nvCxnSpPr>
                <p:spPr bwMode="auto">
                  <a:xfrm>
                    <a:off x="2041004" y="5296476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2111958" y="5476991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83" name="Rectangle 82"/>
                  <p:cNvSpPr/>
                  <p:nvPr/>
                </p:nvSpPr>
                <p:spPr bwMode="auto">
                  <a:xfrm>
                    <a:off x="5233849" y="5637479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LMR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</p:grpSp>
            <p:cxnSp>
              <p:nvCxnSpPr>
                <p:cNvPr id="68" name="Straight Arrow Connector 67"/>
                <p:cNvCxnSpPr/>
                <p:nvPr/>
              </p:nvCxnSpPr>
              <p:spPr bwMode="auto">
                <a:xfrm>
                  <a:off x="5666071" y="4082245"/>
                  <a:ext cx="582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69" name="TextBox 68"/>
                <p:cNvSpPr txBox="1"/>
                <p:nvPr/>
              </p:nvSpPr>
              <p:spPr>
                <a:xfrm>
                  <a:off x="2805571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296777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1363988" y="2329398"/>
                <a:ext cx="681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Initiator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363988" y="3288356"/>
                <a:ext cx="8552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Responder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60" name="Straight Connector 59"/>
            <p:cNvCxnSpPr/>
            <p:nvPr/>
          </p:nvCxnSpPr>
          <p:spPr bwMode="auto">
            <a:xfrm>
              <a:off x="3309768" y="1673284"/>
              <a:ext cx="0" cy="19189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3267642" y="3537282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t1/t2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 bwMode="auto">
            <a:xfrm>
              <a:off x="4800269" y="1677478"/>
              <a:ext cx="0" cy="19189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4758143" y="3541476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t3/t4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92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566</TotalTime>
  <Words>709</Words>
  <Application>Microsoft Office PowerPoint</Application>
  <PresentationFormat>On-screen Show (4:3)</PresentationFormat>
  <Paragraphs>209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VHTz Sounding: MinToaReady</vt:lpstr>
      <vt:lpstr>VHTz Sounding Protocol</vt:lpstr>
      <vt:lpstr>Processing Time</vt:lpstr>
      <vt:lpstr>Processing Time (cont.)</vt:lpstr>
      <vt:lpstr>Immediate and Delayed Feedback</vt:lpstr>
      <vt:lpstr>Delayed Feedback</vt:lpstr>
      <vt:lpstr>MinToaReady and MaxToaAvailable</vt:lpstr>
      <vt:lpstr>MinToaReady</vt:lpstr>
      <vt:lpstr>MaxToaAvailable</vt:lpstr>
      <vt:lpstr>Definition of Start and End Points</vt:lpstr>
      <vt:lpstr>Motion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47</cp:revision>
  <cp:lastPrinted>1601-01-01T00:00:00Z</cp:lastPrinted>
  <dcterms:created xsi:type="dcterms:W3CDTF">2017-08-30T21:06:34Z</dcterms:created>
  <dcterms:modified xsi:type="dcterms:W3CDTF">2018-02-28T17:45:37Z</dcterms:modified>
</cp:coreProperties>
</file>