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9" r:id="rId5"/>
    <p:sldId id="372" r:id="rId6"/>
    <p:sldId id="373" r:id="rId7"/>
    <p:sldId id="374" r:id="rId8"/>
    <p:sldId id="375" r:id="rId9"/>
    <p:sldId id="378" r:id="rId10"/>
    <p:sldId id="376" r:id="rId11"/>
    <p:sldId id="377" r:id="rId12"/>
    <p:sldId id="379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132" d="100"/>
          <a:sy n="132" d="100"/>
        </p:scale>
        <p:origin x="101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108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802.11-18/0457r1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NDP Bandwidth Selection in </a:t>
            </a:r>
            <a:br>
              <a:rPr lang="en-US" dirty="0"/>
            </a:br>
            <a:r>
              <a:rPr lang="en-US" dirty="0"/>
              <a:t>Range Measurement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239914"/>
              </p:ext>
            </p:extLst>
          </p:nvPr>
        </p:nvGraphicFramePr>
        <p:xfrm>
          <a:off x="533400" y="2667000"/>
          <a:ext cx="809942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6" name="Document" r:id="rId4" imgW="8290751" imgH="3206091" progId="Word.Document.8">
                  <p:embed/>
                </p:oleObj>
              </mc:Choice>
              <mc:Fallback>
                <p:oleObj name="Document" r:id="rId4" imgW="8290751" imgH="320609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099425" cy="3124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FTM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27" y="1981200"/>
            <a:ext cx="4837485" cy="4114800"/>
          </a:xfrm>
        </p:spPr>
        <p:txBody>
          <a:bodyPr/>
          <a:lstStyle/>
          <a:p>
            <a:r>
              <a:rPr lang="en-US" b="0" dirty="0" smtClean="0"/>
              <a:t>For </a:t>
            </a:r>
            <a:r>
              <a:rPr lang="en-US" b="0" dirty="0"/>
              <a:t>the Fine Timing Measurement </a:t>
            </a:r>
            <a:r>
              <a:rPr lang="en-US" b="0" dirty="0" smtClean="0"/>
              <a:t>(FTM) frames </a:t>
            </a:r>
            <a:r>
              <a:rPr lang="en-US" b="0" dirty="0"/>
              <a:t>transmitted during the FTM session</a:t>
            </a:r>
            <a:r>
              <a:rPr lang="en-US" b="0" dirty="0" smtClean="0"/>
              <a:t>: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/>
              <a:t>responding STA shall not use a bandwidth wider than that indicated by the STA in the </a:t>
            </a:r>
            <a:r>
              <a:rPr lang="en-US" b="0" dirty="0" smtClean="0"/>
              <a:t>initial Fine </a:t>
            </a:r>
            <a:r>
              <a:rPr lang="en-US" b="0" dirty="0"/>
              <a:t>Timing Measurement frame</a:t>
            </a:r>
            <a:r>
              <a:rPr lang="en-US" b="0" dirty="0" smtClean="0"/>
              <a:t>.</a:t>
            </a:r>
          </a:p>
          <a:p>
            <a:r>
              <a:rPr lang="en-US" b="0" dirty="0"/>
              <a:t>For the </a:t>
            </a:r>
            <a:r>
              <a:rPr lang="en-US" b="0" dirty="0" err="1"/>
              <a:t>Ack</a:t>
            </a:r>
            <a:r>
              <a:rPr lang="en-US" b="0" dirty="0"/>
              <a:t> frames in response to the FTM frames,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initiating STA use a same bandwidth as the FTM frame.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2110" y="2092374"/>
            <a:ext cx="4273093" cy="4000922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2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67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</a:t>
            </a:r>
            <a:r>
              <a:rPr lang="en-US" dirty="0" err="1" smtClean="0"/>
              <a:t>VHTz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bandwidth and the MCS/rate of the ranging report are defined by: </a:t>
            </a:r>
          </a:p>
          <a:p>
            <a:pPr lvl="1"/>
            <a:r>
              <a:rPr lang="en-US" dirty="0"/>
              <a:t>The data rate/MCS of ranging report is solely decided by the </a:t>
            </a:r>
            <a:r>
              <a:rPr lang="en-US" dirty="0" err="1"/>
              <a:t>rSTA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The bandwidth of ranging report is not wider than the bandwidth of the soliciting NDPA.”  [November 2017 - </a:t>
            </a:r>
            <a:r>
              <a:rPr lang="en-US" b="1" dirty="0"/>
              <a:t>11-17/1754r0</a:t>
            </a:r>
            <a:r>
              <a:rPr lang="en-US" dirty="0" smtClean="0"/>
              <a:t>]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Question: 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VHTz</a:t>
            </a:r>
            <a:r>
              <a:rPr lang="en-US" dirty="0" smtClean="0"/>
              <a:t>, what is a bandwidth of the DL NDP ?</a:t>
            </a:r>
          </a:p>
          <a:p>
            <a:pPr lvl="1"/>
            <a:r>
              <a:rPr lang="en-US" dirty="0"/>
              <a:t>In </a:t>
            </a:r>
            <a:r>
              <a:rPr lang="en-US" dirty="0" err="1" smtClean="0"/>
              <a:t>HEz</a:t>
            </a:r>
            <a:r>
              <a:rPr lang="en-US" dirty="0"/>
              <a:t>, what is </a:t>
            </a:r>
            <a:r>
              <a:rPr lang="en-US" dirty="0" smtClean="0"/>
              <a:t>a bandwidth </a:t>
            </a:r>
            <a:r>
              <a:rPr lang="en-US" dirty="0"/>
              <a:t>of the DL NDP (including the NDPA</a:t>
            </a:r>
            <a:r>
              <a:rPr lang="en-US" dirty="0" smtClean="0"/>
              <a:t>)?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8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VHTz</a:t>
            </a:r>
            <a:r>
              <a:rPr lang="en-US" dirty="0" smtClean="0"/>
              <a:t>: Bandwidth Selection of DL NDP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114800"/>
          </a:xfrm>
        </p:spPr>
        <p:txBody>
          <a:bodyPr/>
          <a:lstStyle/>
          <a:p>
            <a:r>
              <a:rPr lang="en-US" dirty="0" smtClean="0"/>
              <a:t>In order to keep that an UL NDP and a DL NDP provide the same measurement accuracy, it is desired that the bandwidth of a DL NDP is set to the same value as the bandwidth of a preceding UL NDP. </a:t>
            </a:r>
          </a:p>
          <a:p>
            <a:pPr lvl="1"/>
            <a:r>
              <a:rPr lang="en-US" dirty="0" smtClean="0"/>
              <a:t>But, still the bandwidth </a:t>
            </a:r>
            <a:r>
              <a:rPr lang="en-US" dirty="0"/>
              <a:t>of </a:t>
            </a:r>
            <a:r>
              <a:rPr lang="en-US" dirty="0" smtClean="0"/>
              <a:t>the LMR can be smaller than the </a:t>
            </a:r>
            <a:r>
              <a:rPr lang="en-US" dirty="0"/>
              <a:t>bandwidth of the soliciting </a:t>
            </a:r>
            <a:r>
              <a:rPr lang="en-US" dirty="0" smtClean="0"/>
              <a:t>NDPA as shown in the below figures.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174540" y="5519601"/>
            <a:ext cx="29096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/>
          <p:nvPr/>
        </p:nvSpPr>
        <p:spPr bwMode="auto">
          <a:xfrm>
            <a:off x="3174540" y="6163754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174540" y="5947731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174540" y="5728563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174540" y="5519603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928392" y="5519603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436096" y="4661684"/>
            <a:ext cx="648072" cy="8579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LMR</a:t>
            </a:r>
          </a:p>
          <a:p>
            <a:pPr algn="ctr"/>
            <a:r>
              <a:rPr lang="en-US" sz="900" dirty="0"/>
              <a:t>(80MHz)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682244" y="4653138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endParaRPr lang="en-US" sz="900" dirty="0" smtClean="0"/>
          </a:p>
          <a:p>
            <a:pPr algn="ctr"/>
            <a:r>
              <a:rPr lang="en-US" sz="900" dirty="0" smtClean="0"/>
              <a:t>DL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NDP</a:t>
            </a:r>
          </a:p>
          <a:p>
            <a:pPr algn="ctr"/>
            <a:r>
              <a:rPr lang="en-US" sz="900" dirty="0" smtClean="0"/>
              <a:t>(</a:t>
            </a:r>
            <a:r>
              <a:rPr lang="en-US" sz="900" dirty="0"/>
              <a:t>80MHz)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4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80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HEz</a:t>
            </a:r>
            <a:r>
              <a:rPr lang="en-US" dirty="0" smtClean="0"/>
              <a:t>: Bandwidth </a:t>
            </a:r>
            <a:r>
              <a:rPr lang="en-US" dirty="0"/>
              <a:t>Selection of DL NDP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same reason, </a:t>
            </a:r>
            <a:r>
              <a:rPr lang="en-US" dirty="0"/>
              <a:t>the bandwidth of a </a:t>
            </a:r>
            <a:r>
              <a:rPr lang="en-US" dirty="0" smtClean="0"/>
              <a:t>NDP </a:t>
            </a:r>
            <a:r>
              <a:rPr lang="en-US" dirty="0"/>
              <a:t>Announcement </a:t>
            </a:r>
            <a:r>
              <a:rPr lang="en-US" dirty="0" smtClean="0"/>
              <a:t>and a DL NDP is set to the same value as the bandwidth </a:t>
            </a:r>
            <a:r>
              <a:rPr lang="en-US" dirty="0"/>
              <a:t>of </a:t>
            </a:r>
            <a:r>
              <a:rPr lang="en-US" dirty="0" smtClean="0"/>
              <a:t>UL NDPs </a:t>
            </a:r>
            <a:r>
              <a:rPr lang="en-US" dirty="0"/>
              <a:t>transmitted in </a:t>
            </a:r>
            <a:r>
              <a:rPr lang="en-US" dirty="0" smtClean="0"/>
              <a:t>one or more preceding </a:t>
            </a:r>
            <a:r>
              <a:rPr lang="en-US" dirty="0"/>
              <a:t>UL </a:t>
            </a:r>
            <a:r>
              <a:rPr lang="en-US" dirty="0" smtClean="0"/>
              <a:t>sounding phases.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bandwidth of the LMR </a:t>
            </a:r>
            <a:r>
              <a:rPr lang="en-US" dirty="0" smtClean="0"/>
              <a:t>follows the baseline rules as the TXOP holder. </a:t>
            </a:r>
            <a:endParaRPr lang="en-US" dirty="0"/>
          </a:p>
          <a:p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2111133" y="5149592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Trigger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111133" y="4933569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Trigger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2111133" y="4734487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Trigger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111133" y="4525527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868660" y="5370902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660232" y="4506258"/>
            <a:ext cx="648072" cy="86639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LMR</a:t>
            </a:r>
          </a:p>
          <a:p>
            <a:pPr algn="ctr"/>
            <a:r>
              <a:rPr lang="en-US" sz="900" dirty="0"/>
              <a:t>(80MHz)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916470" y="4506258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endParaRPr lang="en-US" sz="900" dirty="0" smtClean="0"/>
          </a:p>
          <a:p>
            <a:pPr algn="ctr"/>
            <a:r>
              <a:rPr lang="en-US" sz="900" dirty="0" smtClean="0"/>
              <a:t>DL NDP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lang="en-US" sz="900" dirty="0" smtClean="0"/>
              <a:t>(</a:t>
            </a:r>
            <a:r>
              <a:rPr lang="en-US" sz="900" dirty="0"/>
              <a:t>80MHz)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936204" y="5438171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008212" y="5512547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080220" y="5582187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172708" y="4513394"/>
            <a:ext cx="648072" cy="8579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 smtClean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NDPA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lang="en-US" sz="900" dirty="0"/>
              <a:t>(80MHz)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9" name="Straight Connector 48"/>
          <p:cNvCxnSpPr/>
          <p:nvPr/>
        </p:nvCxnSpPr>
        <p:spPr bwMode="auto">
          <a:xfrm flipV="1">
            <a:off x="2119064" y="5370901"/>
            <a:ext cx="5189240" cy="3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tangle 49"/>
          <p:cNvSpPr/>
          <p:nvPr/>
        </p:nvSpPr>
        <p:spPr bwMode="auto">
          <a:xfrm>
            <a:off x="3626187" y="5155513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Trigger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3626187" y="4939490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Trigger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627480" y="4726666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900" dirty="0"/>
              <a:t>Trigger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3627480" y="4517706"/>
            <a:ext cx="648072" cy="21602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08440" y="5370902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475984" y="5438171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547992" y="5512547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620000" y="5582187"/>
            <a:ext cx="648072" cy="8664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UL NDP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(80MHz)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3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5</a:t>
            </a:r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8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Do </a:t>
            </a:r>
            <a:r>
              <a:rPr lang="en-US" b="0" dirty="0"/>
              <a:t>you support the following NDP bandwidth selection rule in </a:t>
            </a:r>
            <a:r>
              <a:rPr lang="en-US" b="0" dirty="0" err="1"/>
              <a:t>VHTz</a:t>
            </a:r>
            <a:r>
              <a:rPr lang="en-US" b="0" dirty="0"/>
              <a:t> </a:t>
            </a:r>
            <a:r>
              <a:rPr lang="en-US" b="0" dirty="0" smtClean="0"/>
              <a:t>sounding?</a:t>
            </a:r>
            <a:endParaRPr lang="en-US" b="0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bandwidth of the transmitted NDPA shall be no larger than the negotiated </a:t>
            </a:r>
            <a:r>
              <a:rPr lang="en-US" dirty="0" smtClean="0"/>
              <a:t>bandwidth.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bandwidth of the transmitted NDPA sets the bandwidth of the UL and DL sounding NDP </a:t>
            </a:r>
            <a:r>
              <a:rPr lang="en-US" dirty="0" smtClean="0"/>
              <a:t>frames.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bandwidth also corresponds to the bandwidth set by the bandwidth signaling TA field within the NDPA frame.</a:t>
            </a:r>
          </a:p>
          <a:p>
            <a:r>
              <a:rPr lang="en-US" b="0" dirty="0" smtClean="0"/>
              <a:t>Result: Y</a:t>
            </a:r>
            <a:r>
              <a:rPr lang="en-US" b="0" dirty="0"/>
              <a:t>: 23, N: 0, A: 0.</a:t>
            </a:r>
            <a:endParaRPr lang="en-US" b="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6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1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 smtClean="0"/>
              <a:t>Move </a:t>
            </a:r>
            <a:r>
              <a:rPr lang="en-GB" b="0" dirty="0"/>
              <a:t>to adopt the following requirements for </a:t>
            </a:r>
            <a:r>
              <a:rPr lang="en-GB" b="0" dirty="0" err="1"/>
              <a:t>VHTz</a:t>
            </a:r>
            <a:r>
              <a:rPr lang="en-GB" b="0" dirty="0"/>
              <a:t> operation, instruct the SFD editor to incorporate it in the SFD and empower the editor to perform editorial changes:</a:t>
            </a:r>
            <a:endParaRPr lang="en-US" b="0" dirty="0"/>
          </a:p>
          <a:p>
            <a:pPr lvl="1"/>
            <a:r>
              <a:rPr lang="en-GB" dirty="0"/>
              <a:t>The bandwidth of the transmitted NDPA shall be no larger than the negotiated bandwidth.</a:t>
            </a:r>
            <a:endParaRPr lang="en-US" dirty="0"/>
          </a:p>
          <a:p>
            <a:pPr lvl="1"/>
            <a:r>
              <a:rPr lang="en-GB" dirty="0"/>
              <a:t>The bandwidth of the transmitted NDPA sets the bandwidth of the UL and DL sounding NDP frames. </a:t>
            </a:r>
            <a:endParaRPr lang="en-US" dirty="0"/>
          </a:p>
          <a:p>
            <a:pPr lvl="1"/>
            <a:r>
              <a:rPr lang="en-GB" dirty="0"/>
              <a:t>This bandwidth also corresponds to the bandwidth set by the bandwidth signalling TA field within the NDPA frame.</a:t>
            </a:r>
            <a:endParaRPr lang="en-US" dirty="0"/>
          </a:p>
          <a:p>
            <a:r>
              <a:rPr lang="en-GB" b="0" dirty="0"/>
              <a:t>Mover:  Yongho Seok, </a:t>
            </a:r>
            <a:r>
              <a:rPr lang="en-GB" b="0" dirty="0" smtClean="0"/>
              <a:t>Seconder: </a:t>
            </a:r>
            <a:r>
              <a:rPr lang="en-GB" b="0" dirty="0"/>
              <a:t>SK Yong.</a:t>
            </a:r>
            <a:endParaRPr lang="en-US" b="0" dirty="0"/>
          </a:p>
          <a:p>
            <a:r>
              <a:rPr lang="en-US" b="0" dirty="0"/>
              <a:t>Results: Y: 20, N: 0, A: 0; motion </a:t>
            </a:r>
            <a:r>
              <a:rPr lang="en-US" b="0" dirty="0" smtClean="0"/>
              <a:t>passes.</a:t>
            </a:r>
            <a:endParaRPr lang="en-US" b="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25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Do </a:t>
            </a:r>
            <a:r>
              <a:rPr lang="en-US" b="0" dirty="0"/>
              <a:t>you support the following NDP bandwidth selection rule in </a:t>
            </a:r>
            <a:r>
              <a:rPr lang="en-US" b="0" dirty="0" err="1"/>
              <a:t>HEz</a:t>
            </a:r>
            <a:r>
              <a:rPr lang="en-US" b="0" dirty="0"/>
              <a:t> sounding? </a:t>
            </a:r>
            <a:endParaRPr lang="en-US" sz="2800" b="0" dirty="0"/>
          </a:p>
          <a:p>
            <a:pPr lvl="1"/>
            <a:r>
              <a:rPr lang="en-GB" dirty="0"/>
              <a:t>The bandwidth of the transmitted TF of type Location and subtype Sounding shall be no larger than the negotiated bandwidth.</a:t>
            </a:r>
            <a:endParaRPr lang="en-US" dirty="0"/>
          </a:p>
          <a:p>
            <a:pPr lvl="1"/>
            <a:r>
              <a:rPr lang="en-GB" dirty="0"/>
              <a:t>The TF of type Location and subtype Sounding is used for bandwidth selection and channel reservation of the UL and DL sounding. </a:t>
            </a:r>
            <a:endParaRPr lang="en-US" dirty="0"/>
          </a:p>
          <a:p>
            <a:pPr lvl="1"/>
            <a:r>
              <a:rPr lang="en-GB" dirty="0"/>
              <a:t>The BW of the TF Location Sounding is the same bandwidth of the solicited UL and DL sounding NDP frames and the NDPA of the same measurement sequence.</a:t>
            </a:r>
            <a:endParaRPr lang="en-US" dirty="0"/>
          </a:p>
          <a:p>
            <a:pPr lvl="1"/>
            <a:r>
              <a:rPr lang="en-GB" dirty="0"/>
              <a:t>This bandwidth is also indicated by BW field in the TF Common Info field of the TF frame.</a:t>
            </a:r>
            <a:endParaRPr lang="en-US" dirty="0"/>
          </a:p>
          <a:p>
            <a:r>
              <a:rPr lang="en-US" b="0" dirty="0"/>
              <a:t>Results: Y: 22, N: 0, A: </a:t>
            </a:r>
            <a:r>
              <a:rPr lang="en-US" b="0" dirty="0" smtClean="0"/>
              <a:t>0.</a:t>
            </a:r>
            <a:endParaRPr lang="en-US" b="0" dirty="0"/>
          </a:p>
          <a:p>
            <a:pPr lvl="1"/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8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0" dirty="0"/>
              <a:t>Move to adopt the following requirements for </a:t>
            </a:r>
            <a:r>
              <a:rPr lang="en-GB" sz="2000" b="0" dirty="0" err="1"/>
              <a:t>HEz</a:t>
            </a:r>
            <a:r>
              <a:rPr lang="en-GB" sz="2000" b="0" dirty="0"/>
              <a:t> operation, instruct the SFD editor to incorporate it under section 3.2.3 in the SFD and empower the editor to perform editorial changes:</a:t>
            </a:r>
            <a:endParaRPr lang="en-US" sz="2000" b="0" dirty="0"/>
          </a:p>
          <a:p>
            <a:pPr lvl="1"/>
            <a:r>
              <a:rPr lang="en-GB" sz="1800" dirty="0"/>
              <a:t>The bandwidth of the transmitted TF of type Location and subtype Sounding shall be no larger than the negotiated bandwidth.</a:t>
            </a:r>
            <a:endParaRPr lang="en-US" sz="1800" dirty="0"/>
          </a:p>
          <a:p>
            <a:pPr lvl="1"/>
            <a:r>
              <a:rPr lang="en-GB" sz="1800" dirty="0"/>
              <a:t>The TF of type Location and subtype Sounding is used for bandwidth selection and channel reservation of the UL and DL sounding. </a:t>
            </a:r>
            <a:endParaRPr lang="en-US" sz="1800" dirty="0"/>
          </a:p>
          <a:p>
            <a:pPr lvl="1"/>
            <a:r>
              <a:rPr lang="en-GB" sz="1800" dirty="0"/>
              <a:t>The BW of the TF Location Sounding is the same bandwidth of the solicited UL and DL sounding NDP frames and the NDPA of the same measurement sequence.</a:t>
            </a:r>
            <a:endParaRPr lang="en-US" sz="1800" dirty="0"/>
          </a:p>
          <a:p>
            <a:pPr lvl="1"/>
            <a:r>
              <a:rPr lang="en-GB" sz="1800" dirty="0"/>
              <a:t>This bandwidth is also indicated by BW field in the TF Common Info field of the TF frame</a:t>
            </a:r>
            <a:r>
              <a:rPr lang="en-GB" sz="1800" dirty="0" smtClean="0"/>
              <a:t>.</a:t>
            </a:r>
            <a:r>
              <a:rPr lang="en-GB" dirty="0" smtClean="0"/>
              <a:t>	</a:t>
            </a:r>
            <a:endParaRPr lang="en-US" dirty="0"/>
          </a:p>
          <a:p>
            <a:r>
              <a:rPr lang="en-GB" sz="2000" b="0" dirty="0" smtClean="0"/>
              <a:t>Mover</a:t>
            </a:r>
            <a:r>
              <a:rPr lang="en-GB" sz="2000" b="0" dirty="0"/>
              <a:t>: Yongho Seok, Seconder: Qinghua Li</a:t>
            </a:r>
            <a:endParaRPr lang="en-US" sz="2000" b="0" dirty="0"/>
          </a:p>
          <a:p>
            <a:r>
              <a:rPr lang="en-US" sz="2000" b="0" dirty="0" smtClean="0"/>
              <a:t>Results</a:t>
            </a:r>
            <a:r>
              <a:rPr lang="en-US" sz="2000" b="0" dirty="0"/>
              <a:t>: Y:  20, N:  0, A: 0, motion passes</a:t>
            </a:r>
            <a:br>
              <a:rPr lang="en-US" sz="2000" b="0" dirty="0"/>
            </a:br>
            <a:endParaRPr lang="en-US" sz="2000" b="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r>
              <a:rPr lang="en-US" dirty="0"/>
              <a:t>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65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94919</TotalTime>
  <Words>921</Words>
  <Application>Microsoft Office PowerPoint</Application>
  <PresentationFormat>On-screen Show (4:3)</PresentationFormat>
  <Paragraphs>146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NDP Bandwidth Selection in  Range Measurement</vt:lpstr>
      <vt:lpstr>Recap of FTM</vt:lpstr>
      <vt:lpstr>Recap of VHTz</vt:lpstr>
      <vt:lpstr>VHTz: Bandwidth Selection of DL NDP</vt:lpstr>
      <vt:lpstr>HEz: Bandwidth Selection of DL NDP</vt:lpstr>
      <vt:lpstr>Straw Poll 1</vt:lpstr>
      <vt:lpstr>Motion 1</vt:lpstr>
      <vt:lpstr>Straw Poll 2</vt:lpstr>
      <vt:lpstr>Motion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1108</cp:revision>
  <cp:lastPrinted>1998-02-10T13:28:06Z</cp:lastPrinted>
  <dcterms:created xsi:type="dcterms:W3CDTF">2007-05-21T21:00:37Z</dcterms:created>
  <dcterms:modified xsi:type="dcterms:W3CDTF">2018-03-14T17:48:58Z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