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69" r:id="rId5"/>
    <p:sldId id="372" r:id="rId6"/>
    <p:sldId id="373" r:id="rId7"/>
    <p:sldId id="374" r:id="rId8"/>
    <p:sldId id="375" r:id="rId9"/>
    <p:sldId id="376" r:id="rId10"/>
    <p:sldId id="377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 varScale="1">
        <p:scale>
          <a:sx n="73" d="100"/>
          <a:sy n="73" d="100"/>
        </p:scale>
        <p:origin x="106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108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082" y="6475413"/>
            <a:ext cx="18168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Yongho </a:t>
            </a:r>
            <a:r>
              <a:rPr lang="en-US" altLang="ko-KR" dirty="0" err="1" smtClean="0"/>
              <a:t>Seok</a:t>
            </a:r>
            <a:r>
              <a:rPr lang="en-US" altLang="ko-KR" dirty="0" smtClean="0"/>
              <a:t>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802.11-18/0457r0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/>
              <a:t>NDP Bandwidth Selection in </a:t>
            </a:r>
            <a:br>
              <a:rPr lang="en-US" dirty="0"/>
            </a:br>
            <a:r>
              <a:rPr lang="en-US" dirty="0"/>
              <a:t>Range Measurement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2018-03-06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0239914"/>
              </p:ext>
            </p:extLst>
          </p:nvPr>
        </p:nvGraphicFramePr>
        <p:xfrm>
          <a:off x="533400" y="2667000"/>
          <a:ext cx="8099425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0" name="Document" r:id="rId5" imgW="8290751" imgH="3206091" progId="Word.Document.8">
                  <p:embed/>
                </p:oleObj>
              </mc:Choice>
              <mc:Fallback>
                <p:oleObj name="Document" r:id="rId5" imgW="8290751" imgH="3206091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67000"/>
                        <a:ext cx="8099425" cy="31242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FTM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27" y="1981200"/>
            <a:ext cx="4837485" cy="4114800"/>
          </a:xfrm>
        </p:spPr>
        <p:txBody>
          <a:bodyPr/>
          <a:lstStyle/>
          <a:p>
            <a:r>
              <a:rPr lang="en-US" b="0" dirty="0" smtClean="0"/>
              <a:t>For </a:t>
            </a:r>
            <a:r>
              <a:rPr lang="en-US" b="0" dirty="0"/>
              <a:t>the Fine Timing Measurement </a:t>
            </a:r>
            <a:r>
              <a:rPr lang="en-US" b="0" dirty="0" smtClean="0"/>
              <a:t>(FTM) frames </a:t>
            </a:r>
            <a:r>
              <a:rPr lang="en-US" b="0" dirty="0"/>
              <a:t>transmitted during the FTM session</a:t>
            </a:r>
            <a:r>
              <a:rPr lang="en-US" b="0" dirty="0" smtClean="0"/>
              <a:t>:</a:t>
            </a:r>
          </a:p>
          <a:p>
            <a:pPr lvl="1"/>
            <a:r>
              <a:rPr lang="en-US" b="0" dirty="0" smtClean="0"/>
              <a:t>The </a:t>
            </a:r>
            <a:r>
              <a:rPr lang="en-US" b="0" dirty="0"/>
              <a:t>responding STA shall not use a bandwidth wider than that indicated by the STA in the </a:t>
            </a:r>
            <a:r>
              <a:rPr lang="en-US" b="0" dirty="0" smtClean="0"/>
              <a:t>initial Fine </a:t>
            </a:r>
            <a:r>
              <a:rPr lang="en-US" b="0" dirty="0"/>
              <a:t>Timing Measurement frame</a:t>
            </a:r>
            <a:r>
              <a:rPr lang="en-US" b="0" dirty="0" smtClean="0"/>
              <a:t>.</a:t>
            </a:r>
          </a:p>
          <a:p>
            <a:r>
              <a:rPr lang="en-US" b="0" dirty="0"/>
              <a:t>For the </a:t>
            </a:r>
            <a:r>
              <a:rPr lang="en-US" b="0" dirty="0" err="1"/>
              <a:t>Ack</a:t>
            </a:r>
            <a:r>
              <a:rPr lang="en-US" b="0" dirty="0"/>
              <a:t> frames in response to the FTM frames,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The initiating STA use a same bandwidth as the FTM frame.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2110" y="2092374"/>
            <a:ext cx="4273093" cy="4000922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2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67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</a:t>
            </a:r>
            <a:r>
              <a:rPr lang="en-US" dirty="0" err="1" smtClean="0"/>
              <a:t>VHTz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bandwidth and the MCS/rate of the ranging report are defined by: </a:t>
            </a:r>
          </a:p>
          <a:p>
            <a:pPr lvl="1"/>
            <a:r>
              <a:rPr lang="en-US" dirty="0"/>
              <a:t>The data rate/MCS of ranging report is solely decided by the </a:t>
            </a:r>
            <a:r>
              <a:rPr lang="en-US" dirty="0" err="1"/>
              <a:t>rSTA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The bandwidth of ranging report is not wider than the bandwidth of the soliciting NDPA.”  [November 2017 - </a:t>
            </a:r>
            <a:r>
              <a:rPr lang="en-US" b="1" dirty="0"/>
              <a:t>11-17/1754r0</a:t>
            </a:r>
            <a:r>
              <a:rPr lang="en-US" dirty="0" smtClean="0"/>
              <a:t>]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Question: 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VHTz</a:t>
            </a:r>
            <a:r>
              <a:rPr lang="en-US" dirty="0" smtClean="0"/>
              <a:t>, what is a bandwidth of the DL NDP ?</a:t>
            </a:r>
          </a:p>
          <a:p>
            <a:pPr lvl="1"/>
            <a:r>
              <a:rPr lang="en-US" dirty="0"/>
              <a:t>In </a:t>
            </a:r>
            <a:r>
              <a:rPr lang="en-US" dirty="0" err="1" smtClean="0"/>
              <a:t>HEz</a:t>
            </a:r>
            <a:r>
              <a:rPr lang="en-US" dirty="0"/>
              <a:t>, what is </a:t>
            </a:r>
            <a:r>
              <a:rPr lang="en-US" dirty="0" smtClean="0"/>
              <a:t>a bandwidth </a:t>
            </a:r>
            <a:r>
              <a:rPr lang="en-US" dirty="0"/>
              <a:t>of the DL NDP (including the NDPA</a:t>
            </a:r>
            <a:r>
              <a:rPr lang="en-US" dirty="0" smtClean="0"/>
              <a:t>)?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3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81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VHTz</a:t>
            </a:r>
            <a:r>
              <a:rPr lang="en-US" dirty="0" smtClean="0"/>
              <a:t>: Bandwidth Selection of DL NDP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8840"/>
            <a:ext cx="7772400" cy="4114800"/>
          </a:xfrm>
        </p:spPr>
        <p:txBody>
          <a:bodyPr/>
          <a:lstStyle/>
          <a:p>
            <a:r>
              <a:rPr lang="en-US" dirty="0" smtClean="0"/>
              <a:t>In order to keep that an UL NDP and a DL NDP provide the same measurement accuracy, it is desired that the bandwidth of a DL NDP is set to the same value as the bandwidth of a preceding UL NDP. </a:t>
            </a:r>
          </a:p>
          <a:p>
            <a:pPr lvl="1"/>
            <a:r>
              <a:rPr lang="en-US" dirty="0" smtClean="0"/>
              <a:t>But, still the bandwidth </a:t>
            </a:r>
            <a:r>
              <a:rPr lang="en-US" dirty="0"/>
              <a:t>of </a:t>
            </a:r>
            <a:r>
              <a:rPr lang="en-US" dirty="0" smtClean="0"/>
              <a:t>the LMR can be smaller than the </a:t>
            </a:r>
            <a:r>
              <a:rPr lang="en-US" dirty="0"/>
              <a:t>bandwidth of the soliciting </a:t>
            </a:r>
            <a:r>
              <a:rPr lang="en-US" dirty="0" smtClean="0"/>
              <a:t>NDPA as shown in the below figures.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174540" y="5519601"/>
            <a:ext cx="290962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tangle 6"/>
          <p:cNvSpPr/>
          <p:nvPr/>
        </p:nvSpPr>
        <p:spPr bwMode="auto">
          <a:xfrm>
            <a:off x="3174540" y="6163754"/>
            <a:ext cx="648072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NDPA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174540" y="5947731"/>
            <a:ext cx="648072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NDPA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174540" y="5728563"/>
            <a:ext cx="648072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NDPA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174540" y="5519603"/>
            <a:ext cx="648072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NDPA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928392" y="5519603"/>
            <a:ext cx="648072" cy="8664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UL NDP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(80MHz)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436096" y="4661684"/>
            <a:ext cx="648072" cy="85791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LMR</a:t>
            </a:r>
          </a:p>
          <a:p>
            <a:pPr algn="ctr"/>
            <a:r>
              <a:rPr lang="en-US" sz="900" dirty="0"/>
              <a:t>(80MHz)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682244" y="4653138"/>
            <a:ext cx="648072" cy="8664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ctr"/>
            <a:endParaRPr lang="en-US" sz="900" dirty="0" smtClean="0"/>
          </a:p>
          <a:p>
            <a:pPr algn="ctr"/>
            <a:r>
              <a:rPr lang="en-US" sz="900" dirty="0" smtClean="0"/>
              <a:t>DL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NDP</a:t>
            </a:r>
          </a:p>
          <a:p>
            <a:pPr algn="ctr"/>
            <a:r>
              <a:rPr lang="en-US" sz="900" dirty="0" smtClean="0"/>
              <a:t>(</a:t>
            </a:r>
            <a:r>
              <a:rPr lang="en-US" sz="900" dirty="0"/>
              <a:t>80MHz)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4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80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HEz</a:t>
            </a:r>
            <a:r>
              <a:rPr lang="en-US" dirty="0" smtClean="0"/>
              <a:t>: Bandwidth </a:t>
            </a:r>
            <a:r>
              <a:rPr lang="en-US" dirty="0"/>
              <a:t>Selection of DL NDP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same reason, </a:t>
            </a:r>
            <a:r>
              <a:rPr lang="en-US" dirty="0"/>
              <a:t>the bandwidth of a </a:t>
            </a:r>
            <a:r>
              <a:rPr lang="en-US" dirty="0" smtClean="0"/>
              <a:t>NDP </a:t>
            </a:r>
            <a:r>
              <a:rPr lang="en-US" dirty="0"/>
              <a:t>Announcement </a:t>
            </a:r>
            <a:r>
              <a:rPr lang="en-US" dirty="0" smtClean="0"/>
              <a:t>and a DL NDP is set to the same value as the bandwidth </a:t>
            </a:r>
            <a:r>
              <a:rPr lang="en-US" dirty="0"/>
              <a:t>of </a:t>
            </a:r>
            <a:r>
              <a:rPr lang="en-US" dirty="0" smtClean="0"/>
              <a:t>UL NDPs </a:t>
            </a:r>
            <a:r>
              <a:rPr lang="en-US" dirty="0"/>
              <a:t>transmitted in </a:t>
            </a:r>
            <a:r>
              <a:rPr lang="en-US" dirty="0" smtClean="0"/>
              <a:t>one or more preceding </a:t>
            </a:r>
            <a:r>
              <a:rPr lang="en-US" dirty="0"/>
              <a:t>UL </a:t>
            </a:r>
            <a:r>
              <a:rPr lang="en-US" dirty="0" smtClean="0"/>
              <a:t>sounding phases.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bandwidth of the LMR </a:t>
            </a:r>
            <a:r>
              <a:rPr lang="en-US" dirty="0" smtClean="0"/>
              <a:t>follows the baseline rules as the TXOP holder. </a:t>
            </a:r>
            <a:endParaRPr lang="en-US" dirty="0"/>
          </a:p>
          <a:p>
            <a:endParaRPr lang="en-US" dirty="0"/>
          </a:p>
        </p:txBody>
      </p:sp>
      <p:sp>
        <p:nvSpPr>
          <p:cNvPr id="38" name="Rectangle 37"/>
          <p:cNvSpPr/>
          <p:nvPr/>
        </p:nvSpPr>
        <p:spPr bwMode="auto">
          <a:xfrm>
            <a:off x="2111133" y="5149592"/>
            <a:ext cx="648072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900" dirty="0"/>
              <a:t>Trigger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2111133" y="4933569"/>
            <a:ext cx="648072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900" dirty="0"/>
              <a:t>Trigger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2111133" y="4734487"/>
            <a:ext cx="648072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900" dirty="0"/>
              <a:t>Trigger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2111133" y="4525527"/>
            <a:ext cx="648072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2868660" y="5370902"/>
            <a:ext cx="648072" cy="8664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UL NDP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(80MHz)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6660232" y="4506258"/>
            <a:ext cx="648072" cy="86639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LMR</a:t>
            </a:r>
          </a:p>
          <a:p>
            <a:pPr algn="ctr"/>
            <a:r>
              <a:rPr lang="en-US" sz="900" dirty="0"/>
              <a:t>(80MHz)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5916470" y="4506258"/>
            <a:ext cx="648072" cy="8664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ctr"/>
            <a:endParaRPr lang="en-US" sz="900" dirty="0" smtClean="0"/>
          </a:p>
          <a:p>
            <a:pPr algn="ctr"/>
            <a:r>
              <a:rPr lang="en-US" sz="900" dirty="0" smtClean="0"/>
              <a:t>DL NDP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ctr"/>
            <a:r>
              <a:rPr lang="en-US" sz="900" dirty="0" smtClean="0"/>
              <a:t>(</a:t>
            </a:r>
            <a:r>
              <a:rPr lang="en-US" sz="900" dirty="0"/>
              <a:t>80MHz)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2936204" y="5438171"/>
            <a:ext cx="648072" cy="8664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UL NDP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(80MHz)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3008212" y="5512547"/>
            <a:ext cx="648072" cy="8664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UL NDP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(80MHz)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3080220" y="5582187"/>
            <a:ext cx="648072" cy="8664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UL NDP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(80MHz)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5172708" y="4513394"/>
            <a:ext cx="648072" cy="85791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NDPA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ctr"/>
            <a:r>
              <a:rPr lang="en-US" sz="900" dirty="0"/>
              <a:t>(80MHz)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49" name="Straight Connector 48"/>
          <p:cNvCxnSpPr/>
          <p:nvPr/>
        </p:nvCxnSpPr>
        <p:spPr bwMode="auto">
          <a:xfrm flipV="1">
            <a:off x="2119064" y="5370901"/>
            <a:ext cx="5189240" cy="3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Rectangle 49"/>
          <p:cNvSpPr/>
          <p:nvPr/>
        </p:nvSpPr>
        <p:spPr bwMode="auto">
          <a:xfrm>
            <a:off x="3626187" y="5155513"/>
            <a:ext cx="648072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900" dirty="0"/>
              <a:t>Trigger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3626187" y="4939490"/>
            <a:ext cx="648072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900" dirty="0"/>
              <a:t>Trigger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3627480" y="4726666"/>
            <a:ext cx="648072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900" dirty="0"/>
              <a:t>Trigger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3627480" y="4517706"/>
            <a:ext cx="648072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4408440" y="5370902"/>
            <a:ext cx="648072" cy="8664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UL NDP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(80MHz)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475984" y="5438171"/>
            <a:ext cx="648072" cy="8664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UL NDP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(80MHz)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4547992" y="5512547"/>
            <a:ext cx="648072" cy="8664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UL NDP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(80MHz)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620000" y="5582187"/>
            <a:ext cx="648072" cy="8664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UL NDP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(80MHz)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3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5</a:t>
            </a:r>
            <a:endParaRPr lang="en-US" dirty="0"/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8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Do you support the following NDP bandwidth selection rule in </a:t>
            </a:r>
            <a:r>
              <a:rPr lang="en-US" b="0" dirty="0" err="1" smtClean="0"/>
              <a:t>VHTz</a:t>
            </a:r>
            <a:r>
              <a:rPr lang="en-US" b="0" dirty="0" smtClean="0"/>
              <a:t> sounding?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bandwidth of the transmitted NDPA sets the bandwidth of the UL and DL sounding NDP frames. </a:t>
            </a:r>
            <a:endParaRPr lang="en-US" dirty="0" smtClean="0"/>
          </a:p>
          <a:p>
            <a:pPr lvl="1"/>
            <a:r>
              <a:rPr lang="en-US" dirty="0" smtClean="0"/>
              <a:t>This </a:t>
            </a:r>
            <a:r>
              <a:rPr lang="en-US" dirty="0"/>
              <a:t>bandwidth also corresponds to the bandwidth set by the bandwidth signaling TA field within the NDPA frame.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6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25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Do you support the following NDP bandwidth selection rule in </a:t>
            </a:r>
            <a:r>
              <a:rPr lang="en-US" b="0" dirty="0" err="1" smtClean="0"/>
              <a:t>HEz</a:t>
            </a:r>
            <a:r>
              <a:rPr lang="en-US" b="0" dirty="0" smtClean="0"/>
              <a:t> sounding?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TF of type Location and subtype Sounding is used for bandwidth selection and channel reservation of the UL and DL sounding.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BW of the TF Location Sounding is the same bandwidth of the solicited UL and DL </a:t>
            </a:r>
            <a:r>
              <a:rPr lang="en-US" dirty="0" smtClean="0"/>
              <a:t>sounding NDP </a:t>
            </a:r>
            <a:r>
              <a:rPr lang="en-US" dirty="0"/>
              <a:t>frames.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bandwidth is also indicated by BW field in the TF Common Info field of the TF frame.</a:t>
            </a:r>
          </a:p>
          <a:p>
            <a:pPr lvl="1"/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7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18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DB7F03-E2F4-4208-8217-CF5CB1C8F085}">
  <ds:schemaRefs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94912</TotalTime>
  <Words>593</Words>
  <Application>Microsoft Office PowerPoint</Application>
  <PresentationFormat>On-screen Show (4:3)</PresentationFormat>
  <Paragraphs>121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802-11-Submission</vt:lpstr>
      <vt:lpstr>Document</vt:lpstr>
      <vt:lpstr>NDP Bandwidth Selection in  Range Measurement</vt:lpstr>
      <vt:lpstr>Recap of FTM</vt:lpstr>
      <vt:lpstr>Recap of VHTz</vt:lpstr>
      <vt:lpstr>VHTz: Bandwidth Selection of DL NDP</vt:lpstr>
      <vt:lpstr>HEz: Bandwidth Selection of DL NDP</vt:lpstr>
      <vt:lpstr>Straw Poll 1</vt:lpstr>
      <vt:lpstr>Straw Poll 2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1106</cp:revision>
  <cp:lastPrinted>1998-02-10T13:28:06Z</cp:lastPrinted>
  <dcterms:created xsi:type="dcterms:W3CDTF">2007-05-21T21:00:37Z</dcterms:created>
  <dcterms:modified xsi:type="dcterms:W3CDTF">2018-03-06T16:18:08Z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