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9" r:id="rId4"/>
    <p:sldId id="273" r:id="rId5"/>
    <p:sldId id="276" r:id="rId6"/>
    <p:sldId id="275" r:id="rId7"/>
    <p:sldId id="270" r:id="rId8"/>
    <p:sldId id="271" r:id="rId9"/>
    <p:sldId id="272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100" d="100"/>
          <a:sy n="100" d="100"/>
        </p:scale>
        <p:origin x="252" y="-59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802.11-18/0453r3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Concluding Remarks P-OOK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2018-03-06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807237"/>
              </p:ext>
            </p:extLst>
          </p:nvPr>
        </p:nvGraphicFramePr>
        <p:xfrm>
          <a:off x="515938" y="2276475"/>
          <a:ext cx="8131175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6475"/>
                        <a:ext cx="8131175" cy="255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0696r0 – Blank GI for the Waveform Coding</a:t>
            </a:r>
          </a:p>
          <a:p>
            <a:r>
              <a:rPr lang="en-US" dirty="0"/>
              <a:t>[2] 1673r1 – Partial OOK - Generalizing the Blank GI Idea</a:t>
            </a:r>
          </a:p>
          <a:p>
            <a:r>
              <a:rPr lang="en-US" dirty="0"/>
              <a:t>[3] 0142r3 – Additional Results for 62.5 kb/s: Symbol Structure and P-OOK</a:t>
            </a:r>
          </a:p>
          <a:p>
            <a:r>
              <a:rPr lang="en-US" dirty="0"/>
              <a:t>[4] 0071r0 – Performance Investigation on Partial OOK</a:t>
            </a:r>
          </a:p>
          <a:p>
            <a:r>
              <a:rPr lang="en-US" dirty="0"/>
              <a:t>[5] 0124r0 – Shorter ‘On’ Time Duration Study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752528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idea of shortening the “on” period was initially proposed in [1], and we refer to it as P-OOK [2, 3]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was verified by others in [4, 5]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Using P-OOK for the 62.5 </a:t>
            </a:r>
            <a:r>
              <a:rPr lang="en-GB" dirty="0" err="1"/>
              <a:t>kbit</a:t>
            </a:r>
            <a:r>
              <a:rPr lang="en-GB" dirty="0"/>
              <a:t>/s mode with a non-zero duration of 2 us provides a gain of 0.8-1.2 dB depending on receiver design. This comes without any additional complexity, i.e., “for free”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4198E-0B4D-4859-AEFF-69589CEB5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762EF7-1BD7-44AC-9F59-AE415AA058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5356547"/>
                <a:ext cx="7770813" cy="737866"/>
              </a:xfrm>
            </p:spPr>
            <p:txBody>
              <a:bodyPr/>
              <a:lstStyle/>
              <a:p>
                <a:r>
                  <a:rPr lang="en-US" dirty="0"/>
                  <a:t>We use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sub>
                    </m:sSub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𝑁𝑍</m:t>
                        </m:r>
                      </m:sub>
                    </m:sSub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𝑢𝑠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4 MHz receiver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762EF7-1BD7-44AC-9F59-AE415AA058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5356547"/>
                <a:ext cx="7770813" cy="737866"/>
              </a:xfrm>
              <a:blipFill>
                <a:blip r:embed="rId2"/>
                <a:stretch>
                  <a:fillRect l="-1256" t="-6612" b="-413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F8E9ED-02B2-4869-9540-66FF2AA30A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890CB-C815-4D04-A185-46F3E863CB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1610E1-53D0-4B4F-BFA1-A92DD73D36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5B7199B-DFA8-4713-875B-D4A52C57E8F4}"/>
              </a:ext>
            </a:extLst>
          </p:cNvPr>
          <p:cNvCxnSpPr>
            <a:cxnSpLocks/>
          </p:cNvCxnSpPr>
          <p:nvPr/>
        </p:nvCxnSpPr>
        <p:spPr bwMode="auto">
          <a:xfrm flipV="1">
            <a:off x="539552" y="2722139"/>
            <a:ext cx="3951154" cy="119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8F961F9-15DB-48B3-B418-C62A185257F1}"/>
              </a:ext>
            </a:extLst>
          </p:cNvPr>
          <p:cNvSpPr/>
          <p:nvPr/>
        </p:nvSpPr>
        <p:spPr bwMode="auto">
          <a:xfrm>
            <a:off x="940394" y="2379756"/>
            <a:ext cx="744420" cy="34357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0A7D695-DB94-40F3-939E-7AA3F716AEA7}"/>
              </a:ext>
            </a:extLst>
          </p:cNvPr>
          <p:cNvCxnSpPr>
            <a:cxnSpLocks/>
          </p:cNvCxnSpPr>
          <p:nvPr/>
        </p:nvCxnSpPr>
        <p:spPr bwMode="auto">
          <a:xfrm>
            <a:off x="940394" y="2551546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038E0A-7048-46B4-A269-4965F113857C}"/>
              </a:ext>
            </a:extLst>
          </p:cNvPr>
          <p:cNvCxnSpPr>
            <a:cxnSpLocks/>
          </p:cNvCxnSpPr>
          <p:nvPr/>
        </p:nvCxnSpPr>
        <p:spPr bwMode="auto">
          <a:xfrm>
            <a:off x="1684814" y="2552742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2762E64-86A6-4F55-A2AE-1D80199E271A}"/>
              </a:ext>
            </a:extLst>
          </p:cNvPr>
          <p:cNvCxnSpPr>
            <a:cxnSpLocks/>
          </p:cNvCxnSpPr>
          <p:nvPr/>
        </p:nvCxnSpPr>
        <p:spPr bwMode="auto">
          <a:xfrm>
            <a:off x="2429490" y="2551546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0819B6-75DC-4502-AA63-7B9705BDCB1B}"/>
              </a:ext>
            </a:extLst>
          </p:cNvPr>
          <p:cNvCxnSpPr>
            <a:cxnSpLocks/>
          </p:cNvCxnSpPr>
          <p:nvPr/>
        </p:nvCxnSpPr>
        <p:spPr bwMode="auto">
          <a:xfrm>
            <a:off x="3173655" y="2551546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B06FC1A7-F907-4277-B677-4FA81E31C75C}"/>
              </a:ext>
            </a:extLst>
          </p:cNvPr>
          <p:cNvSpPr/>
          <p:nvPr/>
        </p:nvSpPr>
        <p:spPr bwMode="auto">
          <a:xfrm>
            <a:off x="2428978" y="2372622"/>
            <a:ext cx="744420" cy="34357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20E93EC-DF8D-4F1F-904C-007C5B0F8209}"/>
              </a:ext>
            </a:extLst>
          </p:cNvPr>
          <p:cNvCxnSpPr>
            <a:cxnSpLocks/>
          </p:cNvCxnSpPr>
          <p:nvPr/>
        </p:nvCxnSpPr>
        <p:spPr bwMode="auto">
          <a:xfrm>
            <a:off x="3918331" y="2550350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ight Brace 15">
            <a:extLst>
              <a:ext uri="{FF2B5EF4-FFF2-40B4-BE49-F238E27FC236}">
                <a16:creationId xmlns:a16="http://schemas.microsoft.com/office/drawing/2014/main" id="{A6F8EED6-A614-43F9-841D-60C13F0F2C1A}"/>
              </a:ext>
            </a:extLst>
          </p:cNvPr>
          <p:cNvSpPr/>
          <p:nvPr/>
        </p:nvSpPr>
        <p:spPr bwMode="auto">
          <a:xfrm rot="16200000">
            <a:off x="2318734" y="670023"/>
            <a:ext cx="229052" cy="297012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42B1CF-20E1-4733-BB38-AEE3A391288D}"/>
              </a:ext>
            </a:extLst>
          </p:cNvPr>
          <p:cNvSpPr txBox="1"/>
          <p:nvPr/>
        </p:nvSpPr>
        <p:spPr>
          <a:xfrm>
            <a:off x="2294363" y="1704688"/>
            <a:ext cx="26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29CE720-990F-4CC7-9D69-48BE5DA981C5}"/>
              </a:ext>
            </a:extLst>
          </p:cNvPr>
          <p:cNvCxnSpPr>
            <a:cxnSpLocks/>
          </p:cNvCxnSpPr>
          <p:nvPr/>
        </p:nvCxnSpPr>
        <p:spPr bwMode="auto">
          <a:xfrm>
            <a:off x="948200" y="3238703"/>
            <a:ext cx="7366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A3D3859-2180-4204-AFFA-52DAB0B1B6B7}"/>
                  </a:ext>
                </a:extLst>
              </p:cNvPr>
              <p:cNvSpPr txBox="1"/>
              <p:nvPr/>
            </p:nvSpPr>
            <p:spPr>
              <a:xfrm>
                <a:off x="1161494" y="2943804"/>
                <a:ext cx="30221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A3D3859-2180-4204-AFFA-52DAB0B1B6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494" y="2943804"/>
                <a:ext cx="302219" cy="246221"/>
              </a:xfrm>
              <a:prstGeom prst="rect">
                <a:avLst/>
              </a:prstGeom>
              <a:blipFill>
                <a:blip r:embed="rId3"/>
                <a:stretch>
                  <a:fillRect l="-8163" b="-1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795D4CF-4D36-465A-BFA3-00383C86CA2C}"/>
              </a:ext>
            </a:extLst>
          </p:cNvPr>
          <p:cNvCxnSpPr>
            <a:cxnSpLocks/>
          </p:cNvCxnSpPr>
          <p:nvPr/>
        </p:nvCxnSpPr>
        <p:spPr bwMode="auto">
          <a:xfrm flipV="1">
            <a:off x="4894664" y="2720943"/>
            <a:ext cx="3951154" cy="119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2F12EE6C-68F2-47C2-B16B-9C0A49764E4A}"/>
              </a:ext>
            </a:extLst>
          </p:cNvPr>
          <p:cNvSpPr/>
          <p:nvPr/>
        </p:nvSpPr>
        <p:spPr bwMode="auto">
          <a:xfrm>
            <a:off x="5675194" y="2248579"/>
            <a:ext cx="364732" cy="4735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8EB82A7-E13A-42ED-BD30-49BF2DB1930A}"/>
              </a:ext>
            </a:extLst>
          </p:cNvPr>
          <p:cNvCxnSpPr>
            <a:cxnSpLocks/>
          </p:cNvCxnSpPr>
          <p:nvPr/>
        </p:nvCxnSpPr>
        <p:spPr bwMode="auto">
          <a:xfrm>
            <a:off x="5295506" y="2550350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C16A0BB-61B9-4F8A-85A3-7FE1ED9CF769}"/>
              </a:ext>
            </a:extLst>
          </p:cNvPr>
          <p:cNvCxnSpPr>
            <a:cxnSpLocks/>
          </p:cNvCxnSpPr>
          <p:nvPr/>
        </p:nvCxnSpPr>
        <p:spPr bwMode="auto">
          <a:xfrm>
            <a:off x="6039926" y="2551546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911FC72-B5DC-4512-AF3D-4EF51458A99C}"/>
              </a:ext>
            </a:extLst>
          </p:cNvPr>
          <p:cNvCxnSpPr>
            <a:cxnSpLocks/>
          </p:cNvCxnSpPr>
          <p:nvPr/>
        </p:nvCxnSpPr>
        <p:spPr bwMode="auto">
          <a:xfrm>
            <a:off x="6784602" y="2550350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74AEFFB-A703-426B-8E7F-EB17F4BBA750}"/>
              </a:ext>
            </a:extLst>
          </p:cNvPr>
          <p:cNvCxnSpPr>
            <a:cxnSpLocks/>
          </p:cNvCxnSpPr>
          <p:nvPr/>
        </p:nvCxnSpPr>
        <p:spPr bwMode="auto">
          <a:xfrm>
            <a:off x="7528767" y="2550350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8EB9C1B-FD69-4DBC-B06E-7FBD5A1A6905}"/>
              </a:ext>
            </a:extLst>
          </p:cNvPr>
          <p:cNvCxnSpPr>
            <a:cxnSpLocks/>
          </p:cNvCxnSpPr>
          <p:nvPr/>
        </p:nvCxnSpPr>
        <p:spPr bwMode="auto">
          <a:xfrm>
            <a:off x="8273443" y="2549154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Right Brace 28">
            <a:extLst>
              <a:ext uri="{FF2B5EF4-FFF2-40B4-BE49-F238E27FC236}">
                <a16:creationId xmlns:a16="http://schemas.microsoft.com/office/drawing/2014/main" id="{1FCAD40D-9DA9-4DA5-98F9-433AF01AAA52}"/>
              </a:ext>
            </a:extLst>
          </p:cNvPr>
          <p:cNvSpPr/>
          <p:nvPr/>
        </p:nvSpPr>
        <p:spPr bwMode="auto">
          <a:xfrm rot="16200000">
            <a:off x="6673846" y="668828"/>
            <a:ext cx="229052" cy="297012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C866AF1-E635-43C5-8495-258A7BEAE31E}"/>
              </a:ext>
            </a:extLst>
          </p:cNvPr>
          <p:cNvSpPr txBox="1"/>
          <p:nvPr/>
        </p:nvSpPr>
        <p:spPr>
          <a:xfrm>
            <a:off x="6649987" y="1700808"/>
            <a:ext cx="26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4E306AF-59A9-4EE2-B1B5-E75289AE259F}"/>
              </a:ext>
            </a:extLst>
          </p:cNvPr>
          <p:cNvCxnSpPr>
            <a:cxnSpLocks/>
          </p:cNvCxnSpPr>
          <p:nvPr/>
        </p:nvCxnSpPr>
        <p:spPr bwMode="auto">
          <a:xfrm>
            <a:off x="5303311" y="3233042"/>
            <a:ext cx="371883" cy="11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3405A6FA-071B-44E4-A39E-DB5E4F9BDBC9}"/>
              </a:ext>
            </a:extLst>
          </p:cNvPr>
          <p:cNvSpPr/>
          <p:nvPr/>
        </p:nvSpPr>
        <p:spPr bwMode="auto">
          <a:xfrm>
            <a:off x="7164290" y="2235025"/>
            <a:ext cx="345483" cy="4735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8C9D7638-DA9D-466D-8578-5BF19562E234}"/>
              </a:ext>
            </a:extLst>
          </p:cNvPr>
          <p:cNvSpPr/>
          <p:nvPr/>
        </p:nvSpPr>
        <p:spPr bwMode="auto">
          <a:xfrm>
            <a:off x="4565182" y="2342399"/>
            <a:ext cx="315898" cy="28352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742033C-4A2B-4BA7-A417-F944C6200AB6}"/>
                  </a:ext>
                </a:extLst>
              </p:cNvPr>
              <p:cNvSpPr txBox="1"/>
              <p:nvPr/>
            </p:nvSpPr>
            <p:spPr>
              <a:xfrm>
                <a:off x="5275186" y="2916472"/>
                <a:ext cx="305178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742033C-4A2B-4BA7-A417-F944C6200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186" y="2916472"/>
                <a:ext cx="305178" cy="246221"/>
              </a:xfrm>
              <a:prstGeom prst="rect">
                <a:avLst/>
              </a:prstGeom>
              <a:blipFill>
                <a:blip r:embed="rId4"/>
                <a:stretch>
                  <a:fillRect l="-6000" b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8DB53CEC-D920-471C-B75A-60BD7870782E}"/>
                  </a:ext>
                </a:extLst>
              </p:cNvPr>
              <p:cNvSpPr txBox="1"/>
              <p:nvPr/>
            </p:nvSpPr>
            <p:spPr>
              <a:xfrm>
                <a:off x="5618402" y="2912007"/>
                <a:ext cx="44030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𝑁𝑍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8DB53CEC-D920-471C-B75A-60BD787078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402" y="2912007"/>
                <a:ext cx="440303" cy="246221"/>
              </a:xfrm>
              <a:prstGeom prst="rect">
                <a:avLst/>
              </a:prstGeom>
              <a:blipFill>
                <a:blip r:embed="rId5"/>
                <a:stretch>
                  <a:fillRect l="-2778" b="-1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D38610A-CBD0-4776-A3EF-0E2A495AF377}"/>
              </a:ext>
            </a:extLst>
          </p:cNvPr>
          <p:cNvCxnSpPr>
            <a:cxnSpLocks/>
          </p:cNvCxnSpPr>
          <p:nvPr/>
        </p:nvCxnSpPr>
        <p:spPr bwMode="auto">
          <a:xfrm>
            <a:off x="5675194" y="3233042"/>
            <a:ext cx="38351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8C6043BD-6E27-4C0E-8DCC-89A49C486953}"/>
              </a:ext>
            </a:extLst>
          </p:cNvPr>
          <p:cNvSpPr txBox="1"/>
          <p:nvPr/>
        </p:nvSpPr>
        <p:spPr>
          <a:xfrm>
            <a:off x="1061986" y="2380789"/>
            <a:ext cx="501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181F327-91A9-4D71-B747-7735775A1646}"/>
              </a:ext>
            </a:extLst>
          </p:cNvPr>
          <p:cNvSpPr txBox="1"/>
          <p:nvPr/>
        </p:nvSpPr>
        <p:spPr>
          <a:xfrm>
            <a:off x="1763100" y="2365588"/>
            <a:ext cx="5968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C1E5625-9DFC-4796-AC4B-37362626807A}"/>
              </a:ext>
            </a:extLst>
          </p:cNvPr>
          <p:cNvSpPr txBox="1"/>
          <p:nvPr/>
        </p:nvSpPr>
        <p:spPr>
          <a:xfrm>
            <a:off x="3257177" y="2359650"/>
            <a:ext cx="5968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D567F4F-F942-4877-BF21-4E4843C1FABE}"/>
              </a:ext>
            </a:extLst>
          </p:cNvPr>
          <p:cNvSpPr txBox="1"/>
          <p:nvPr/>
        </p:nvSpPr>
        <p:spPr>
          <a:xfrm>
            <a:off x="2543796" y="2359650"/>
            <a:ext cx="501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ON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FA128DB-58AB-4CAC-95EF-D99BCD261C29}"/>
              </a:ext>
            </a:extLst>
          </p:cNvPr>
          <p:cNvCxnSpPr>
            <a:cxnSpLocks/>
          </p:cNvCxnSpPr>
          <p:nvPr/>
        </p:nvCxnSpPr>
        <p:spPr bwMode="auto">
          <a:xfrm flipV="1">
            <a:off x="539552" y="4542807"/>
            <a:ext cx="3951154" cy="119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D1049B02-0B4A-465F-BBDF-9584F316B380}"/>
              </a:ext>
            </a:extLst>
          </p:cNvPr>
          <p:cNvSpPr/>
          <p:nvPr/>
        </p:nvSpPr>
        <p:spPr bwMode="auto">
          <a:xfrm>
            <a:off x="1694435" y="4185674"/>
            <a:ext cx="744420" cy="34357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A7AF7B6-1F84-41C3-BCFF-26F363EE4D2A}"/>
              </a:ext>
            </a:extLst>
          </p:cNvPr>
          <p:cNvCxnSpPr>
            <a:cxnSpLocks/>
          </p:cNvCxnSpPr>
          <p:nvPr/>
        </p:nvCxnSpPr>
        <p:spPr bwMode="auto">
          <a:xfrm>
            <a:off x="940394" y="4372213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8CE6096-9E50-464C-A3B0-E99FE1C965D7}"/>
              </a:ext>
            </a:extLst>
          </p:cNvPr>
          <p:cNvCxnSpPr>
            <a:cxnSpLocks/>
          </p:cNvCxnSpPr>
          <p:nvPr/>
        </p:nvCxnSpPr>
        <p:spPr bwMode="auto">
          <a:xfrm>
            <a:off x="1684814" y="4373410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FD6CD6E-2515-4E43-BA50-A6AF51EEB34B}"/>
              </a:ext>
            </a:extLst>
          </p:cNvPr>
          <p:cNvCxnSpPr>
            <a:cxnSpLocks/>
          </p:cNvCxnSpPr>
          <p:nvPr/>
        </p:nvCxnSpPr>
        <p:spPr bwMode="auto">
          <a:xfrm>
            <a:off x="2429490" y="4372213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08500B9-350D-4A57-AD44-36934D7C49FA}"/>
              </a:ext>
            </a:extLst>
          </p:cNvPr>
          <p:cNvCxnSpPr>
            <a:cxnSpLocks/>
          </p:cNvCxnSpPr>
          <p:nvPr/>
        </p:nvCxnSpPr>
        <p:spPr bwMode="auto">
          <a:xfrm>
            <a:off x="3173655" y="4372214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C511F2E9-FA33-4602-9D79-05A3D047B0C4}"/>
              </a:ext>
            </a:extLst>
          </p:cNvPr>
          <p:cNvSpPr/>
          <p:nvPr/>
        </p:nvSpPr>
        <p:spPr bwMode="auto">
          <a:xfrm>
            <a:off x="3176697" y="4193340"/>
            <a:ext cx="744420" cy="34357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D7BC3FF-8E79-4570-B24B-1A4C876CAB03}"/>
              </a:ext>
            </a:extLst>
          </p:cNvPr>
          <p:cNvCxnSpPr>
            <a:cxnSpLocks/>
          </p:cNvCxnSpPr>
          <p:nvPr/>
        </p:nvCxnSpPr>
        <p:spPr bwMode="auto">
          <a:xfrm>
            <a:off x="3918331" y="4371017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ight Brace 51">
            <a:extLst>
              <a:ext uri="{FF2B5EF4-FFF2-40B4-BE49-F238E27FC236}">
                <a16:creationId xmlns:a16="http://schemas.microsoft.com/office/drawing/2014/main" id="{B38E4BC5-D209-401C-9CB1-953029483813}"/>
              </a:ext>
            </a:extLst>
          </p:cNvPr>
          <p:cNvSpPr/>
          <p:nvPr/>
        </p:nvSpPr>
        <p:spPr bwMode="auto">
          <a:xfrm rot="16200000">
            <a:off x="2318734" y="2490691"/>
            <a:ext cx="229052" cy="297012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071A2F4-01E2-457D-B0A3-3F7C8C51342A}"/>
              </a:ext>
            </a:extLst>
          </p:cNvPr>
          <p:cNvSpPr txBox="1"/>
          <p:nvPr/>
        </p:nvSpPr>
        <p:spPr>
          <a:xfrm>
            <a:off x="2294363" y="3525356"/>
            <a:ext cx="26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027A0E8-D995-4F1B-8364-95FF286D3677}"/>
              </a:ext>
            </a:extLst>
          </p:cNvPr>
          <p:cNvCxnSpPr>
            <a:cxnSpLocks/>
          </p:cNvCxnSpPr>
          <p:nvPr/>
        </p:nvCxnSpPr>
        <p:spPr bwMode="auto">
          <a:xfrm>
            <a:off x="1702242" y="5014549"/>
            <a:ext cx="7366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D532C06-BD9B-441B-A1FF-675CFF7B3D9B}"/>
                  </a:ext>
                </a:extLst>
              </p:cNvPr>
              <p:cNvSpPr txBox="1"/>
              <p:nvPr/>
            </p:nvSpPr>
            <p:spPr>
              <a:xfrm>
                <a:off x="1915536" y="4719650"/>
                <a:ext cx="30221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D532C06-BD9B-441B-A1FF-675CFF7B3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536" y="4719650"/>
                <a:ext cx="302219" cy="246221"/>
              </a:xfrm>
              <a:prstGeom prst="rect">
                <a:avLst/>
              </a:prstGeom>
              <a:blipFill>
                <a:blip r:embed="rId6"/>
                <a:stretch>
                  <a:fillRect l="-6000" b="-170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070C47B-B7AD-407B-A1C6-671D2FA48CCE}"/>
              </a:ext>
            </a:extLst>
          </p:cNvPr>
          <p:cNvCxnSpPr>
            <a:cxnSpLocks/>
          </p:cNvCxnSpPr>
          <p:nvPr/>
        </p:nvCxnSpPr>
        <p:spPr bwMode="auto">
          <a:xfrm flipV="1">
            <a:off x="4894664" y="4541611"/>
            <a:ext cx="3951154" cy="119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2B269940-7989-46F8-9053-73764707084D}"/>
              </a:ext>
            </a:extLst>
          </p:cNvPr>
          <p:cNvSpPr/>
          <p:nvPr/>
        </p:nvSpPr>
        <p:spPr bwMode="auto">
          <a:xfrm>
            <a:off x="6402800" y="4073952"/>
            <a:ext cx="364732" cy="4735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8C1D7BC-8FC3-4E94-8055-4D6744E83583}"/>
              </a:ext>
            </a:extLst>
          </p:cNvPr>
          <p:cNvCxnSpPr>
            <a:cxnSpLocks/>
          </p:cNvCxnSpPr>
          <p:nvPr/>
        </p:nvCxnSpPr>
        <p:spPr bwMode="auto">
          <a:xfrm>
            <a:off x="5295506" y="4371017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124D56E-E712-4EA7-BA3F-C47311F86229}"/>
              </a:ext>
            </a:extLst>
          </p:cNvPr>
          <p:cNvCxnSpPr>
            <a:cxnSpLocks/>
          </p:cNvCxnSpPr>
          <p:nvPr/>
        </p:nvCxnSpPr>
        <p:spPr bwMode="auto">
          <a:xfrm>
            <a:off x="6039926" y="4372214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FB8F515-4EDF-4DCD-B154-362B0DA711BE}"/>
              </a:ext>
            </a:extLst>
          </p:cNvPr>
          <p:cNvCxnSpPr>
            <a:cxnSpLocks/>
          </p:cNvCxnSpPr>
          <p:nvPr/>
        </p:nvCxnSpPr>
        <p:spPr bwMode="auto">
          <a:xfrm>
            <a:off x="6784602" y="4371017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3AE0691-CE66-44B5-AEAA-401416A7FEEF}"/>
              </a:ext>
            </a:extLst>
          </p:cNvPr>
          <p:cNvCxnSpPr>
            <a:cxnSpLocks/>
          </p:cNvCxnSpPr>
          <p:nvPr/>
        </p:nvCxnSpPr>
        <p:spPr bwMode="auto">
          <a:xfrm>
            <a:off x="7528767" y="4371018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8B8AF9F-D30D-451B-A933-DA2C16E20D3B}"/>
              </a:ext>
            </a:extLst>
          </p:cNvPr>
          <p:cNvCxnSpPr>
            <a:cxnSpLocks/>
          </p:cNvCxnSpPr>
          <p:nvPr/>
        </p:nvCxnSpPr>
        <p:spPr bwMode="auto">
          <a:xfrm>
            <a:off x="8273443" y="4369821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Right Brace 62">
            <a:extLst>
              <a:ext uri="{FF2B5EF4-FFF2-40B4-BE49-F238E27FC236}">
                <a16:creationId xmlns:a16="http://schemas.microsoft.com/office/drawing/2014/main" id="{90C96996-3AC9-49D3-8ED9-5E91309B80E7}"/>
              </a:ext>
            </a:extLst>
          </p:cNvPr>
          <p:cNvSpPr/>
          <p:nvPr/>
        </p:nvSpPr>
        <p:spPr bwMode="auto">
          <a:xfrm rot="16200000">
            <a:off x="6673846" y="2489496"/>
            <a:ext cx="229052" cy="297012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A09F5AA-4FDD-4E77-B5C3-254D75124748}"/>
              </a:ext>
            </a:extLst>
          </p:cNvPr>
          <p:cNvSpPr txBox="1"/>
          <p:nvPr/>
        </p:nvSpPr>
        <p:spPr>
          <a:xfrm>
            <a:off x="6649987" y="3521476"/>
            <a:ext cx="26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8631A4B7-AD2E-4796-AABF-87CD1723A987}"/>
              </a:ext>
            </a:extLst>
          </p:cNvPr>
          <p:cNvCxnSpPr>
            <a:cxnSpLocks/>
          </p:cNvCxnSpPr>
          <p:nvPr/>
        </p:nvCxnSpPr>
        <p:spPr bwMode="auto">
          <a:xfrm>
            <a:off x="6030917" y="5058415"/>
            <a:ext cx="371883" cy="11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F22AA2E7-A283-477E-A3F3-CB7BA15A54F4}"/>
              </a:ext>
            </a:extLst>
          </p:cNvPr>
          <p:cNvSpPr/>
          <p:nvPr/>
        </p:nvSpPr>
        <p:spPr bwMode="auto">
          <a:xfrm>
            <a:off x="7912870" y="4059330"/>
            <a:ext cx="345483" cy="4735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Arrow: Right 66">
            <a:extLst>
              <a:ext uri="{FF2B5EF4-FFF2-40B4-BE49-F238E27FC236}">
                <a16:creationId xmlns:a16="http://schemas.microsoft.com/office/drawing/2014/main" id="{305DC5A2-DF42-4F58-9907-86DF3ACBBE16}"/>
              </a:ext>
            </a:extLst>
          </p:cNvPr>
          <p:cNvSpPr/>
          <p:nvPr/>
        </p:nvSpPr>
        <p:spPr bwMode="auto">
          <a:xfrm>
            <a:off x="4565182" y="4163067"/>
            <a:ext cx="315898" cy="28352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911D0860-BE03-4B66-8F59-979635AA54B6}"/>
                  </a:ext>
                </a:extLst>
              </p:cNvPr>
              <p:cNvSpPr txBox="1"/>
              <p:nvPr/>
            </p:nvSpPr>
            <p:spPr>
              <a:xfrm>
                <a:off x="6002792" y="4741845"/>
                <a:ext cx="305178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911D0860-BE03-4B66-8F59-979635AA54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792" y="4741845"/>
                <a:ext cx="305178" cy="246221"/>
              </a:xfrm>
              <a:prstGeom prst="rect">
                <a:avLst/>
              </a:prstGeom>
              <a:blipFill>
                <a:blip r:embed="rId7"/>
                <a:stretch>
                  <a:fillRect l="-8000" b="-1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64D8E3B7-5963-4997-851A-7BA3012506FE}"/>
                  </a:ext>
                </a:extLst>
              </p:cNvPr>
              <p:cNvSpPr txBox="1"/>
              <p:nvPr/>
            </p:nvSpPr>
            <p:spPr>
              <a:xfrm>
                <a:off x="6346008" y="4737380"/>
                <a:ext cx="44030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𝑁𝑍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64D8E3B7-5963-4997-851A-7BA3012506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6008" y="4737380"/>
                <a:ext cx="440303" cy="246221"/>
              </a:xfrm>
              <a:prstGeom prst="rect">
                <a:avLst/>
              </a:prstGeom>
              <a:blipFill>
                <a:blip r:embed="rId8"/>
                <a:stretch>
                  <a:fillRect l="-1389" b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0F303B2-B1DD-486E-A963-F293BF21DF1F}"/>
              </a:ext>
            </a:extLst>
          </p:cNvPr>
          <p:cNvCxnSpPr>
            <a:cxnSpLocks/>
          </p:cNvCxnSpPr>
          <p:nvPr/>
        </p:nvCxnSpPr>
        <p:spPr bwMode="auto">
          <a:xfrm>
            <a:off x="6402800" y="5058415"/>
            <a:ext cx="38351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3A3BD7C8-26CC-4FA5-A085-F2230CE85403}"/>
              </a:ext>
            </a:extLst>
          </p:cNvPr>
          <p:cNvSpPr txBox="1"/>
          <p:nvPr/>
        </p:nvSpPr>
        <p:spPr>
          <a:xfrm>
            <a:off x="1816027" y="4186707"/>
            <a:ext cx="501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E72E20D-CB64-4F57-9BF3-463AA70ADEFE}"/>
              </a:ext>
            </a:extLst>
          </p:cNvPr>
          <p:cNvSpPr txBox="1"/>
          <p:nvPr/>
        </p:nvSpPr>
        <p:spPr>
          <a:xfrm>
            <a:off x="1013789" y="4179729"/>
            <a:ext cx="5968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6CA0D85-A201-41BD-88CF-0A64798D1CD0}"/>
              </a:ext>
            </a:extLst>
          </p:cNvPr>
          <p:cNvSpPr txBox="1"/>
          <p:nvPr/>
        </p:nvSpPr>
        <p:spPr>
          <a:xfrm>
            <a:off x="2509354" y="4179122"/>
            <a:ext cx="5968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9FFA86F-DD2B-4AAC-8941-231DAC4E8C32}"/>
              </a:ext>
            </a:extLst>
          </p:cNvPr>
          <p:cNvSpPr txBox="1"/>
          <p:nvPr/>
        </p:nvSpPr>
        <p:spPr>
          <a:xfrm>
            <a:off x="3291515" y="4180368"/>
            <a:ext cx="501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4D05EE3-FF97-496C-82B1-2E47C6714EFB}"/>
              </a:ext>
            </a:extLst>
          </p:cNvPr>
          <p:cNvSpPr txBox="1"/>
          <p:nvPr/>
        </p:nvSpPr>
        <p:spPr>
          <a:xfrm>
            <a:off x="4298009" y="1946858"/>
            <a:ext cx="814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P-OOK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7AED399-8E6C-4309-A7A4-DFCA8EB7D9D0}"/>
              </a:ext>
            </a:extLst>
          </p:cNvPr>
          <p:cNvSpPr txBox="1"/>
          <p:nvPr/>
        </p:nvSpPr>
        <p:spPr>
          <a:xfrm>
            <a:off x="4283439" y="3796112"/>
            <a:ext cx="814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P-OOK</a:t>
            </a:r>
          </a:p>
        </p:txBody>
      </p:sp>
    </p:spTree>
    <p:extLst>
      <p:ext uri="{BB962C8B-B14F-4D97-AF65-F5344CB8AC3E}">
        <p14:creationId xmlns:p14="http://schemas.microsoft.com/office/powerpoint/2010/main" val="2978079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6E43-91C3-4C25-8191-331D88D1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for non-PA limited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83DD0-8104-46C8-A63D-60D7D4DAF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5D77E-B8D3-44FE-97C3-AC2D2572C8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829E1-1E53-4E9E-987B-A9C9820BF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5772131-9A8A-4BD5-89A8-3800F2197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69" y="1830388"/>
            <a:ext cx="3238127" cy="24285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8680BD8-68DE-4747-88A5-FEE2B3CCB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611" y="1843825"/>
            <a:ext cx="3238127" cy="242859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0BE51D9-4B9B-4CFA-83C5-D0470552C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979" y="1830388"/>
            <a:ext cx="3238127" cy="2428595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575B955-85BD-4234-8575-20A6A3372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039593"/>
              </p:ext>
            </p:extLst>
          </p:nvPr>
        </p:nvGraphicFramePr>
        <p:xfrm>
          <a:off x="1296988" y="4725144"/>
          <a:ext cx="6096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78900063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809337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6954121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364232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AWGN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TGnB</a:t>
                      </a:r>
                      <a:r>
                        <a:rPr lang="en-US" dirty="0"/>
                        <a:t>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TGnD</a:t>
                      </a:r>
                      <a:r>
                        <a:rPr lang="en-US" dirty="0"/>
                        <a:t> @ 10% 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413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Correlation peak sync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+0.6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+0.8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+0.7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66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Ideal sync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+1.2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+1.7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+1.5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971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77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6E43-91C3-4C25-8191-331D88D1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for non-PA limited case with practical synchronization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83DD0-8104-46C8-A63D-60D7D4DAF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5D77E-B8D3-44FE-97C3-AC2D2572C8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829E1-1E53-4E9E-987B-A9C9820BF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5772131-9A8A-4BD5-89A8-3800F2197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69" y="1830388"/>
            <a:ext cx="3238126" cy="24285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8680BD8-68DE-4747-88A5-FEE2B3CCB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611" y="1843825"/>
            <a:ext cx="3238126" cy="242859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0BE51D9-4B9B-4CFA-83C5-D0470552C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979" y="1830388"/>
            <a:ext cx="3238126" cy="2428595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575B955-85BD-4234-8575-20A6A3372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651513"/>
              </p:ext>
            </p:extLst>
          </p:nvPr>
        </p:nvGraphicFramePr>
        <p:xfrm>
          <a:off x="1296988" y="4725144"/>
          <a:ext cx="6096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78900063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809337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6954121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364232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AWGN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TGnB</a:t>
                      </a:r>
                      <a:r>
                        <a:rPr lang="en-US" dirty="0"/>
                        <a:t>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TGnD</a:t>
                      </a:r>
                      <a:r>
                        <a:rPr lang="en-US" dirty="0"/>
                        <a:t> @ 10% 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413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Practical sync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+1.0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+1.0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+1.0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669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4277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191A9-FEE8-4775-B03C-81C4CC431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Receiver window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EEBE9-0F9E-49A7-9082-587521157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106988"/>
            <a:ext cx="7770813" cy="987425"/>
          </a:xfrm>
        </p:spPr>
        <p:txBody>
          <a:bodyPr/>
          <a:lstStyle/>
          <a:p>
            <a:r>
              <a:rPr lang="en-US" dirty="0"/>
              <a:t>What happens if we have a receiver window that is too wide?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5D9D2-9E14-4ABB-AE9F-9A368CC414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1C423-0CE0-4EF2-91B7-43AE5F472A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677A65-49EC-497F-B6AB-6E763BF3FF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948281F-D6D1-4593-901E-470783DF11DD}"/>
              </a:ext>
            </a:extLst>
          </p:cNvPr>
          <p:cNvCxnSpPr>
            <a:cxnSpLocks/>
          </p:cNvCxnSpPr>
          <p:nvPr/>
        </p:nvCxnSpPr>
        <p:spPr bwMode="auto">
          <a:xfrm flipV="1">
            <a:off x="696912" y="2616444"/>
            <a:ext cx="3951154" cy="119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9E8F2DD-D7A0-47DB-A79E-4CC4B9B0E9C2}"/>
              </a:ext>
            </a:extLst>
          </p:cNvPr>
          <p:cNvSpPr/>
          <p:nvPr/>
        </p:nvSpPr>
        <p:spPr bwMode="auto">
          <a:xfrm>
            <a:off x="1477442" y="2144080"/>
            <a:ext cx="364732" cy="4735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74115A-5479-4886-8E43-D9E3B9E22D86}"/>
              </a:ext>
            </a:extLst>
          </p:cNvPr>
          <p:cNvCxnSpPr>
            <a:cxnSpLocks/>
          </p:cNvCxnSpPr>
          <p:nvPr/>
        </p:nvCxnSpPr>
        <p:spPr bwMode="auto">
          <a:xfrm>
            <a:off x="1097754" y="2445851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AE27CBD-E411-4683-9CE4-5D79445D124A}"/>
              </a:ext>
            </a:extLst>
          </p:cNvPr>
          <p:cNvCxnSpPr>
            <a:cxnSpLocks/>
          </p:cNvCxnSpPr>
          <p:nvPr/>
        </p:nvCxnSpPr>
        <p:spPr bwMode="auto">
          <a:xfrm>
            <a:off x="1842174" y="2447047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502FF8-3EFA-4C29-AA23-968A48238555}"/>
              </a:ext>
            </a:extLst>
          </p:cNvPr>
          <p:cNvCxnSpPr>
            <a:cxnSpLocks/>
          </p:cNvCxnSpPr>
          <p:nvPr/>
        </p:nvCxnSpPr>
        <p:spPr bwMode="auto">
          <a:xfrm>
            <a:off x="2586850" y="2445851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EB8895-F219-4A7B-89F2-059821DCA782}"/>
              </a:ext>
            </a:extLst>
          </p:cNvPr>
          <p:cNvCxnSpPr>
            <a:cxnSpLocks/>
          </p:cNvCxnSpPr>
          <p:nvPr/>
        </p:nvCxnSpPr>
        <p:spPr bwMode="auto">
          <a:xfrm>
            <a:off x="3331015" y="2445851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1FDBA53-5A1D-44AA-B58E-73D4A51905CC}"/>
              </a:ext>
            </a:extLst>
          </p:cNvPr>
          <p:cNvCxnSpPr>
            <a:cxnSpLocks/>
          </p:cNvCxnSpPr>
          <p:nvPr/>
        </p:nvCxnSpPr>
        <p:spPr bwMode="auto">
          <a:xfrm>
            <a:off x="4075691" y="2444655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ight Brace 13">
            <a:extLst>
              <a:ext uri="{FF2B5EF4-FFF2-40B4-BE49-F238E27FC236}">
                <a16:creationId xmlns:a16="http://schemas.microsoft.com/office/drawing/2014/main" id="{3D6D7E0F-3A0A-41C8-93ED-E8A1A8678C3B}"/>
              </a:ext>
            </a:extLst>
          </p:cNvPr>
          <p:cNvSpPr/>
          <p:nvPr/>
        </p:nvSpPr>
        <p:spPr bwMode="auto">
          <a:xfrm rot="16200000">
            <a:off x="2476094" y="564329"/>
            <a:ext cx="229052" cy="297012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D35F97-8C78-4848-AE23-C5D786386F03}"/>
              </a:ext>
            </a:extLst>
          </p:cNvPr>
          <p:cNvSpPr txBox="1"/>
          <p:nvPr/>
        </p:nvSpPr>
        <p:spPr>
          <a:xfrm>
            <a:off x="2452235" y="1596309"/>
            <a:ext cx="26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660532-6C08-4CB1-93B9-1609F2FFAA2D}"/>
              </a:ext>
            </a:extLst>
          </p:cNvPr>
          <p:cNvSpPr/>
          <p:nvPr/>
        </p:nvSpPr>
        <p:spPr bwMode="auto">
          <a:xfrm>
            <a:off x="2966538" y="2130526"/>
            <a:ext cx="345483" cy="4735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BB12CE-4EE6-473C-9BDD-AE0B2A94F621}"/>
                  </a:ext>
                </a:extLst>
              </p:cNvPr>
              <p:cNvSpPr txBox="1"/>
              <p:nvPr/>
            </p:nvSpPr>
            <p:spPr>
              <a:xfrm>
                <a:off x="1420650" y="2807508"/>
                <a:ext cx="44030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𝑟𝑒𝑐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BB12CE-4EE6-473C-9BDD-AE0B2A94F6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650" y="2807508"/>
                <a:ext cx="440303" cy="246221"/>
              </a:xfrm>
              <a:prstGeom prst="rect">
                <a:avLst/>
              </a:prstGeom>
              <a:blipFill>
                <a:blip r:embed="rId2"/>
                <a:stretch>
                  <a:fillRect l="-4167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493A5F3-798F-4AAF-8C42-CD18EB3C0081}"/>
              </a:ext>
            </a:extLst>
          </p:cNvPr>
          <p:cNvCxnSpPr>
            <a:cxnSpLocks/>
          </p:cNvCxnSpPr>
          <p:nvPr/>
        </p:nvCxnSpPr>
        <p:spPr bwMode="auto">
          <a:xfrm>
            <a:off x="1477442" y="3128543"/>
            <a:ext cx="38351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AA992DF-023D-47D3-94DE-B5522A82029E}"/>
              </a:ext>
            </a:extLst>
          </p:cNvPr>
          <p:cNvCxnSpPr>
            <a:cxnSpLocks/>
          </p:cNvCxnSpPr>
          <p:nvPr/>
        </p:nvCxnSpPr>
        <p:spPr bwMode="auto">
          <a:xfrm flipV="1">
            <a:off x="696912" y="4437112"/>
            <a:ext cx="3951154" cy="119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F47A4943-E818-4BEC-A78E-00D50297242B}"/>
              </a:ext>
            </a:extLst>
          </p:cNvPr>
          <p:cNvSpPr/>
          <p:nvPr/>
        </p:nvSpPr>
        <p:spPr bwMode="auto">
          <a:xfrm>
            <a:off x="2205048" y="3963552"/>
            <a:ext cx="364732" cy="4735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ECCD8CD-3ECF-462D-AAD2-CB4B3CEF2636}"/>
              </a:ext>
            </a:extLst>
          </p:cNvPr>
          <p:cNvCxnSpPr>
            <a:cxnSpLocks/>
          </p:cNvCxnSpPr>
          <p:nvPr/>
        </p:nvCxnSpPr>
        <p:spPr bwMode="auto">
          <a:xfrm>
            <a:off x="1097754" y="4266518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0810F95-A358-404D-8596-79EF3822CAA2}"/>
              </a:ext>
            </a:extLst>
          </p:cNvPr>
          <p:cNvCxnSpPr>
            <a:cxnSpLocks/>
          </p:cNvCxnSpPr>
          <p:nvPr/>
        </p:nvCxnSpPr>
        <p:spPr bwMode="auto">
          <a:xfrm>
            <a:off x="1842174" y="4267715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6566238-AD19-4B3D-952B-57FFAE4AE1A5}"/>
              </a:ext>
            </a:extLst>
          </p:cNvPr>
          <p:cNvCxnSpPr>
            <a:cxnSpLocks/>
          </p:cNvCxnSpPr>
          <p:nvPr/>
        </p:nvCxnSpPr>
        <p:spPr bwMode="auto">
          <a:xfrm>
            <a:off x="2586850" y="4266518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F42AF58-8956-41D5-9661-D625A67C0CFB}"/>
              </a:ext>
            </a:extLst>
          </p:cNvPr>
          <p:cNvCxnSpPr>
            <a:cxnSpLocks/>
          </p:cNvCxnSpPr>
          <p:nvPr/>
        </p:nvCxnSpPr>
        <p:spPr bwMode="auto">
          <a:xfrm>
            <a:off x="3331015" y="4266519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5205A2C-ED04-48DA-978C-15C1B202BC75}"/>
              </a:ext>
            </a:extLst>
          </p:cNvPr>
          <p:cNvCxnSpPr>
            <a:cxnSpLocks/>
          </p:cNvCxnSpPr>
          <p:nvPr/>
        </p:nvCxnSpPr>
        <p:spPr bwMode="auto">
          <a:xfrm>
            <a:off x="4075691" y="4265322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ight Brace 27">
            <a:extLst>
              <a:ext uri="{FF2B5EF4-FFF2-40B4-BE49-F238E27FC236}">
                <a16:creationId xmlns:a16="http://schemas.microsoft.com/office/drawing/2014/main" id="{5344F189-77F7-477A-AD5C-86197A1F46B6}"/>
              </a:ext>
            </a:extLst>
          </p:cNvPr>
          <p:cNvSpPr/>
          <p:nvPr/>
        </p:nvSpPr>
        <p:spPr bwMode="auto">
          <a:xfrm rot="16200000">
            <a:off x="2476094" y="2384997"/>
            <a:ext cx="229052" cy="297012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0974C70-92B7-4502-913B-2FA3CF681CA3}"/>
              </a:ext>
            </a:extLst>
          </p:cNvPr>
          <p:cNvSpPr txBox="1"/>
          <p:nvPr/>
        </p:nvSpPr>
        <p:spPr>
          <a:xfrm>
            <a:off x="2452235" y="3416977"/>
            <a:ext cx="26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5809604-ACF8-46C4-8767-5D5E6658B2FC}"/>
              </a:ext>
            </a:extLst>
          </p:cNvPr>
          <p:cNvSpPr/>
          <p:nvPr/>
        </p:nvSpPr>
        <p:spPr bwMode="auto">
          <a:xfrm>
            <a:off x="3715118" y="3954831"/>
            <a:ext cx="345483" cy="4735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3FF5D12-2D2C-4624-8DD3-8E1C0D403622}"/>
                  </a:ext>
                </a:extLst>
              </p:cNvPr>
              <p:cNvSpPr txBox="1"/>
              <p:nvPr/>
            </p:nvSpPr>
            <p:spPr>
              <a:xfrm>
                <a:off x="2148256" y="4632881"/>
                <a:ext cx="44030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𝑟𝑒𝑐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3FF5D12-2D2C-4624-8DD3-8E1C0D4036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256" y="4632881"/>
                <a:ext cx="440303" cy="246221"/>
              </a:xfrm>
              <a:prstGeom prst="rect">
                <a:avLst/>
              </a:prstGeom>
              <a:blipFill>
                <a:blip r:embed="rId3"/>
                <a:stretch>
                  <a:fillRect l="-4110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418CC67-85CE-45E6-BD1E-7F5787109462}"/>
              </a:ext>
            </a:extLst>
          </p:cNvPr>
          <p:cNvCxnSpPr>
            <a:cxnSpLocks/>
          </p:cNvCxnSpPr>
          <p:nvPr/>
        </p:nvCxnSpPr>
        <p:spPr bwMode="auto">
          <a:xfrm>
            <a:off x="2205048" y="4953916"/>
            <a:ext cx="38351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09D3745-A26E-44E4-93F8-4AB0C5B53DDF}"/>
              </a:ext>
            </a:extLst>
          </p:cNvPr>
          <p:cNvCxnSpPr>
            <a:cxnSpLocks/>
          </p:cNvCxnSpPr>
          <p:nvPr/>
        </p:nvCxnSpPr>
        <p:spPr bwMode="auto">
          <a:xfrm flipV="1">
            <a:off x="4759344" y="2619914"/>
            <a:ext cx="3951154" cy="119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489DA019-11B1-46D7-A26E-B488877339AE}"/>
              </a:ext>
            </a:extLst>
          </p:cNvPr>
          <p:cNvSpPr/>
          <p:nvPr/>
        </p:nvSpPr>
        <p:spPr bwMode="auto">
          <a:xfrm>
            <a:off x="5539874" y="2147550"/>
            <a:ext cx="364732" cy="4735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2A2CBA10-421E-4394-8E4E-B080BA670B38}"/>
              </a:ext>
            </a:extLst>
          </p:cNvPr>
          <p:cNvCxnSpPr>
            <a:cxnSpLocks/>
          </p:cNvCxnSpPr>
          <p:nvPr/>
        </p:nvCxnSpPr>
        <p:spPr bwMode="auto">
          <a:xfrm>
            <a:off x="5160186" y="2449321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1E90ADB-E694-4152-85E0-E8B2058FCD2A}"/>
              </a:ext>
            </a:extLst>
          </p:cNvPr>
          <p:cNvCxnSpPr>
            <a:cxnSpLocks/>
          </p:cNvCxnSpPr>
          <p:nvPr/>
        </p:nvCxnSpPr>
        <p:spPr bwMode="auto">
          <a:xfrm>
            <a:off x="5904606" y="2450517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248945E-5953-424F-B173-4A879A416032}"/>
              </a:ext>
            </a:extLst>
          </p:cNvPr>
          <p:cNvCxnSpPr>
            <a:cxnSpLocks/>
          </p:cNvCxnSpPr>
          <p:nvPr/>
        </p:nvCxnSpPr>
        <p:spPr bwMode="auto">
          <a:xfrm>
            <a:off x="6649282" y="2449321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C8F041B-1980-46D1-8A3E-1E774B3E3C1D}"/>
              </a:ext>
            </a:extLst>
          </p:cNvPr>
          <p:cNvCxnSpPr>
            <a:cxnSpLocks/>
          </p:cNvCxnSpPr>
          <p:nvPr/>
        </p:nvCxnSpPr>
        <p:spPr bwMode="auto">
          <a:xfrm>
            <a:off x="7393447" y="2449321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47E611B-4F55-4952-B553-1BA920EC24E8}"/>
              </a:ext>
            </a:extLst>
          </p:cNvPr>
          <p:cNvCxnSpPr>
            <a:cxnSpLocks/>
          </p:cNvCxnSpPr>
          <p:nvPr/>
        </p:nvCxnSpPr>
        <p:spPr bwMode="auto">
          <a:xfrm>
            <a:off x="8138123" y="2448125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Right Brace 69">
            <a:extLst>
              <a:ext uri="{FF2B5EF4-FFF2-40B4-BE49-F238E27FC236}">
                <a16:creationId xmlns:a16="http://schemas.microsoft.com/office/drawing/2014/main" id="{2BF4E7E5-C65B-484A-A0D3-DBB9EBCBB9CD}"/>
              </a:ext>
            </a:extLst>
          </p:cNvPr>
          <p:cNvSpPr/>
          <p:nvPr/>
        </p:nvSpPr>
        <p:spPr bwMode="auto">
          <a:xfrm rot="16200000">
            <a:off x="6538526" y="567799"/>
            <a:ext cx="229052" cy="297012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9A36C32-B59E-4BF7-BEC2-5E8576ADBEF8}"/>
              </a:ext>
            </a:extLst>
          </p:cNvPr>
          <p:cNvSpPr txBox="1"/>
          <p:nvPr/>
        </p:nvSpPr>
        <p:spPr>
          <a:xfrm>
            <a:off x="6514667" y="1599779"/>
            <a:ext cx="26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D93BBDC-A237-4129-B724-4D781D738AA7}"/>
              </a:ext>
            </a:extLst>
          </p:cNvPr>
          <p:cNvSpPr/>
          <p:nvPr/>
        </p:nvSpPr>
        <p:spPr bwMode="auto">
          <a:xfrm>
            <a:off x="7028970" y="2133996"/>
            <a:ext cx="345483" cy="4735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E271362A-064D-4BC4-8BAD-1E1DB4CB8F49}"/>
                  </a:ext>
                </a:extLst>
              </p:cNvPr>
              <p:cNvSpPr txBox="1"/>
              <p:nvPr/>
            </p:nvSpPr>
            <p:spPr>
              <a:xfrm>
                <a:off x="5517354" y="2806970"/>
                <a:ext cx="44030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𝑟𝑒𝑐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E271362A-064D-4BC4-8BAD-1E1DB4CB8F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7354" y="2806970"/>
                <a:ext cx="440303" cy="246221"/>
              </a:xfrm>
              <a:prstGeom prst="rect">
                <a:avLst/>
              </a:prstGeom>
              <a:blipFill>
                <a:blip r:embed="rId4"/>
                <a:stretch>
                  <a:fillRect l="-4167"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3B889BDE-CA05-4F01-83CE-AE19C43FE9D0}"/>
              </a:ext>
            </a:extLst>
          </p:cNvPr>
          <p:cNvCxnSpPr>
            <a:cxnSpLocks/>
          </p:cNvCxnSpPr>
          <p:nvPr/>
        </p:nvCxnSpPr>
        <p:spPr bwMode="auto">
          <a:xfrm>
            <a:off x="5357818" y="3127276"/>
            <a:ext cx="76319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71A0622-1F05-43B9-92BC-C3ABF5E91344}"/>
              </a:ext>
            </a:extLst>
          </p:cNvPr>
          <p:cNvCxnSpPr>
            <a:cxnSpLocks/>
          </p:cNvCxnSpPr>
          <p:nvPr/>
        </p:nvCxnSpPr>
        <p:spPr bwMode="auto">
          <a:xfrm flipV="1">
            <a:off x="4759344" y="4440582"/>
            <a:ext cx="3951154" cy="119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C0BB82D9-EDEC-4A63-847D-FB5E2D7C5616}"/>
              </a:ext>
            </a:extLst>
          </p:cNvPr>
          <p:cNvSpPr/>
          <p:nvPr/>
        </p:nvSpPr>
        <p:spPr bwMode="auto">
          <a:xfrm>
            <a:off x="6267480" y="3972923"/>
            <a:ext cx="364732" cy="4735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01889D3D-1AAD-4A4C-B4F7-0B90B7F22AF1}"/>
              </a:ext>
            </a:extLst>
          </p:cNvPr>
          <p:cNvCxnSpPr>
            <a:cxnSpLocks/>
          </p:cNvCxnSpPr>
          <p:nvPr/>
        </p:nvCxnSpPr>
        <p:spPr bwMode="auto">
          <a:xfrm>
            <a:off x="5160186" y="4269988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73EE1597-DAE0-4E5B-BEDD-9B5D8EA84D20}"/>
              </a:ext>
            </a:extLst>
          </p:cNvPr>
          <p:cNvCxnSpPr>
            <a:cxnSpLocks/>
          </p:cNvCxnSpPr>
          <p:nvPr/>
        </p:nvCxnSpPr>
        <p:spPr bwMode="auto">
          <a:xfrm>
            <a:off x="5904606" y="4271185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BC831F7-7D52-491A-8098-80C04C84D070}"/>
              </a:ext>
            </a:extLst>
          </p:cNvPr>
          <p:cNvCxnSpPr>
            <a:cxnSpLocks/>
          </p:cNvCxnSpPr>
          <p:nvPr/>
        </p:nvCxnSpPr>
        <p:spPr bwMode="auto">
          <a:xfrm>
            <a:off x="6649282" y="4269988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BEAF5D7-FDB7-4C17-9872-8F9FEFDFD8F9}"/>
              </a:ext>
            </a:extLst>
          </p:cNvPr>
          <p:cNvCxnSpPr>
            <a:cxnSpLocks/>
          </p:cNvCxnSpPr>
          <p:nvPr/>
        </p:nvCxnSpPr>
        <p:spPr bwMode="auto">
          <a:xfrm>
            <a:off x="7393447" y="4269989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A9ACED7-4A6B-4524-945D-FA54128E3AC0}"/>
              </a:ext>
            </a:extLst>
          </p:cNvPr>
          <p:cNvCxnSpPr>
            <a:cxnSpLocks/>
          </p:cNvCxnSpPr>
          <p:nvPr/>
        </p:nvCxnSpPr>
        <p:spPr bwMode="auto">
          <a:xfrm>
            <a:off x="8138123" y="4268792"/>
            <a:ext cx="0" cy="343579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Right Brace 81">
            <a:extLst>
              <a:ext uri="{FF2B5EF4-FFF2-40B4-BE49-F238E27FC236}">
                <a16:creationId xmlns:a16="http://schemas.microsoft.com/office/drawing/2014/main" id="{0617ECD3-EC3B-41B7-9403-1384D2F7184B}"/>
              </a:ext>
            </a:extLst>
          </p:cNvPr>
          <p:cNvSpPr/>
          <p:nvPr/>
        </p:nvSpPr>
        <p:spPr bwMode="auto">
          <a:xfrm rot="16200000">
            <a:off x="6538526" y="2388467"/>
            <a:ext cx="229052" cy="297012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882DE41-EEA6-4595-9E5A-3F00806C10A2}"/>
              </a:ext>
            </a:extLst>
          </p:cNvPr>
          <p:cNvSpPr txBox="1"/>
          <p:nvPr/>
        </p:nvSpPr>
        <p:spPr>
          <a:xfrm>
            <a:off x="6514667" y="3420447"/>
            <a:ext cx="26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3E24887-9B2A-4A6D-B801-D332B58C2254}"/>
              </a:ext>
            </a:extLst>
          </p:cNvPr>
          <p:cNvSpPr/>
          <p:nvPr/>
        </p:nvSpPr>
        <p:spPr bwMode="auto">
          <a:xfrm>
            <a:off x="7777550" y="3958301"/>
            <a:ext cx="345483" cy="4735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1D4A5A81-9091-4D30-BE78-99AB368CB941}"/>
                  </a:ext>
                </a:extLst>
              </p:cNvPr>
              <p:cNvSpPr txBox="1"/>
              <p:nvPr/>
            </p:nvSpPr>
            <p:spPr>
              <a:xfrm>
                <a:off x="6239412" y="4664534"/>
                <a:ext cx="48433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𝑟𝑒𝑐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1D4A5A81-9091-4D30-BE78-99AB368CB9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412" y="4664534"/>
                <a:ext cx="484333" cy="246221"/>
              </a:xfrm>
              <a:prstGeom prst="rect">
                <a:avLst/>
              </a:prstGeom>
              <a:blipFill>
                <a:blip r:embed="rId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BCCC7502-60BC-4016-AB02-A74176B46815}"/>
              </a:ext>
            </a:extLst>
          </p:cNvPr>
          <p:cNvCxnSpPr>
            <a:cxnSpLocks/>
          </p:cNvCxnSpPr>
          <p:nvPr/>
        </p:nvCxnSpPr>
        <p:spPr bwMode="auto">
          <a:xfrm>
            <a:off x="6039593" y="4957386"/>
            <a:ext cx="821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66127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6E43-91C3-4C25-8191-331D88D1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for non-PA limited case including wider receiver window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83DD0-8104-46C8-A63D-60D7D4DAF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5D77E-B8D3-44FE-97C3-AC2D2572C8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829E1-1E53-4E9E-987B-A9C9820BF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5772131-9A8A-4BD5-89A8-3800F2197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69" y="1830388"/>
            <a:ext cx="3238127" cy="24285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8680BD8-68DE-4747-88A5-FEE2B3CCB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611" y="1843825"/>
            <a:ext cx="3238127" cy="242859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0BE51D9-4B9B-4CFA-83C5-D0470552C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979" y="1830388"/>
            <a:ext cx="3238127" cy="24285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2E30316-5CA6-46F4-9823-633175E1F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869160"/>
            <a:ext cx="7770813" cy="1225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wider receiver </a:t>
            </a:r>
            <a:r>
              <a:rPr lang="en-US"/>
              <a:t>window very slightly </a:t>
            </a:r>
            <a:r>
              <a:rPr lang="en-US" dirty="0"/>
              <a:t>degrades the performance of the system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EAEB64-E305-4D69-991B-38D5B8A19475}"/>
              </a:ext>
            </a:extLst>
          </p:cNvPr>
          <p:cNvSpPr/>
          <p:nvPr/>
        </p:nvSpPr>
        <p:spPr bwMode="auto">
          <a:xfrm>
            <a:off x="1589268" y="4126250"/>
            <a:ext cx="936104" cy="929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E7CEC8-6047-4968-A9C4-797FB6484303}"/>
              </a:ext>
            </a:extLst>
          </p:cNvPr>
          <p:cNvSpPr/>
          <p:nvPr/>
        </p:nvSpPr>
        <p:spPr bwMode="auto">
          <a:xfrm>
            <a:off x="4625636" y="4143808"/>
            <a:ext cx="936104" cy="929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2CF33F-1116-40E7-8F68-1AECBDD255AB}"/>
              </a:ext>
            </a:extLst>
          </p:cNvPr>
          <p:cNvSpPr/>
          <p:nvPr/>
        </p:nvSpPr>
        <p:spPr bwMode="auto">
          <a:xfrm>
            <a:off x="7670710" y="4128681"/>
            <a:ext cx="936104" cy="929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3934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6E43-91C3-4C25-8191-331D88D1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Performance for non-PA limited case including wider receiver window using a power detector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83DD0-8104-46C8-A63D-60D7D4DAF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5D77E-B8D3-44FE-97C3-AC2D2572C8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829E1-1E53-4E9E-987B-A9C9820BF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5772131-9A8A-4BD5-89A8-3800F2197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69" y="1830388"/>
            <a:ext cx="3238127" cy="24285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8680BD8-68DE-4747-88A5-FEE2B3CCB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611" y="1843825"/>
            <a:ext cx="3238127" cy="242859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0BE51D9-4B9B-4CFA-83C5-D0470552C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979" y="1830388"/>
            <a:ext cx="3238127" cy="242859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3C2F00B-3A04-4C3B-9838-1E0E31B0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869160"/>
            <a:ext cx="7770813" cy="1225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using a power detector instead of envelope detector, a wider receiver window can be used without loss of performance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417495-2B32-4696-A9BA-671371D5B428}"/>
              </a:ext>
            </a:extLst>
          </p:cNvPr>
          <p:cNvSpPr/>
          <p:nvPr/>
        </p:nvSpPr>
        <p:spPr bwMode="auto">
          <a:xfrm>
            <a:off x="1558457" y="4119589"/>
            <a:ext cx="936104" cy="929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9EAD46-ACE3-4DAE-A43E-3A3A93AA6CDF}"/>
              </a:ext>
            </a:extLst>
          </p:cNvPr>
          <p:cNvSpPr/>
          <p:nvPr/>
        </p:nvSpPr>
        <p:spPr bwMode="auto">
          <a:xfrm>
            <a:off x="4625636" y="4143808"/>
            <a:ext cx="936104" cy="929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430770-9B2C-430D-9AF2-E5A89AD4DF26}"/>
              </a:ext>
            </a:extLst>
          </p:cNvPr>
          <p:cNvSpPr/>
          <p:nvPr/>
        </p:nvSpPr>
        <p:spPr bwMode="auto">
          <a:xfrm>
            <a:off x="7670710" y="4128681"/>
            <a:ext cx="936104" cy="929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098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4DAF0-0C94-4BF3-81D5-B33ABE4E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using P-OOK with 2us symbols for the 62.5 </a:t>
            </a:r>
            <a:r>
              <a:rPr lang="en-US" dirty="0" err="1"/>
              <a:t>kbit</a:t>
            </a:r>
            <a:r>
              <a:rPr lang="en-US" dirty="0"/>
              <a:t>/s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DC4CE-0895-4E82-ACA1-282D4E4D4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tuning the receiver, it is expected that performance gains of 1 dB can be attained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tuning of the receiver does not require any additional complexity (e.g. choosing good receiver parameters)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Even without any tuning in the receiver, P-OOK does not degrade performance noticeably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EDBAB-EB79-4452-9A5A-3F163D16F1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CD3E6-92ED-4FBD-B180-2B20A05389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8A200C-7776-4F90-A494-C5A79DE95C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005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3375</TotalTime>
  <Words>537</Words>
  <Application>Microsoft Office PowerPoint</Application>
  <PresentationFormat>On-screen Show (4:3)</PresentationFormat>
  <Paragraphs>118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Concluding Remarks P-OOK</vt:lpstr>
      <vt:lpstr>Abstract</vt:lpstr>
      <vt:lpstr>Simulation Setup</vt:lpstr>
      <vt:lpstr>Performance for non-PA limited case</vt:lpstr>
      <vt:lpstr>Performance for non-PA limited case with practical synchronization</vt:lpstr>
      <vt:lpstr>Receiver window</vt:lpstr>
      <vt:lpstr>Performance for non-PA limited case including wider receiver window</vt:lpstr>
      <vt:lpstr>Performance for non-PA limited case including wider receiver window using a power detector</vt:lpstr>
      <vt:lpstr>Observations using P-OOK with 2us symbols for the 62.5 kbit/s case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Concluding Remarks P-OOK</dc:title>
  <dc:creator>Dennis Sundman</dc:creator>
  <cp:lastModifiedBy>Dennis Sundman</cp:lastModifiedBy>
  <cp:revision>39</cp:revision>
  <cp:lastPrinted>1601-01-01T00:00:00Z</cp:lastPrinted>
  <dcterms:created xsi:type="dcterms:W3CDTF">2018-02-26T09:50:20Z</dcterms:created>
  <dcterms:modified xsi:type="dcterms:W3CDTF">2018-03-06T17:28:31Z</dcterms:modified>
</cp:coreProperties>
</file>