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4">
  <p:sldMasterIdLst>
    <p:sldMasterId id="2147483648" r:id="rId1"/>
  </p:sldMasterIdLst>
  <p:notesMasterIdLst>
    <p:notesMasterId r:id="rId13"/>
  </p:notesMasterIdLst>
  <p:handoutMasterIdLst>
    <p:handoutMasterId r:id="rId14"/>
  </p:handoutMasterIdLst>
  <p:sldIdLst>
    <p:sldId id="501" r:id="rId2"/>
    <p:sldId id="590" r:id="rId3"/>
    <p:sldId id="637" r:id="rId4"/>
    <p:sldId id="625" r:id="rId5"/>
    <p:sldId id="640" r:id="rId6"/>
    <p:sldId id="638" r:id="rId7"/>
    <p:sldId id="636" r:id="rId8"/>
    <p:sldId id="616" r:id="rId9"/>
    <p:sldId id="639" r:id="rId10"/>
    <p:sldId id="642" r:id="rId11"/>
    <p:sldId id="591" r:id="rId12"/>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밝은 스타일 1 - 강조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034E78-7F5D-4C2E-B375-FC64B27BC917}" styleName="어두운 스타일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81" autoAdjust="0"/>
    <p:restoredTop sz="94240" autoAdjust="0"/>
  </p:normalViewPr>
  <p:slideViewPr>
    <p:cSldViewPr>
      <p:cViewPr varScale="1">
        <p:scale>
          <a:sx n="105" d="100"/>
          <a:sy n="105" d="100"/>
        </p:scale>
        <p:origin x="-2034" y="-9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7" d="100"/>
          <a:sy n="57" d="100"/>
        </p:scale>
        <p:origin x="-1590" y="-96"/>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427432" y="202803"/>
            <a:ext cx="69717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82590" y="202803"/>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4551440" y="9619701"/>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069132" y="961970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81033" y="414847"/>
            <a:ext cx="5445137"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81033" y="9619701"/>
            <a:ext cx="718145" cy="184666"/>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81033" y="9607801"/>
            <a:ext cx="5596303"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469510" y="117795"/>
            <a:ext cx="69717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42071" y="1177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927100" y="750888"/>
            <a:ext cx="4953000" cy="371633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7004" y="4721442"/>
            <a:ext cx="4993193" cy="44732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53930" y="962310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149205" y="962310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10643" y="9623102"/>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10643" y="9621402"/>
            <a:ext cx="5385916"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35838" y="317937"/>
            <a:ext cx="55355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xfrm>
            <a:off x="3251798" y="9623102"/>
            <a:ext cx="415178" cy="184666"/>
          </a:xfrm>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927100" y="750888"/>
            <a:ext cx="4953000" cy="3716337"/>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535528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535528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LG</a:t>
            </a:r>
            <a:endParaRPr lang="en-US" dirty="0"/>
          </a:p>
        </p:txBody>
      </p:sp>
      <p:sp>
        <p:nvSpPr>
          <p:cNvPr id="7" name="Footer Placeholder 5"/>
          <p:cNvSpPr txBox="1">
            <a:spLocks noChangeArrowheads="1"/>
          </p:cNvSpPr>
          <p:nvPr userDrawn="1"/>
        </p:nvSpPr>
        <p:spPr bwMode="auto">
          <a:xfrm flipH="1">
            <a:off x="685800" y="304800"/>
            <a:ext cx="14478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l">
              <a:defRPr/>
            </a:pPr>
            <a:r>
              <a:rPr lang="en-US" sz="1800" b="1" baseline="0" dirty="0" smtClean="0"/>
              <a:t>March 2017</a:t>
            </a:r>
            <a:endParaRPr lang="en-US" sz="1800" b="1"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LG</a:t>
            </a:r>
            <a:endParaRPr lang="en-US" dirty="0"/>
          </a:p>
        </p:txBody>
      </p:sp>
      <p:sp>
        <p:nvSpPr>
          <p:cNvPr id="7" name="Footer Placeholder 5"/>
          <p:cNvSpPr txBox="1">
            <a:spLocks noChangeArrowheads="1"/>
          </p:cNvSpPr>
          <p:nvPr userDrawn="1"/>
        </p:nvSpPr>
        <p:spPr bwMode="auto">
          <a:xfrm flipH="1">
            <a:off x="685800" y="304800"/>
            <a:ext cx="18288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l">
              <a:defRPr/>
            </a:pPr>
            <a:r>
              <a:rPr lang="en-US" sz="1800" b="1" baseline="0" dirty="0" smtClean="0"/>
              <a:t>March 2018</a:t>
            </a:r>
            <a:endParaRPr lang="en-US" sz="1800" b="1" dirty="0"/>
          </a:p>
        </p:txBody>
      </p:sp>
      <p:sp>
        <p:nvSpPr>
          <p:cNvPr id="8" name="TextBox 7"/>
          <p:cNvSpPr txBox="1"/>
          <p:nvPr userDrawn="1"/>
        </p:nvSpPr>
        <p:spPr>
          <a:xfrm>
            <a:off x="5029200" y="258633"/>
            <a:ext cx="3429000" cy="369332"/>
          </a:xfrm>
          <a:prstGeom prst="rect">
            <a:avLst/>
          </a:prstGeom>
          <a:noFill/>
        </p:spPr>
        <p:txBody>
          <a:bodyPr wrap="square" rtlCol="0">
            <a:spAutoFit/>
          </a:bodyPr>
          <a:lstStyle/>
          <a:p>
            <a:pPr marL="0" marR="0" lvl="4" indent="0" algn="r" defTabSz="914400" rtl="0" eaLnBrk="0" fontAlgn="base" latinLnBrk="0" hangingPunct="0">
              <a:lnSpc>
                <a:spcPct val="100000"/>
              </a:lnSpc>
              <a:spcBef>
                <a:spcPct val="0"/>
              </a:spcBef>
              <a:spcAft>
                <a:spcPct val="0"/>
              </a:spcAft>
              <a:buClrTx/>
              <a:buSzTx/>
              <a:buFontTx/>
              <a:buNone/>
              <a:tabLst/>
              <a:defRPr/>
            </a:pPr>
            <a:r>
              <a:rPr lang="en-US" altLang="en-US" sz="1800" b="1" dirty="0" smtClean="0"/>
              <a:t>doc.: IEEE 802.11-18/0452r0</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LG</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dirty="0" smtClean="0"/>
              <a:t>LG</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LG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smtClean="0"/>
              <a:t>Efficient Signaling for TDD MU BF</a:t>
            </a:r>
          </a:p>
        </p:txBody>
      </p:sp>
      <p:sp>
        <p:nvSpPr>
          <p:cNvPr id="7173" name="Rectangle 6"/>
          <p:cNvSpPr>
            <a:spLocks noGrp="1" noChangeArrowheads="1"/>
          </p:cNvSpPr>
          <p:nvPr>
            <p:ph idx="1"/>
          </p:nvPr>
        </p:nvSpPr>
        <p:spPr>
          <a:xfrm>
            <a:off x="762000" y="2133600"/>
            <a:ext cx="7772400" cy="381000"/>
          </a:xfrm>
          <a:noFill/>
        </p:spPr>
        <p:txBody>
          <a:bodyPr/>
          <a:lstStyle/>
          <a:p>
            <a:pPr algn="ctr">
              <a:buFontTx/>
              <a:buNone/>
            </a:pPr>
            <a:r>
              <a:rPr lang="en-US" sz="2000" dirty="0" smtClean="0"/>
              <a:t>Date:</a:t>
            </a:r>
            <a:r>
              <a:rPr lang="en-US" sz="2000" b="0" dirty="0" smtClean="0"/>
              <a:t> 2018-03-02</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noFill/>
        </p:spPr>
        <p:txBody>
          <a:bodyPr/>
          <a:lstStyle/>
          <a:p>
            <a:r>
              <a:rPr lang="en-US" dirty="0" smtClean="0"/>
              <a:t>LG</a:t>
            </a:r>
            <a:endParaRPr lang="en-US" dirty="0"/>
          </a:p>
        </p:txBody>
      </p:sp>
      <p:sp>
        <p:nvSpPr>
          <p:cNvPr id="8" name="Rectangle 12"/>
          <p:cNvSpPr>
            <a:spLocks noChangeArrowheads="1"/>
          </p:cNvSpPr>
          <p:nvPr/>
        </p:nvSpPr>
        <p:spPr bwMode="auto">
          <a:xfrm>
            <a:off x="914400" y="2812266"/>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2" name="개체 1"/>
          <p:cNvGraphicFramePr>
            <a:graphicFrameLocks noChangeAspect="1"/>
          </p:cNvGraphicFramePr>
          <p:nvPr>
            <p:extLst>
              <p:ext uri="{D42A27DB-BD31-4B8C-83A1-F6EECF244321}">
                <p14:modId xmlns:p14="http://schemas.microsoft.com/office/powerpoint/2010/main" val="1201369202"/>
              </p:ext>
            </p:extLst>
          </p:nvPr>
        </p:nvGraphicFramePr>
        <p:xfrm>
          <a:off x="1022350" y="3368675"/>
          <a:ext cx="7143750" cy="2760663"/>
        </p:xfrm>
        <a:graphic>
          <a:graphicData uri="http://schemas.openxmlformats.org/presentationml/2006/ole">
            <mc:AlternateContent xmlns:mc="http://schemas.openxmlformats.org/markup-compatibility/2006">
              <mc:Choice xmlns:v="urn:schemas-microsoft-com:vml" Requires="v">
                <p:oleObj spid="_x0000_s5635" name="Document" r:id="rId4" imgW="8941254" imgH="3464873" progId="Word.Document.8">
                  <p:embed/>
                </p:oleObj>
              </mc:Choice>
              <mc:Fallback>
                <p:oleObj name="Document" r:id="rId4" imgW="8941254" imgH="3464873" progId="Word.Document.8">
                  <p:embed/>
                  <p:pic>
                    <p:nvPicPr>
                      <p:cNvPr id="0" name="개체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2350" y="3368675"/>
                        <a:ext cx="7143750" cy="276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9434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Appendix</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848600" cy="4495800"/>
          </a:xfrm>
        </p:spPr>
        <p:txBody>
          <a:bodyPr/>
          <a:lstStyle/>
          <a:p>
            <a:r>
              <a:rPr lang="en-US" altLang="ko-KR" sz="1800" b="0" dirty="0"/>
              <a:t>TXTIME[TDD SSW for MU] </a:t>
            </a:r>
            <a:r>
              <a:rPr lang="en-US" altLang="ko-KR" sz="1800" b="0" dirty="0" smtClean="0"/>
              <a:t> </a:t>
            </a:r>
          </a:p>
          <a:p>
            <a:pPr marL="0" indent="0">
              <a:buNone/>
            </a:pPr>
            <a:r>
              <a:rPr lang="en-US" altLang="ko-KR" sz="1800" b="0" dirty="0" smtClean="0"/>
              <a:t>= </a:t>
            </a:r>
            <a:r>
              <a:rPr lang="ko-KR" altLang="en-US" sz="1800" b="0" dirty="0" smtClean="0"/>
              <a:t>𝑇</a:t>
            </a:r>
            <a:r>
              <a:rPr lang="en-US" altLang="ko-KR" sz="1800" b="0" dirty="0"/>
              <a:t>_(</a:t>
            </a:r>
            <a:r>
              <a:rPr lang="ko-KR" altLang="en-US" sz="1800" b="0" dirty="0"/>
              <a:t>𝑆𝑇𝐹−𝐶𝑃</a:t>
            </a:r>
            <a:r>
              <a:rPr lang="en-US" altLang="ko-KR" sz="1800" b="0" dirty="0"/>
              <a:t>)+</a:t>
            </a:r>
            <a:r>
              <a:rPr lang="ko-KR" altLang="en-US" sz="1800" b="0" dirty="0"/>
              <a:t>𝑇</a:t>
            </a:r>
            <a:r>
              <a:rPr lang="en-US" altLang="ko-KR" sz="1800" b="0" dirty="0"/>
              <a:t>_(</a:t>
            </a:r>
            <a:r>
              <a:rPr lang="ko-KR" altLang="en-US" sz="1800" b="0" dirty="0"/>
              <a:t>𝐶𝐸−𝐶𝑃</a:t>
            </a:r>
            <a:r>
              <a:rPr lang="en-US" altLang="ko-KR" sz="1800" b="0" dirty="0"/>
              <a:t>)+(11×8+(</a:t>
            </a:r>
            <a:r>
              <a:rPr lang="ko-KR" altLang="en-US" sz="1800" b="0" dirty="0"/>
              <a:t>𝐿𝑒𝑛𝑔𝑡</a:t>
            </a:r>
            <a:r>
              <a:rPr lang="en-US" altLang="ko-KR" sz="1800" b="0" dirty="0"/>
              <a:t>ℎ−6)×8+</a:t>
            </a:r>
            <a:r>
              <a:rPr lang="ko-KR" altLang="en-US" sz="1800" b="0" dirty="0"/>
              <a:t>𝑁</a:t>
            </a:r>
            <a:r>
              <a:rPr lang="en-US" altLang="ko-KR" sz="1800" b="0" dirty="0"/>
              <a:t>_</a:t>
            </a:r>
            <a:r>
              <a:rPr lang="ko-KR" altLang="en-US" sz="1800" b="0" dirty="0"/>
              <a:t>𝐶𝑊</a:t>
            </a:r>
            <a:r>
              <a:rPr lang="en-US" altLang="ko-KR" sz="1800" b="0" dirty="0"/>
              <a:t>×168)×</a:t>
            </a:r>
            <a:r>
              <a:rPr lang="ko-KR" altLang="en-US" sz="1800" b="0" dirty="0"/>
              <a:t>𝑇</a:t>
            </a:r>
            <a:r>
              <a:rPr lang="en-US" altLang="ko-KR" sz="1800" b="0" dirty="0"/>
              <a:t>_</a:t>
            </a:r>
            <a:r>
              <a:rPr lang="ko-KR" altLang="en-US" sz="1800" b="0" dirty="0"/>
              <a:t>𝐶</a:t>
            </a:r>
            <a:r>
              <a:rPr lang="en-US" altLang="ko-KR" sz="1800" b="0" dirty="0"/>
              <a:t>×32+</a:t>
            </a:r>
            <a:r>
              <a:rPr lang="ko-KR" altLang="en-US" sz="1800" b="0" dirty="0"/>
              <a:t>𝑁</a:t>
            </a:r>
            <a:r>
              <a:rPr lang="en-US" altLang="ko-KR" sz="1800" b="0" dirty="0"/>
              <a:t>_</a:t>
            </a:r>
            <a:r>
              <a:rPr lang="ko-KR" altLang="en-US" sz="1800" b="0" dirty="0"/>
              <a:t>𝑇𝑅𝑁</a:t>
            </a:r>
            <a:r>
              <a:rPr lang="en-US" altLang="ko-KR" sz="1800" b="0" dirty="0"/>
              <a:t>×</a:t>
            </a:r>
            <a:r>
              <a:rPr lang="ko-KR" altLang="en-US" sz="1800" b="0" dirty="0"/>
              <a:t>𝑁</a:t>
            </a:r>
            <a:r>
              <a:rPr lang="en-US" altLang="ko-KR" sz="1800" b="0" dirty="0"/>
              <a:t>_(</a:t>
            </a:r>
            <a:r>
              <a:rPr lang="ko-KR" altLang="en-US" sz="1800" b="0" dirty="0"/>
              <a:t>𝑇𝑅𝑁−𝑈𝑛𝑖𝑡</a:t>
            </a:r>
            <a:r>
              <a:rPr lang="en-US" altLang="ko-KR" sz="1800" b="0" dirty="0" smtClean="0"/>
              <a:t>)</a:t>
            </a:r>
          </a:p>
          <a:p>
            <a:endParaRPr lang="en-US" altLang="ko-KR" sz="1800" b="0" dirty="0" smtClean="0"/>
          </a:p>
          <a:p>
            <a:r>
              <a:rPr lang="en-US" altLang="ko-KR" sz="1800" b="0" dirty="0"/>
              <a:t>TXTIME[TDD SSW for MU] </a:t>
            </a:r>
            <a:r>
              <a:rPr lang="en-US" altLang="ko-KR" sz="1800" b="0" dirty="0" smtClean="0"/>
              <a:t> when the number of responders is </a:t>
            </a:r>
            <a:r>
              <a:rPr lang="en-US" altLang="ko-KR" sz="1800" b="0" dirty="0" smtClean="0"/>
              <a:t>11,</a:t>
            </a:r>
            <a:endParaRPr lang="en-US" altLang="ko-KR" sz="1800" b="0" dirty="0" smtClean="0"/>
          </a:p>
          <a:p>
            <a:pPr marL="457200" lvl="1" indent="0">
              <a:buNone/>
            </a:pPr>
            <a:r>
              <a:rPr lang="en-US" altLang="ko-KR" b="0" dirty="0" smtClean="0"/>
              <a:t>Using existing TDD SSW frame:</a:t>
            </a:r>
          </a:p>
          <a:p>
            <a:pPr marL="400050" lvl="1" indent="0">
              <a:buNone/>
            </a:pPr>
            <a:r>
              <a:rPr lang="en-US" altLang="ko-KR" b="0" dirty="0"/>
              <a:t>= 3.636us + 0.655us+(11×8</a:t>
            </a:r>
            <a:r>
              <a:rPr lang="en-US" altLang="ko-KR" b="0" dirty="0" smtClean="0"/>
              <a:t>+(</a:t>
            </a:r>
            <a:r>
              <a:rPr lang="en-US" altLang="ko-KR" dirty="0" smtClean="0">
                <a:solidFill>
                  <a:srgbClr val="FF0000"/>
                </a:solidFill>
              </a:rPr>
              <a:t>70</a:t>
            </a:r>
            <a:r>
              <a:rPr lang="en-US" altLang="ko-KR" b="0" dirty="0" smtClean="0"/>
              <a:t>-6</a:t>
            </a:r>
            <a:r>
              <a:rPr lang="en-US" altLang="ko-KR" b="0" dirty="0"/>
              <a:t>)×</a:t>
            </a:r>
            <a:r>
              <a:rPr lang="en-US" altLang="ko-KR" b="0" dirty="0" smtClean="0"/>
              <a:t>8+</a:t>
            </a:r>
            <a:r>
              <a:rPr lang="en-US" altLang="ko-KR" dirty="0" smtClean="0">
                <a:solidFill>
                  <a:srgbClr val="FF0000"/>
                </a:solidFill>
              </a:rPr>
              <a:t>5</a:t>
            </a:r>
            <a:r>
              <a:rPr lang="en-US" altLang="ko-KR" b="0" dirty="0" smtClean="0"/>
              <a:t>×168</a:t>
            </a:r>
            <a:r>
              <a:rPr lang="en-US" altLang="ko-KR" b="0" dirty="0"/>
              <a:t>)×0.57ns×32 =  </a:t>
            </a:r>
            <a:r>
              <a:rPr lang="en-US" altLang="ko-KR" b="0" dirty="0" smtClean="0"/>
              <a:t>30.56us</a:t>
            </a:r>
          </a:p>
          <a:p>
            <a:pPr lvl="1"/>
            <a:r>
              <a:rPr lang="en-US" altLang="ko-KR" b="0" dirty="0" smtClean="0"/>
              <a:t>Using proposed TDD SSW frame: </a:t>
            </a:r>
          </a:p>
          <a:p>
            <a:pPr marL="400050" lvl="1" indent="0">
              <a:buNone/>
            </a:pPr>
            <a:r>
              <a:rPr lang="en-US" altLang="ko-KR" b="0" dirty="0"/>
              <a:t>= 3.636us + 0.655us+(11×8</a:t>
            </a:r>
            <a:r>
              <a:rPr lang="en-US" altLang="ko-KR" b="0" dirty="0" smtClean="0"/>
              <a:t>+(</a:t>
            </a:r>
            <a:r>
              <a:rPr lang="en-US" altLang="ko-KR" dirty="0" smtClean="0">
                <a:solidFill>
                  <a:srgbClr val="FF0000"/>
                </a:solidFill>
              </a:rPr>
              <a:t>69</a:t>
            </a:r>
            <a:r>
              <a:rPr lang="en-US" altLang="ko-KR" b="0" dirty="0" smtClean="0"/>
              <a:t>-6</a:t>
            </a:r>
            <a:r>
              <a:rPr lang="en-US" altLang="ko-KR" b="0" dirty="0"/>
              <a:t>)×</a:t>
            </a:r>
            <a:r>
              <a:rPr lang="en-US" altLang="ko-KR" b="0" dirty="0" smtClean="0"/>
              <a:t>8+</a:t>
            </a:r>
            <a:r>
              <a:rPr lang="en-US" altLang="ko-KR" dirty="0" smtClean="0">
                <a:solidFill>
                  <a:srgbClr val="FF0000"/>
                </a:solidFill>
              </a:rPr>
              <a:t>4</a:t>
            </a:r>
            <a:r>
              <a:rPr lang="en-US" altLang="ko-KR" b="0" dirty="0" smtClean="0"/>
              <a:t>×168</a:t>
            </a:r>
            <a:r>
              <a:rPr lang="en-US" altLang="ko-KR" b="0" dirty="0"/>
              <a:t>)×0.57ns×32 =  </a:t>
            </a:r>
            <a:r>
              <a:rPr lang="en-US" altLang="ko-KR" b="0" dirty="0" smtClean="0"/>
              <a:t>27.35us</a:t>
            </a:r>
            <a:endParaRPr lang="en-US" altLang="ko-KR" b="0" dirty="0"/>
          </a:p>
          <a:p>
            <a:endParaRPr lang="en-US" altLang="ko-KR" sz="1800" b="0" dirty="0"/>
          </a:p>
          <a:p>
            <a:endParaRPr lang="en-US" altLang="ko-KR" sz="18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10</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Tree>
    <p:extLst>
      <p:ext uri="{BB962C8B-B14F-4D97-AF65-F5344CB8AC3E}">
        <p14:creationId xmlns:p14="http://schemas.microsoft.com/office/powerpoint/2010/main" val="3942102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latin typeface="Times New Roman" panose="02020603050405020304" pitchFamily="18" charset="0"/>
                <a:cs typeface="Times New Roman" panose="02020603050405020304" pitchFamily="18" charset="0"/>
              </a:rPr>
              <a:t>SP</a:t>
            </a:r>
            <a:endParaRPr lang="ko-KR" altLang="en-US"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p:txBody>
          <a:bodyPr/>
          <a:lstStyle/>
          <a:p>
            <a:r>
              <a:rPr lang="en-US" altLang="ko-KR" b="0" dirty="0" smtClean="0"/>
              <a:t>Do you </a:t>
            </a:r>
            <a:r>
              <a:rPr lang="en-US" altLang="ko-KR" b="0" dirty="0"/>
              <a:t>agree </a:t>
            </a:r>
            <a:r>
              <a:rPr lang="en-US" altLang="ko-KR" b="0" dirty="0" smtClean="0"/>
              <a:t>that the End of Responder field(1bit) is used for indicating the end of Responder Info fields</a:t>
            </a:r>
            <a:r>
              <a:rPr lang="en-US" altLang="ko-KR" b="0" dirty="0"/>
              <a:t> in the TDD SSW frame instead </a:t>
            </a:r>
            <a:r>
              <a:rPr lang="en-US" altLang="ko-KR" b="0" dirty="0" smtClean="0"/>
              <a:t>of using the Number of Responders field?</a:t>
            </a:r>
            <a:endParaRPr lang="en-US" altLang="ko-KR" sz="1000" b="0" dirty="0"/>
          </a:p>
          <a:p>
            <a:pPr marL="0" indent="0">
              <a:buNone/>
            </a:pPr>
            <a:endParaRPr lang="en-US" altLang="ko-KR" sz="18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11</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Tree>
    <p:extLst>
      <p:ext uri="{BB962C8B-B14F-4D97-AF65-F5344CB8AC3E}">
        <p14:creationId xmlns:p14="http://schemas.microsoft.com/office/powerpoint/2010/main" val="35679282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Introduction</a:t>
            </a:r>
            <a:endParaRPr lang="ko-KR" altLang="en-US" dirty="0"/>
          </a:p>
        </p:txBody>
      </p:sp>
      <p:sp>
        <p:nvSpPr>
          <p:cNvPr id="3" name="내용 개체 틀 2"/>
          <p:cNvSpPr>
            <a:spLocks noGrp="1"/>
          </p:cNvSpPr>
          <p:nvPr>
            <p:ph idx="1"/>
          </p:nvPr>
        </p:nvSpPr>
        <p:spPr/>
        <p:txBody>
          <a:bodyPr/>
          <a:lstStyle/>
          <a:p>
            <a:r>
              <a:rPr lang="en-US" altLang="ko-KR" smtClean="0"/>
              <a:t>A TDD MU Beamforming for distributed network was proposed in order to improve the time efficiency.</a:t>
            </a:r>
          </a:p>
          <a:p>
            <a:endParaRPr lang="en-US" altLang="ko-KR" smtClean="0"/>
          </a:p>
          <a:p>
            <a:r>
              <a:rPr lang="en-US" altLang="ko-KR" smtClean="0"/>
              <a:t>In the TDD MU BF, the information of multiple responders should be included into a TDD SSW frame. </a:t>
            </a:r>
          </a:p>
          <a:p>
            <a:pPr lvl="1"/>
            <a:r>
              <a:rPr lang="en-US" altLang="ko-KR" smtClean="0"/>
              <a:t>However, the overhead tends to be increased for the more number of responders.</a:t>
            </a:r>
          </a:p>
          <a:p>
            <a:pPr lvl="1"/>
            <a:endParaRPr lang="en-US" altLang="ko-KR" smtClean="0"/>
          </a:p>
          <a:p>
            <a:r>
              <a:rPr lang="en-US" altLang="ko-KR" smtClean="0"/>
              <a:t>So, we investigate the overhead and propose the method to reduce overhead.</a:t>
            </a:r>
            <a:endParaRPr lang="en-US" altLang="ko-KR"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a:t>
            </a:fld>
            <a:endParaRPr lang="en-US" dirty="0"/>
          </a:p>
        </p:txBody>
      </p:sp>
      <p:sp>
        <p:nvSpPr>
          <p:cNvPr id="5" name="바닥글 개체 틀 4"/>
          <p:cNvSpPr>
            <a:spLocks noGrp="1"/>
          </p:cNvSpPr>
          <p:nvPr>
            <p:ph type="ftr" sz="quarter" idx="3"/>
          </p:nvPr>
        </p:nvSpPr>
        <p:spPr/>
        <p:txBody>
          <a:bodyPr/>
          <a:lstStyle/>
          <a:p>
            <a:r>
              <a:rPr lang="en-US" smtClean="0"/>
              <a:t>LG</a:t>
            </a:r>
            <a:endParaRPr lang="en-US" dirty="0"/>
          </a:p>
        </p:txBody>
      </p:sp>
    </p:spTree>
    <p:extLst>
      <p:ext uri="{BB962C8B-B14F-4D97-AF65-F5344CB8AC3E}">
        <p14:creationId xmlns:p14="http://schemas.microsoft.com/office/powerpoint/2010/main" val="900409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31556"/>
            <a:ext cx="7772400" cy="1121044"/>
          </a:xfrm>
        </p:spPr>
        <p:txBody>
          <a:bodyPr/>
          <a:lstStyle/>
          <a:p>
            <a:r>
              <a:rPr lang="en-US" altLang="ko-KR" sz="2800" smtClean="0">
                <a:solidFill>
                  <a:schemeClr val="tx1"/>
                </a:solidFill>
                <a:latin typeface="Times New Roman" panose="02020603050405020304" pitchFamily="18" charset="0"/>
                <a:cs typeface="Times New Roman" panose="02020603050405020304" pitchFamily="18" charset="0"/>
              </a:rPr>
              <a:t>Proposed TDD SSW for MU</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05000"/>
            <a:ext cx="7848600" cy="4572000"/>
          </a:xfrm>
        </p:spPr>
        <p:txBody>
          <a:bodyPr/>
          <a:lstStyle/>
          <a:p>
            <a:endParaRPr lang="en-US" altLang="ko-KR" sz="1800" b="0" dirty="0" smtClean="0"/>
          </a:p>
          <a:p>
            <a:endParaRPr lang="en-US" altLang="ko-KR" sz="1800" b="0" dirty="0" smtClean="0"/>
          </a:p>
          <a:p>
            <a:endParaRPr lang="en-US" altLang="ko-KR" sz="1800" b="0" dirty="0" smtClean="0"/>
          </a:p>
          <a:p>
            <a:endParaRPr lang="en-US" altLang="ko-KR" sz="1800" b="0" dirty="0" smtClean="0"/>
          </a:p>
          <a:p>
            <a:endParaRPr lang="en-US" altLang="ko-KR" sz="1800" b="0" dirty="0" smtClean="0"/>
          </a:p>
          <a:p>
            <a:endParaRPr lang="en-US" altLang="ko-KR" sz="1800" b="0" dirty="0" smtClean="0"/>
          </a:p>
          <a:p>
            <a:endParaRPr lang="en-US" altLang="ko-KR" sz="1800" b="0" dirty="0" smtClean="0"/>
          </a:p>
          <a:p>
            <a:endParaRPr lang="en-US" altLang="ko-KR" sz="1800" b="0" dirty="0" smtClean="0"/>
          </a:p>
          <a:p>
            <a:endParaRPr lang="en-US" altLang="ko-KR" sz="1800" b="0" dirty="0" smtClean="0"/>
          </a:p>
          <a:p>
            <a:endParaRPr lang="en-US" altLang="ko-KR" sz="1800" b="0" dirty="0" smtClean="0"/>
          </a:p>
          <a:p>
            <a:r>
              <a:rPr lang="en-US" altLang="ko-KR" sz="1800" b="0" dirty="0" smtClean="0"/>
              <a:t>The number of Responders field does not be needed if the Responder Info field can indicate whether this is the end of the Responder Info field by adding End of Responder field. </a:t>
            </a:r>
          </a:p>
          <a:p>
            <a:pPr lvl="1"/>
            <a:r>
              <a:rPr lang="en-US" altLang="ko-KR" sz="1400" b="0" dirty="0" smtClean="0"/>
              <a:t>We can save 1 octet compared to previous TDD SSW frame.</a:t>
            </a:r>
          </a:p>
          <a:p>
            <a:endParaRPr lang="en-US" altLang="ko-KR" sz="18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3</a:t>
            </a:fld>
            <a:endParaRPr lang="en-US" dirty="0"/>
          </a:p>
        </p:txBody>
      </p:sp>
      <p:sp>
        <p:nvSpPr>
          <p:cNvPr id="5" name="바닥글 개체 틀 4"/>
          <p:cNvSpPr>
            <a:spLocks noGrp="1"/>
          </p:cNvSpPr>
          <p:nvPr>
            <p:ph type="ftr" sz="quarter" idx="3"/>
          </p:nvPr>
        </p:nvSpPr>
        <p:spPr/>
        <p:txBody>
          <a:bodyPr/>
          <a:lstStyle/>
          <a:p>
            <a:r>
              <a:rPr lang="en-US" smtClean="0"/>
              <a:t>LG</a:t>
            </a:r>
            <a:endParaRPr lang="en-US" dirty="0"/>
          </a:p>
        </p:txBody>
      </p:sp>
      <p:grpSp>
        <p:nvGrpSpPr>
          <p:cNvPr id="13" name="그룹 12"/>
          <p:cNvGrpSpPr/>
          <p:nvPr/>
        </p:nvGrpSpPr>
        <p:grpSpPr>
          <a:xfrm>
            <a:off x="914399" y="2133600"/>
            <a:ext cx="7446963" cy="2982326"/>
            <a:chOff x="914399" y="2133600"/>
            <a:chExt cx="7446963" cy="2982326"/>
          </a:xfrm>
        </p:grpSpPr>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399" y="2133600"/>
              <a:ext cx="7446963" cy="2982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직선 연결선 7"/>
            <p:cNvCxnSpPr/>
            <p:nvPr/>
          </p:nvCxnSpPr>
          <p:spPr bwMode="auto">
            <a:xfrm>
              <a:off x="5943600" y="3352800"/>
              <a:ext cx="533400" cy="0"/>
            </a:xfrm>
            <a:prstGeom prst="line">
              <a:avLst/>
            </a:prstGeom>
            <a:solidFill>
              <a:schemeClr val="accent1"/>
            </a:solidFill>
            <a:ln w="19050" cap="flat" cmpd="sng" algn="ctr">
              <a:solidFill>
                <a:srgbClr val="FF0000"/>
              </a:solidFill>
              <a:prstDash val="solid"/>
              <a:round/>
              <a:headEnd type="none" w="sm" len="sm"/>
              <a:tailEnd type="none" w="sm" len="sm"/>
            </a:ln>
            <a:effectLst/>
          </p:spPr>
        </p:cxnSp>
        <p:cxnSp>
          <p:nvCxnSpPr>
            <p:cNvPr id="9" name="직선 연결선 8"/>
            <p:cNvCxnSpPr/>
            <p:nvPr/>
          </p:nvCxnSpPr>
          <p:spPr bwMode="auto">
            <a:xfrm>
              <a:off x="5943600" y="3472441"/>
              <a:ext cx="533400" cy="0"/>
            </a:xfrm>
            <a:prstGeom prst="line">
              <a:avLst/>
            </a:prstGeom>
            <a:solidFill>
              <a:schemeClr val="accent1"/>
            </a:solidFill>
            <a:ln w="19050" cap="flat" cmpd="sng" algn="ctr">
              <a:solidFill>
                <a:srgbClr val="FF0000"/>
              </a:solidFill>
              <a:prstDash val="solid"/>
              <a:round/>
              <a:headEnd type="none" w="sm" len="sm"/>
              <a:tailEnd type="none" w="sm" len="sm"/>
            </a:ln>
            <a:effectLst/>
          </p:spPr>
        </p:cxnSp>
        <p:cxnSp>
          <p:nvCxnSpPr>
            <p:cNvPr id="10" name="직선 연결선 9"/>
            <p:cNvCxnSpPr/>
            <p:nvPr/>
          </p:nvCxnSpPr>
          <p:spPr bwMode="auto">
            <a:xfrm>
              <a:off x="6130184" y="3708162"/>
              <a:ext cx="143854" cy="0"/>
            </a:xfrm>
            <a:prstGeom prst="line">
              <a:avLst/>
            </a:prstGeom>
            <a:solidFill>
              <a:schemeClr val="accent1"/>
            </a:solidFill>
            <a:ln w="19050" cap="flat" cmpd="sng" algn="ctr">
              <a:solidFill>
                <a:srgbClr val="FF0000"/>
              </a:solidFill>
              <a:prstDash val="solid"/>
              <a:round/>
              <a:headEnd type="none" w="sm" len="sm"/>
              <a:tailEnd type="none" w="sm" len="sm"/>
            </a:ln>
            <a:effectLst/>
          </p:spPr>
        </p:cxnSp>
      </p:grpSp>
    </p:spTree>
    <p:extLst>
      <p:ext uri="{BB962C8B-B14F-4D97-AF65-F5344CB8AC3E}">
        <p14:creationId xmlns:p14="http://schemas.microsoft.com/office/powerpoint/2010/main" val="25967593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Overhead analysis</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Due to LDPC encoding process(block-wise encoding), even 1 octet can increase PPDU duration significantly.</a:t>
            </a:r>
          </a:p>
          <a:p>
            <a:pPr lvl="1"/>
            <a:r>
              <a:rPr lang="en-US" altLang="ko-KR" dirty="0" smtClean="0"/>
              <a:t>Considering 32 spreading of control PHY and the number of training sectors, overhead becomes more severe.</a:t>
            </a:r>
          </a:p>
          <a:p>
            <a:endParaRPr lang="en-US" altLang="ko-KR" dirty="0" smtClean="0"/>
          </a:p>
          <a:p>
            <a:r>
              <a:rPr lang="en-US" altLang="ko-KR" dirty="0" smtClean="0"/>
              <a:t>There are </a:t>
            </a:r>
            <a:r>
              <a:rPr lang="en-US" altLang="ko-KR" dirty="0" smtClean="0"/>
              <a:t>factors </a:t>
            </a:r>
            <a:r>
              <a:rPr lang="en-US" altLang="ko-KR" dirty="0" smtClean="0"/>
              <a:t>which affect the overhead.</a:t>
            </a:r>
          </a:p>
          <a:p>
            <a:pPr lvl="1"/>
            <a:r>
              <a:rPr lang="en-US" altLang="ko-KR" dirty="0" smtClean="0"/>
              <a:t>The number of responders</a:t>
            </a:r>
          </a:p>
          <a:p>
            <a:pPr lvl="1"/>
            <a:r>
              <a:rPr lang="en-US" altLang="ko-KR" dirty="0" smtClean="0"/>
              <a:t>The number of </a:t>
            </a:r>
            <a:r>
              <a:rPr lang="en-US" altLang="ko-KR" dirty="0"/>
              <a:t>training </a:t>
            </a:r>
            <a:r>
              <a:rPr lang="en-US" altLang="ko-KR" dirty="0" smtClean="0"/>
              <a:t>sectors</a:t>
            </a:r>
          </a:p>
          <a:p>
            <a:endParaRPr lang="en-US" altLang="ko-KR" dirty="0" smtClean="0"/>
          </a:p>
          <a:p>
            <a:r>
              <a:rPr lang="en-US" altLang="ko-KR" dirty="0" smtClean="0"/>
              <a:t>So, we investigate the overhead depending on the factors above.</a:t>
            </a:r>
          </a:p>
          <a:p>
            <a:endParaRPr lang="en-US" altLang="ko-KR"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4</a:t>
            </a:fld>
            <a:endParaRPr lang="en-US" dirty="0"/>
          </a:p>
        </p:txBody>
      </p:sp>
      <p:sp>
        <p:nvSpPr>
          <p:cNvPr id="5" name="바닥글 개체 틀 4"/>
          <p:cNvSpPr>
            <a:spLocks noGrp="1"/>
          </p:cNvSpPr>
          <p:nvPr>
            <p:ph type="ftr" sz="quarter" idx="3"/>
          </p:nvPr>
        </p:nvSpPr>
        <p:spPr/>
        <p:txBody>
          <a:bodyPr/>
          <a:lstStyle/>
          <a:p>
            <a:r>
              <a:rPr lang="en-US" smtClean="0"/>
              <a:t>LG</a:t>
            </a:r>
            <a:endParaRPr lang="en-US" dirty="0"/>
          </a:p>
        </p:txBody>
      </p:sp>
    </p:spTree>
    <p:extLst>
      <p:ext uri="{BB962C8B-B14F-4D97-AF65-F5344CB8AC3E}">
        <p14:creationId xmlns:p14="http://schemas.microsoft.com/office/powerpoint/2010/main" val="3249618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31556"/>
            <a:ext cx="7772400" cy="1121044"/>
          </a:xfrm>
        </p:spPr>
        <p:txBody>
          <a:bodyPr/>
          <a:lstStyle/>
          <a:p>
            <a:r>
              <a:rPr lang="en-US" altLang="ko-KR" sz="3600" dirty="0" smtClean="0">
                <a:solidFill>
                  <a:schemeClr val="tx1"/>
                </a:solidFill>
                <a:latin typeface="Times New Roman" panose="02020603050405020304" pitchFamily="18" charset="0"/>
                <a:cs typeface="Times New Roman" panose="02020603050405020304" pitchFamily="18" charset="0"/>
              </a:rPr>
              <a:t>Overhead analysis</a:t>
            </a:r>
            <a:br>
              <a:rPr lang="en-US" altLang="ko-KR" sz="3600" dirty="0" smtClean="0">
                <a:solidFill>
                  <a:schemeClr val="tx1"/>
                </a:solidFill>
                <a:latin typeface="Times New Roman" panose="02020603050405020304" pitchFamily="18" charset="0"/>
                <a:cs typeface="Times New Roman" panose="02020603050405020304" pitchFamily="18" charset="0"/>
              </a:rPr>
            </a:br>
            <a:r>
              <a:rPr lang="en-US" altLang="ko-KR" sz="2800" dirty="0" smtClean="0">
                <a:solidFill>
                  <a:schemeClr val="tx1"/>
                </a:solidFill>
                <a:latin typeface="Times New Roman" panose="02020603050405020304" pitchFamily="18" charset="0"/>
                <a:cs typeface="Times New Roman" panose="02020603050405020304" pitchFamily="18" charset="0"/>
              </a:rPr>
              <a:t>(TDD slot duration)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05000"/>
            <a:ext cx="7848600" cy="4572000"/>
          </a:xfrm>
        </p:spPr>
        <p:txBody>
          <a:bodyPr/>
          <a:lstStyle/>
          <a:p>
            <a:r>
              <a:rPr lang="en-US" altLang="ko-KR" sz="2000" b="0" dirty="0" smtClean="0"/>
              <a:t>When the number of responders is </a:t>
            </a:r>
            <a:r>
              <a:rPr lang="en-US" altLang="ko-KR" sz="2000" b="0" dirty="0"/>
              <a:t>11, 32, 53, 74, 95, 116, 137, 158, 179, 200, 221, and </a:t>
            </a:r>
            <a:r>
              <a:rPr lang="en-US" altLang="ko-KR" sz="2000" b="0" dirty="0" smtClean="0"/>
              <a:t>242, proposed TDD SSW frame needs one less LDPC </a:t>
            </a:r>
            <a:r>
              <a:rPr lang="en-US" altLang="ko-KR" sz="2000" b="0" dirty="0" err="1" smtClean="0"/>
              <a:t>codeword</a:t>
            </a:r>
            <a:r>
              <a:rPr lang="en-US" altLang="ko-KR" sz="2000" b="0" dirty="0" smtClean="0"/>
              <a:t> for encoding compared to existing TDD SSW frame.</a:t>
            </a:r>
          </a:p>
          <a:p>
            <a:endParaRPr lang="en-US" altLang="ko-KR" sz="2000" b="0" dirty="0" smtClean="0"/>
          </a:p>
          <a:p>
            <a:r>
              <a:rPr lang="en-US" altLang="ko-KR" sz="2000" b="0" dirty="0" smtClean="0"/>
              <a:t>When the number of responders is 11.</a:t>
            </a:r>
          </a:p>
          <a:p>
            <a:pPr lvl="1"/>
            <a:r>
              <a:rPr lang="en-US" altLang="ko-KR" sz="1600" b="0" dirty="0" smtClean="0"/>
              <a:t>TXTIME[TDD </a:t>
            </a:r>
            <a:r>
              <a:rPr lang="en-US" altLang="ko-KR" sz="1600" b="0" dirty="0"/>
              <a:t>SSW for MU</a:t>
            </a:r>
            <a:r>
              <a:rPr lang="en-US" altLang="ko-KR" sz="1600" b="0" dirty="0" smtClean="0"/>
              <a:t>] of existing frame </a:t>
            </a:r>
            <a:r>
              <a:rPr lang="en-US" altLang="ko-KR" sz="1600" b="0" dirty="0" smtClean="0"/>
              <a:t>= 30.56us</a:t>
            </a:r>
          </a:p>
          <a:p>
            <a:pPr lvl="1"/>
            <a:r>
              <a:rPr lang="en-US" altLang="ko-KR" sz="1600" b="0" dirty="0"/>
              <a:t>TXTIME[TDD SSW for MU] </a:t>
            </a:r>
            <a:r>
              <a:rPr lang="en-US" altLang="ko-KR" sz="1600" b="0" dirty="0" smtClean="0"/>
              <a:t>of proposed frame = </a:t>
            </a:r>
            <a:r>
              <a:rPr lang="en-US" altLang="ko-KR" sz="1600" b="0" dirty="0" smtClean="0"/>
              <a:t>27.35us</a:t>
            </a:r>
          </a:p>
          <a:p>
            <a:pPr lvl="1">
              <a:buFont typeface="Wingdings" panose="05000000000000000000" pitchFamily="2" charset="2"/>
              <a:buChar char="Ø"/>
            </a:pPr>
            <a:r>
              <a:rPr lang="en-US" altLang="ko-KR" sz="1600" b="0" dirty="0" smtClean="0"/>
              <a:t>We can save about 3us TDD slot duration per each TDD SSW frame.</a:t>
            </a:r>
          </a:p>
          <a:p>
            <a:endParaRPr lang="en-US" altLang="ko-KR" sz="2000" b="0" dirty="0"/>
          </a:p>
          <a:p>
            <a:r>
              <a:rPr lang="en-US" altLang="ko-KR" sz="2000" b="0" dirty="0" smtClean="0"/>
              <a:t>When the TDD slot duration is longer than 113us and less shorter than 125us, </a:t>
            </a:r>
          </a:p>
          <a:p>
            <a:pPr lvl="1"/>
            <a:r>
              <a:rPr lang="en-US" altLang="ko-KR" sz="1600" dirty="0"/>
              <a:t>T</a:t>
            </a:r>
            <a:r>
              <a:rPr lang="en-US" altLang="ko-KR" sz="1600" b="0" dirty="0" smtClean="0"/>
              <a:t>he maximum number of transmission of exiting TDD SSW frame is 3.</a:t>
            </a:r>
          </a:p>
          <a:p>
            <a:pPr lvl="1"/>
            <a:r>
              <a:rPr lang="en-US" altLang="ko-KR" sz="1600" dirty="0" smtClean="0"/>
              <a:t>T</a:t>
            </a:r>
            <a:r>
              <a:rPr lang="en-US" altLang="ko-KR" sz="1600" b="0" dirty="0" smtClean="0"/>
              <a:t>he maximum number </a:t>
            </a:r>
            <a:r>
              <a:rPr lang="en-US" altLang="ko-KR" sz="1600" b="0" dirty="0"/>
              <a:t>of transmission of </a:t>
            </a:r>
            <a:r>
              <a:rPr lang="en-US" altLang="ko-KR" sz="1600" dirty="0" smtClean="0"/>
              <a:t>proposed</a:t>
            </a:r>
            <a:r>
              <a:rPr lang="en-US" altLang="ko-KR" sz="1600" b="0" dirty="0" smtClean="0"/>
              <a:t> </a:t>
            </a:r>
            <a:r>
              <a:rPr lang="en-US" altLang="ko-KR" sz="1600" b="0" dirty="0"/>
              <a:t>TDD </a:t>
            </a:r>
            <a:r>
              <a:rPr lang="en-US" altLang="ko-KR" sz="1600" dirty="0" smtClean="0"/>
              <a:t>SSW</a:t>
            </a:r>
            <a:r>
              <a:rPr lang="en-US" altLang="ko-KR" sz="1600" b="0" dirty="0" smtClean="0"/>
              <a:t> </a:t>
            </a:r>
            <a:r>
              <a:rPr lang="en-US" altLang="ko-KR" sz="1600" b="0" dirty="0"/>
              <a:t>frame is </a:t>
            </a:r>
            <a:r>
              <a:rPr lang="en-US" altLang="ko-KR" sz="1600" b="0" dirty="0" smtClean="0"/>
              <a:t>4.</a:t>
            </a:r>
          </a:p>
          <a:p>
            <a:pPr lvl="1">
              <a:buFont typeface="Wingdings" panose="05000000000000000000" pitchFamily="2" charset="2"/>
              <a:buChar char="Ø"/>
            </a:pPr>
            <a:r>
              <a:rPr lang="en-US" altLang="ko-KR" sz="1600" b="0" dirty="0" smtClean="0"/>
              <a:t>We can transmit one more TDD SSW frame. </a:t>
            </a:r>
            <a:endParaRPr lang="en-US" altLang="ko-KR" sz="1600" b="0" dirty="0"/>
          </a:p>
          <a:p>
            <a:endParaRPr lang="en-US" altLang="ko-KR" sz="1800" b="0" dirty="0" smtClean="0"/>
          </a:p>
          <a:p>
            <a:endParaRPr lang="en-US" altLang="ko-KR" sz="1800" b="0" dirty="0"/>
          </a:p>
          <a:p>
            <a:endParaRPr lang="en-US" altLang="ko-KR" sz="1800" b="0" dirty="0"/>
          </a:p>
          <a:p>
            <a:endParaRPr lang="en-US" altLang="ko-KR" sz="16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5</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Tree>
    <p:extLst>
      <p:ext uri="{BB962C8B-B14F-4D97-AF65-F5344CB8AC3E}">
        <p14:creationId xmlns:p14="http://schemas.microsoft.com/office/powerpoint/2010/main" val="2785462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31556"/>
            <a:ext cx="7772400" cy="1121044"/>
          </a:xfrm>
        </p:spPr>
        <p:txBody>
          <a:bodyPr/>
          <a:lstStyle/>
          <a:p>
            <a:r>
              <a:rPr lang="en-US" altLang="ko-KR" sz="3600" dirty="0" smtClean="0">
                <a:solidFill>
                  <a:schemeClr val="tx1"/>
                </a:solidFill>
                <a:latin typeface="Times New Roman" panose="02020603050405020304" pitchFamily="18" charset="0"/>
                <a:cs typeface="Times New Roman" panose="02020603050405020304" pitchFamily="18" charset="0"/>
              </a:rPr>
              <a:t>Overhead analysis</a:t>
            </a:r>
            <a:br>
              <a:rPr lang="en-US" altLang="ko-KR" sz="3600" dirty="0" smtClean="0">
                <a:solidFill>
                  <a:schemeClr val="tx1"/>
                </a:solidFill>
                <a:latin typeface="Times New Roman" panose="02020603050405020304" pitchFamily="18" charset="0"/>
                <a:cs typeface="Times New Roman" panose="02020603050405020304" pitchFamily="18" charset="0"/>
              </a:rPr>
            </a:br>
            <a:r>
              <a:rPr lang="en-US" altLang="ko-KR" sz="2800" dirty="0" smtClean="0">
                <a:solidFill>
                  <a:schemeClr val="tx1"/>
                </a:solidFill>
                <a:latin typeface="Times New Roman" panose="02020603050405020304" pitchFamily="18" charset="0"/>
                <a:cs typeface="Times New Roman" panose="02020603050405020304" pitchFamily="18" charset="0"/>
              </a:rPr>
              <a:t>(N</a:t>
            </a:r>
            <a:r>
              <a:rPr lang="en-US" altLang="ko-KR" sz="2800" dirty="0" smtClean="0"/>
              <a:t>umber </a:t>
            </a:r>
            <a:r>
              <a:rPr lang="en-US" altLang="ko-KR" sz="2800" dirty="0"/>
              <a:t>of responders</a:t>
            </a:r>
            <a:r>
              <a:rPr lang="en-US" altLang="ko-KR" sz="2800" dirty="0" smtClean="0">
                <a:solidFill>
                  <a:schemeClr val="tx1"/>
                </a:solidFill>
                <a:latin typeface="Times New Roman" panose="02020603050405020304" pitchFamily="18" charset="0"/>
                <a:cs typeface="Times New Roman" panose="02020603050405020304" pitchFamily="18" charset="0"/>
              </a:rPr>
              <a:t>)</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05000"/>
            <a:ext cx="7848600" cy="4572000"/>
          </a:xfrm>
        </p:spPr>
        <p:txBody>
          <a:bodyPr/>
          <a:lstStyle/>
          <a:p>
            <a:r>
              <a:rPr lang="en-US" altLang="ko-KR" sz="1800" b="0" dirty="0" smtClean="0"/>
              <a:t>The time cost of proposed frame is decreased when the number of responders is 11, 32, 53, 74, 95, 116, 137, 158, 179, 200, 221, and 242.</a:t>
            </a:r>
          </a:p>
          <a:p>
            <a:endParaRPr lang="en-US" altLang="ko-KR" sz="1800" b="0" dirty="0"/>
          </a:p>
          <a:p>
            <a:endParaRPr lang="en-US" altLang="ko-KR" sz="16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6</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mc:AlternateContent xmlns:mc="http://schemas.openxmlformats.org/markup-compatibility/2006" xmlns:a14="http://schemas.microsoft.com/office/drawing/2010/main">
        <mc:Choice Requires="a14">
          <p:graphicFrame>
            <p:nvGraphicFramePr>
              <p:cNvPr id="7" name="표 6"/>
              <p:cNvGraphicFramePr>
                <a:graphicFrameLocks noGrp="1"/>
              </p:cNvGraphicFramePr>
              <p:nvPr>
                <p:extLst>
                  <p:ext uri="{D42A27DB-BD31-4B8C-83A1-F6EECF244321}">
                    <p14:modId xmlns:p14="http://schemas.microsoft.com/office/powerpoint/2010/main" val="4293103669"/>
                  </p:ext>
                </p:extLst>
              </p:nvPr>
            </p:nvGraphicFramePr>
            <p:xfrm>
              <a:off x="2286000" y="2654670"/>
              <a:ext cx="4267200" cy="2679330"/>
            </p:xfrm>
            <a:graphic>
              <a:graphicData uri="http://schemas.openxmlformats.org/drawingml/2006/table">
                <a:tbl>
                  <a:tblPr firstRow="1" bandRow="1">
                    <a:tableStyleId>{5940675A-B579-460E-94D1-54222C63F5DA}</a:tableStyleId>
                  </a:tblPr>
                  <a:tblGrid>
                    <a:gridCol w="903111"/>
                    <a:gridCol w="903111"/>
                    <a:gridCol w="903111"/>
                    <a:gridCol w="1557867"/>
                  </a:tblGrid>
                  <a:tr h="239730">
                    <a:tc rowSpan="2">
                      <a:txBody>
                        <a:bodyPr/>
                        <a:lstStyle/>
                        <a:p>
                          <a:pPr algn="ctr" latinLnBrk="1"/>
                          <a:r>
                            <a:rPr lang="en-US" altLang="ko-KR" sz="1100" b="1" dirty="0" smtClean="0"/>
                            <a:t>Number</a:t>
                          </a:r>
                          <a:r>
                            <a:rPr lang="en-US" altLang="ko-KR" sz="1100" b="1" baseline="0" dirty="0" smtClean="0"/>
                            <a:t> of Responders</a:t>
                          </a:r>
                          <a:endParaRPr lang="ko-KR" altLang="en-US" sz="1100" b="1" dirty="0"/>
                        </a:p>
                      </a:txBody>
                      <a:tcPr anchor="ctr">
                        <a:solidFill>
                          <a:srgbClr val="FFCC66"/>
                        </a:solidFill>
                      </a:tcPr>
                    </a:tc>
                    <a:tc gridSpan="2">
                      <a:txBody>
                        <a:bodyPr/>
                        <a:lstStyle/>
                        <a:p>
                          <a:pPr algn="ctr" latinLnBrk="1"/>
                          <a:r>
                            <a:rPr lang="en-US" altLang="ko-KR" sz="1100" b="1" dirty="0" smtClean="0"/>
                            <a:t>Time Cost* (</a:t>
                          </a:r>
                          <a:r>
                            <a:rPr lang="en-US" altLang="ko-KR" sz="1100" b="1" dirty="0" err="1" smtClean="0"/>
                            <a:t>usec</a:t>
                          </a:r>
                          <a:r>
                            <a:rPr lang="en-US" altLang="ko-KR" sz="1100" b="1" dirty="0" smtClean="0"/>
                            <a:t>)</a:t>
                          </a:r>
                          <a:endParaRPr lang="ko-KR" altLang="en-US" sz="1100" b="1" dirty="0"/>
                        </a:p>
                      </a:txBody>
                      <a:tcPr anchor="ctr">
                        <a:solidFill>
                          <a:srgbClr val="FFCC66"/>
                        </a:solidFill>
                      </a:tcPr>
                    </a:tc>
                    <a:tc hMerge="1">
                      <a:txBody>
                        <a:bodyPr/>
                        <a:lstStyle/>
                        <a:p>
                          <a:pPr latinLnBrk="1"/>
                          <a:endParaRPr lang="ko-KR" altLang="en-US" sz="1200" dirty="0"/>
                        </a:p>
                      </a:txBody>
                      <a:tcPr/>
                    </a:tc>
                    <a:tc rowSpan="2">
                      <a:txBody>
                        <a:bodyPr/>
                        <a:lstStyle/>
                        <a:p>
                          <a:pPr algn="ctr" latinLnBrk="1"/>
                          <a:r>
                            <a:rPr lang="en-US" altLang="ko-KR" sz="1100" b="1" dirty="0" smtClean="0"/>
                            <a:t>Gain (</a:t>
                          </a:r>
                          <a:r>
                            <a:rPr lang="en-US" altLang="ko-KR" sz="1100" b="1" dirty="0" err="1" smtClean="0"/>
                            <a:t>usec</a:t>
                          </a:r>
                          <a:r>
                            <a:rPr lang="en-US" altLang="ko-KR" sz="1100" b="1" dirty="0" smtClean="0"/>
                            <a:t>)</a:t>
                          </a:r>
                          <a:br>
                            <a:rPr lang="en-US" altLang="ko-KR" sz="1100" b="1" dirty="0" smtClean="0"/>
                          </a:br>
                          <a:r>
                            <a:rPr lang="en-US" altLang="ko-KR" sz="1100" b="1" dirty="0" smtClean="0"/>
                            <a:t>[Existing</a:t>
                          </a:r>
                          <a:r>
                            <a:rPr lang="en-US" altLang="ko-KR" sz="1100" b="1" baseline="0" dirty="0" smtClean="0"/>
                            <a:t> </a:t>
                          </a:r>
                          <a14:m>
                            <m:oMath xmlns:m="http://schemas.openxmlformats.org/officeDocument/2006/math">
                              <m:r>
                                <a:rPr lang="en-US" altLang="ko-KR" sz="1100" b="1" i="1" baseline="0" dirty="0" smtClean="0">
                                  <a:latin typeface="Cambria Math"/>
                                  <a:ea typeface="Cambria Math"/>
                                </a:rPr>
                                <m:t>−</m:t>
                              </m:r>
                            </m:oMath>
                          </a14:m>
                          <a:r>
                            <a:rPr lang="en-US" altLang="ko-KR" sz="1100" b="1" baseline="0" dirty="0" smtClean="0"/>
                            <a:t> Proposed]</a:t>
                          </a:r>
                          <a:endParaRPr lang="en-US" altLang="ko-KR" sz="1100" b="1" dirty="0" smtClean="0"/>
                        </a:p>
                      </a:txBody>
                      <a:tcPr anchor="ctr">
                        <a:solidFill>
                          <a:srgbClr val="FFCC66"/>
                        </a:solidFill>
                      </a:tcPr>
                    </a:tc>
                  </a:tr>
                  <a:tr h="239730">
                    <a:tc vMerge="1">
                      <a:txBody>
                        <a:bodyPr/>
                        <a:lstStyle/>
                        <a:p>
                          <a:pPr latinLnBrk="1"/>
                          <a:endParaRPr lang="ko-KR" altLang="en-US" sz="1200" dirty="0"/>
                        </a:p>
                      </a:txBody>
                      <a:tcPr anchor="ctr"/>
                    </a:tc>
                    <a:tc>
                      <a:txBody>
                        <a:bodyPr/>
                        <a:lstStyle/>
                        <a:p>
                          <a:pPr algn="ctr" latinLnBrk="1"/>
                          <a:r>
                            <a:rPr lang="en-US" altLang="ko-KR" sz="1100" b="1" dirty="0" smtClean="0"/>
                            <a:t>Existing </a:t>
                          </a:r>
                          <a:endParaRPr lang="ko-KR" altLang="en-US" sz="1100" b="1" dirty="0"/>
                        </a:p>
                      </a:txBody>
                      <a:tcPr anchor="ctr">
                        <a:solidFill>
                          <a:srgbClr val="FFCC66"/>
                        </a:solidFill>
                      </a:tcPr>
                    </a:tc>
                    <a:tc>
                      <a:txBody>
                        <a:bodyPr/>
                        <a:lstStyle/>
                        <a:p>
                          <a:pPr algn="ctr" latinLnBrk="1"/>
                          <a:r>
                            <a:rPr lang="en-US" altLang="ko-KR" sz="1100" b="1" dirty="0" smtClean="0"/>
                            <a:t>Proposed</a:t>
                          </a:r>
                          <a:endParaRPr lang="ko-KR" altLang="en-US" sz="1100" b="1" dirty="0"/>
                        </a:p>
                      </a:txBody>
                      <a:tcPr anchor="ctr">
                        <a:solidFill>
                          <a:srgbClr val="FFCC66"/>
                        </a:solidFill>
                      </a:tcPr>
                    </a:tc>
                    <a:tc vMerge="1">
                      <a:txBody>
                        <a:bodyPr/>
                        <a:lstStyle/>
                        <a:p>
                          <a:pPr algn="ctr" latinLnBrk="1"/>
                          <a:endParaRPr lang="ko-KR" altLang="en-US" sz="1200" dirty="0"/>
                        </a:p>
                      </a:txBody>
                      <a:tcPr anchor="ctr">
                        <a:solidFill>
                          <a:srgbClr val="FFCC66"/>
                        </a:solidFill>
                      </a:tcPr>
                    </a:tc>
                  </a:tr>
                  <a:tr h="317015">
                    <a:tc>
                      <a:txBody>
                        <a:bodyPr/>
                        <a:lstStyle/>
                        <a:p>
                          <a:pPr algn="ctr" latinLnBrk="1"/>
                          <a:r>
                            <a:rPr lang="en-US" altLang="ko-KR" sz="1100" dirty="0" smtClean="0"/>
                            <a:t>10</a:t>
                          </a:r>
                          <a:endParaRPr lang="ko-KR" altLang="en-US" sz="1100" dirty="0"/>
                        </a:p>
                      </a:txBody>
                      <a:tcPr anchor="ctr"/>
                    </a:tc>
                    <a:tc>
                      <a:txBody>
                        <a:bodyPr/>
                        <a:lstStyle/>
                        <a:p>
                          <a:pPr algn="ctr" fontAlgn="ctr"/>
                          <a:r>
                            <a:rPr lang="en-US" altLang="ko-KR" sz="1100" b="0" i="0" u="none" strike="noStrike" dirty="0">
                              <a:solidFill>
                                <a:srgbClr val="000000"/>
                              </a:solidFill>
                              <a:effectLst/>
                              <a:latin typeface="맑은 고딕"/>
                            </a:rPr>
                            <a:t>19389.71 </a:t>
                          </a:r>
                        </a:p>
                      </a:txBody>
                      <a:tcPr marL="9525" marR="9525" marT="9525" marB="0" anchor="ctr"/>
                    </a:tc>
                    <a:tc>
                      <a:txBody>
                        <a:bodyPr/>
                        <a:lstStyle/>
                        <a:p>
                          <a:pPr algn="ctr" fontAlgn="ctr"/>
                          <a:r>
                            <a:rPr lang="en-US" altLang="ko-KR" sz="1100" b="0" i="0" u="none" strike="noStrike">
                              <a:solidFill>
                                <a:srgbClr val="000000"/>
                              </a:solidFill>
                              <a:effectLst/>
                              <a:latin typeface="맑은 고딕"/>
                            </a:rPr>
                            <a:t>19315.00 </a:t>
                          </a:r>
                        </a:p>
                      </a:txBody>
                      <a:tcPr marL="9525" marR="9525" marT="9525" marB="0" anchor="ctr"/>
                    </a:tc>
                    <a:tc>
                      <a:txBody>
                        <a:bodyPr/>
                        <a:lstStyle/>
                        <a:p>
                          <a:pPr algn="ctr" fontAlgn="ctr"/>
                          <a:r>
                            <a:rPr lang="en-US" altLang="ko-KR" sz="1100" b="0" i="0" u="none" strike="noStrike">
                              <a:solidFill>
                                <a:srgbClr val="000000"/>
                              </a:solidFill>
                              <a:effectLst/>
                              <a:latin typeface="맑은 고딕"/>
                            </a:rPr>
                            <a:t>74.71 </a:t>
                          </a:r>
                        </a:p>
                      </a:txBody>
                      <a:tcPr marL="9525" marR="9525" marT="9525" marB="0" anchor="ctr"/>
                    </a:tc>
                  </a:tr>
                  <a:tr h="317015">
                    <a:tc>
                      <a:txBody>
                        <a:bodyPr/>
                        <a:lstStyle/>
                        <a:p>
                          <a:pPr algn="ctr" latinLnBrk="1"/>
                          <a:r>
                            <a:rPr lang="en-US" altLang="ko-KR" sz="1100" b="1" dirty="0" smtClean="0">
                              <a:solidFill>
                                <a:srgbClr val="FF0000"/>
                              </a:solidFill>
                            </a:rPr>
                            <a:t>11</a:t>
                          </a:r>
                          <a:endParaRPr lang="ko-KR" altLang="en-US" sz="1100" b="1" dirty="0">
                            <a:solidFill>
                              <a:srgbClr val="FF0000"/>
                            </a:solidFill>
                          </a:endParaRPr>
                        </a:p>
                      </a:txBody>
                      <a:tcPr anchor="ctr"/>
                    </a:tc>
                    <a:tc>
                      <a:txBody>
                        <a:bodyPr/>
                        <a:lstStyle/>
                        <a:p>
                          <a:pPr algn="ctr" fontAlgn="ctr"/>
                          <a:r>
                            <a:rPr lang="en-US" altLang="ko-KR" sz="1100" b="1" i="0" u="none" strike="noStrike" dirty="0">
                              <a:solidFill>
                                <a:srgbClr val="FF0000"/>
                              </a:solidFill>
                              <a:effectLst/>
                              <a:latin typeface="맑은 고딕"/>
                            </a:rPr>
                            <a:t>21772.34 </a:t>
                          </a:r>
                        </a:p>
                      </a:txBody>
                      <a:tcPr marL="9525" marR="9525" marT="9525" marB="0" anchor="ctr"/>
                    </a:tc>
                    <a:tc>
                      <a:txBody>
                        <a:bodyPr/>
                        <a:lstStyle/>
                        <a:p>
                          <a:pPr algn="ctr" fontAlgn="ctr"/>
                          <a:r>
                            <a:rPr lang="en-US" altLang="ko-KR" sz="1100" b="1" i="0" u="none" strike="noStrike">
                              <a:solidFill>
                                <a:srgbClr val="FF0000"/>
                              </a:solidFill>
                              <a:effectLst/>
                              <a:latin typeface="맑은 고딕"/>
                            </a:rPr>
                            <a:t>20128.69 </a:t>
                          </a:r>
                        </a:p>
                      </a:txBody>
                      <a:tcPr marL="9525" marR="9525" marT="9525" marB="0" anchor="ctr"/>
                    </a:tc>
                    <a:tc>
                      <a:txBody>
                        <a:bodyPr/>
                        <a:lstStyle/>
                        <a:p>
                          <a:pPr algn="ctr" fontAlgn="ctr"/>
                          <a:r>
                            <a:rPr lang="en-US" altLang="ko-KR" sz="1100" b="1" i="0" u="none" strike="noStrike" dirty="0">
                              <a:solidFill>
                                <a:srgbClr val="FF0000"/>
                              </a:solidFill>
                              <a:effectLst/>
                              <a:latin typeface="맑은 고딕"/>
                            </a:rPr>
                            <a:t>1643.64 </a:t>
                          </a:r>
                        </a:p>
                      </a:txBody>
                      <a:tcPr marL="9525" marR="9525" marT="9525" marB="0" anchor="ctr"/>
                    </a:tc>
                  </a:tr>
                  <a:tr h="317015">
                    <a:tc>
                      <a:txBody>
                        <a:bodyPr/>
                        <a:lstStyle/>
                        <a:p>
                          <a:pPr algn="ctr" latinLnBrk="1"/>
                          <a:r>
                            <a:rPr lang="en-US" altLang="ko-KR" sz="1100" dirty="0" smtClean="0"/>
                            <a:t>12</a:t>
                          </a:r>
                          <a:endParaRPr lang="ko-KR" altLang="en-US" sz="1100" dirty="0"/>
                        </a:p>
                      </a:txBody>
                      <a:tcPr anchor="ctr">
                        <a:lnB w="12700" cap="flat" cmpd="sng" algn="ctr">
                          <a:solidFill>
                            <a:schemeClr val="tx1"/>
                          </a:solidFill>
                          <a:prstDash val="solid"/>
                          <a:round/>
                          <a:headEnd type="none" w="med" len="med"/>
                          <a:tailEnd type="none" w="med" len="med"/>
                        </a:lnB>
                      </a:tcPr>
                    </a:tc>
                    <a:tc>
                      <a:txBody>
                        <a:bodyPr/>
                        <a:lstStyle/>
                        <a:p>
                          <a:pPr algn="ctr" fontAlgn="ctr"/>
                          <a:r>
                            <a:rPr lang="en-US" altLang="ko-KR" sz="1100" b="0" i="0" u="none" strike="noStrike">
                              <a:solidFill>
                                <a:srgbClr val="000000"/>
                              </a:solidFill>
                              <a:effectLst/>
                              <a:latin typeface="맑은 고딕"/>
                            </a:rPr>
                            <a:t>22586.03 </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altLang="ko-KR" sz="1100" b="0" i="0" u="none" strike="noStrike" dirty="0">
                              <a:solidFill>
                                <a:srgbClr val="000000"/>
                              </a:solidFill>
                              <a:effectLst/>
                              <a:latin typeface="맑은 고딕"/>
                            </a:rPr>
                            <a:t>22511.32 </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altLang="ko-KR" sz="1100" b="0" i="0" u="none" strike="noStrike" dirty="0">
                              <a:solidFill>
                                <a:srgbClr val="000000"/>
                              </a:solidFill>
                              <a:effectLst/>
                              <a:latin typeface="맑은 고딕"/>
                            </a:rPr>
                            <a:t>74.71 </a:t>
                          </a:r>
                        </a:p>
                      </a:txBody>
                      <a:tcPr marL="9525" marR="9525" marT="9525" marB="0" anchor="ctr">
                        <a:lnB w="12700" cap="flat" cmpd="sng" algn="ctr">
                          <a:solidFill>
                            <a:schemeClr val="tx1"/>
                          </a:solidFill>
                          <a:prstDash val="solid"/>
                          <a:round/>
                          <a:headEnd type="none" w="med" len="med"/>
                          <a:tailEnd type="none" w="med" len="med"/>
                        </a:lnB>
                      </a:tcPr>
                    </a:tc>
                  </a:tr>
                  <a:tr h="239730">
                    <a:tc>
                      <a:txBody>
                        <a:bodyPr/>
                        <a:lstStyle/>
                        <a:p>
                          <a:pPr algn="ctr" latinLnBrk="1"/>
                          <a14:m>
                            <m:oMathPara xmlns:m="http://schemas.openxmlformats.org/officeDocument/2006/math">
                              <m:oMathParaPr>
                                <m:jc m:val="centerGroup"/>
                              </m:oMathParaPr>
                              <m:oMath xmlns:m="http://schemas.openxmlformats.org/officeDocument/2006/math">
                                <m:r>
                                  <a:rPr lang="ko-KR" altLang="en-US" sz="1100" i="1" smtClean="0">
                                    <a:latin typeface="Cambria Math"/>
                                  </a:rPr>
                                  <m:t>⋮</m:t>
                                </m:r>
                              </m:oMath>
                            </m:oMathPara>
                          </a14:m>
                          <a:endParaRPr lang="ko-KR"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ko-KR" altLang="en-US" sz="1100" i="1" smtClean="0">
                                    <a:latin typeface="Cambria Math"/>
                                  </a:rPr>
                                  <m:t>⋮</m:t>
                                </m:r>
                              </m:oMath>
                            </m:oMathPara>
                          </a14:m>
                          <a:endParaRPr lang="ko-KR"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ko-KR" altLang="en-US" sz="1100" i="1" smtClean="0">
                                    <a:latin typeface="Cambria Math"/>
                                  </a:rPr>
                                  <m:t>⋮</m:t>
                                </m:r>
                              </m:oMath>
                            </m:oMathPara>
                          </a14:m>
                          <a:endParaRPr lang="ko-KR"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ko-KR" altLang="en-US" sz="1100" i="1" smtClean="0">
                                    <a:latin typeface="Cambria Math"/>
                                  </a:rPr>
                                  <m:t>⋮</m:t>
                                </m:r>
                              </m:oMath>
                            </m:oMathPara>
                          </a14:m>
                          <a:endParaRPr lang="ko-KR"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17015">
                    <a:tc>
                      <a:txBody>
                        <a:bodyPr/>
                        <a:lstStyle/>
                        <a:p>
                          <a:pPr algn="ctr" latinLnBrk="1"/>
                          <a:r>
                            <a:rPr lang="en-US" altLang="ko-KR" sz="1100" dirty="0" smtClean="0"/>
                            <a:t>31</a:t>
                          </a:r>
                          <a:endParaRPr lang="ko-KR" altLang="en-US" sz="1100" dirty="0"/>
                        </a:p>
                      </a:txBody>
                      <a:tcPr anchor="ctr">
                        <a:lnT w="12700" cap="flat" cmpd="sng" algn="ctr">
                          <a:solidFill>
                            <a:schemeClr val="tx1"/>
                          </a:solidFill>
                          <a:prstDash val="solid"/>
                          <a:round/>
                          <a:headEnd type="none" w="med" len="med"/>
                          <a:tailEnd type="none" w="med" len="med"/>
                        </a:lnT>
                      </a:tcPr>
                    </a:tc>
                    <a:tc>
                      <a:txBody>
                        <a:bodyPr/>
                        <a:lstStyle/>
                        <a:p>
                          <a:pPr algn="ctr" fontAlgn="ctr"/>
                          <a:r>
                            <a:rPr lang="en-US" altLang="ko-KR" sz="1100" b="0" i="0" u="none" strike="noStrike">
                              <a:solidFill>
                                <a:srgbClr val="000000"/>
                              </a:solidFill>
                              <a:effectLst/>
                              <a:latin typeface="맑은 고딕"/>
                            </a:rPr>
                            <a:t>42753.03 </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altLang="ko-KR" sz="1100" b="0" i="0" u="none" strike="noStrike" dirty="0">
                              <a:solidFill>
                                <a:srgbClr val="000000"/>
                              </a:solidFill>
                              <a:effectLst/>
                              <a:latin typeface="맑은 고딕"/>
                            </a:rPr>
                            <a:t>42678.31 </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altLang="ko-KR" sz="1100" b="0" i="0" u="none" strike="noStrike" dirty="0">
                              <a:solidFill>
                                <a:srgbClr val="000000"/>
                              </a:solidFill>
                              <a:effectLst/>
                              <a:latin typeface="맑은 고딕"/>
                            </a:rPr>
                            <a:t>74.71 </a:t>
                          </a:r>
                        </a:p>
                      </a:txBody>
                      <a:tcPr marL="9525" marR="9525" marT="9525" marB="0" anchor="ctr">
                        <a:lnT w="12700" cap="flat" cmpd="sng" algn="ctr">
                          <a:solidFill>
                            <a:schemeClr val="tx1"/>
                          </a:solidFill>
                          <a:prstDash val="solid"/>
                          <a:round/>
                          <a:headEnd type="none" w="med" len="med"/>
                          <a:tailEnd type="none" w="med" len="med"/>
                        </a:lnT>
                      </a:tcPr>
                    </a:tc>
                  </a:tr>
                  <a:tr h="317015">
                    <a:tc>
                      <a:txBody>
                        <a:bodyPr/>
                        <a:lstStyle/>
                        <a:p>
                          <a:pPr algn="ctr" latinLnBrk="1"/>
                          <a:r>
                            <a:rPr lang="en-US" altLang="ko-KR" sz="1100" b="1" dirty="0" smtClean="0">
                              <a:solidFill>
                                <a:srgbClr val="FF0000"/>
                              </a:solidFill>
                            </a:rPr>
                            <a:t>32</a:t>
                          </a:r>
                          <a:endParaRPr lang="ko-KR" altLang="en-US" sz="1100" b="1" dirty="0">
                            <a:solidFill>
                              <a:srgbClr val="FF0000"/>
                            </a:solidFill>
                          </a:endParaRPr>
                        </a:p>
                      </a:txBody>
                      <a:tcPr anchor="ctr"/>
                    </a:tc>
                    <a:tc>
                      <a:txBody>
                        <a:bodyPr/>
                        <a:lstStyle/>
                        <a:p>
                          <a:pPr algn="ctr" fontAlgn="ctr"/>
                          <a:r>
                            <a:rPr lang="en-US" altLang="ko-KR" sz="1100" b="1" i="0" u="none" strike="noStrike" dirty="0">
                              <a:solidFill>
                                <a:srgbClr val="FF0000"/>
                              </a:solidFill>
                              <a:effectLst/>
                              <a:latin typeface="맑은 고딕"/>
                            </a:rPr>
                            <a:t>45135.65 </a:t>
                          </a:r>
                        </a:p>
                      </a:txBody>
                      <a:tcPr marL="9525" marR="9525" marT="9525" marB="0" anchor="ctr"/>
                    </a:tc>
                    <a:tc>
                      <a:txBody>
                        <a:bodyPr/>
                        <a:lstStyle/>
                        <a:p>
                          <a:pPr algn="ctr" fontAlgn="ctr"/>
                          <a:r>
                            <a:rPr lang="en-US" altLang="ko-KR" sz="1100" b="1" i="0" u="none" strike="noStrike" dirty="0">
                              <a:solidFill>
                                <a:srgbClr val="FF0000"/>
                              </a:solidFill>
                              <a:effectLst/>
                              <a:latin typeface="맑은 고딕"/>
                            </a:rPr>
                            <a:t>43492.01 </a:t>
                          </a:r>
                        </a:p>
                      </a:txBody>
                      <a:tcPr marL="9525" marR="9525" marT="9525" marB="0" anchor="ctr"/>
                    </a:tc>
                    <a:tc>
                      <a:txBody>
                        <a:bodyPr/>
                        <a:lstStyle/>
                        <a:p>
                          <a:pPr algn="ctr" fontAlgn="ctr"/>
                          <a:r>
                            <a:rPr lang="en-US" altLang="ko-KR" sz="1100" b="1" i="0" u="none" strike="noStrike" dirty="0">
                              <a:solidFill>
                                <a:srgbClr val="FF0000"/>
                              </a:solidFill>
                              <a:effectLst/>
                              <a:latin typeface="맑은 고딕"/>
                            </a:rPr>
                            <a:t>1643.64 </a:t>
                          </a:r>
                        </a:p>
                      </a:txBody>
                      <a:tcPr marL="9525" marR="9525" marT="9525" marB="0" anchor="ctr"/>
                    </a:tc>
                  </a:tr>
                  <a:tr h="317015">
                    <a:tc>
                      <a:txBody>
                        <a:bodyPr/>
                        <a:lstStyle/>
                        <a:p>
                          <a:pPr algn="ctr" latinLnBrk="1"/>
                          <a:r>
                            <a:rPr lang="en-US" altLang="ko-KR" sz="1100" dirty="0" smtClean="0"/>
                            <a:t>33</a:t>
                          </a:r>
                          <a:endParaRPr lang="ko-KR" altLang="en-US" sz="1100" dirty="0"/>
                        </a:p>
                      </a:txBody>
                      <a:tcPr anchor="ctr"/>
                    </a:tc>
                    <a:tc>
                      <a:txBody>
                        <a:bodyPr/>
                        <a:lstStyle/>
                        <a:p>
                          <a:pPr algn="ctr" fontAlgn="ctr"/>
                          <a:r>
                            <a:rPr lang="en-US" altLang="ko-KR" sz="1100" b="0" i="0" u="none" strike="noStrike">
                              <a:solidFill>
                                <a:srgbClr val="000000"/>
                              </a:solidFill>
                              <a:effectLst/>
                              <a:latin typeface="맑은 고딕"/>
                            </a:rPr>
                            <a:t>45949.35 </a:t>
                          </a:r>
                        </a:p>
                      </a:txBody>
                      <a:tcPr marL="9525" marR="9525" marT="9525" marB="0" anchor="ctr"/>
                    </a:tc>
                    <a:tc>
                      <a:txBody>
                        <a:bodyPr/>
                        <a:lstStyle/>
                        <a:p>
                          <a:pPr algn="ctr" fontAlgn="ctr"/>
                          <a:r>
                            <a:rPr lang="en-US" altLang="ko-KR" sz="1100" b="0" i="0" u="none" strike="noStrike" dirty="0">
                              <a:solidFill>
                                <a:srgbClr val="000000"/>
                              </a:solidFill>
                              <a:effectLst/>
                              <a:latin typeface="맑은 고딕"/>
                            </a:rPr>
                            <a:t>45874.64 </a:t>
                          </a:r>
                        </a:p>
                      </a:txBody>
                      <a:tcPr marL="9525" marR="9525" marT="9525" marB="0" anchor="ctr"/>
                    </a:tc>
                    <a:tc>
                      <a:txBody>
                        <a:bodyPr/>
                        <a:lstStyle/>
                        <a:p>
                          <a:pPr algn="ctr" fontAlgn="ctr"/>
                          <a:r>
                            <a:rPr lang="en-US" altLang="ko-KR" sz="1100" b="0" i="0" u="none" strike="noStrike" dirty="0">
                              <a:solidFill>
                                <a:srgbClr val="000000"/>
                              </a:solidFill>
                              <a:effectLst/>
                              <a:latin typeface="맑은 고딕"/>
                            </a:rPr>
                            <a:t>74.71 </a:t>
                          </a:r>
                        </a:p>
                      </a:txBody>
                      <a:tcPr marL="9525" marR="9525" marT="9525" marB="0" anchor="ctr"/>
                    </a:tc>
                  </a:tr>
                </a:tbl>
              </a:graphicData>
            </a:graphic>
          </p:graphicFrame>
        </mc:Choice>
        <mc:Fallback xmlns="">
          <p:graphicFrame>
            <p:nvGraphicFramePr>
              <p:cNvPr id="7" name="표 6"/>
              <p:cNvGraphicFramePr>
                <a:graphicFrameLocks noGrp="1"/>
              </p:cNvGraphicFramePr>
              <p:nvPr>
                <p:extLst>
                  <p:ext uri="{D42A27DB-BD31-4B8C-83A1-F6EECF244321}">
                    <p14:modId xmlns:p14="http://schemas.microsoft.com/office/powerpoint/2010/main" val="4293103669"/>
                  </p:ext>
                </p:extLst>
              </p:nvPr>
            </p:nvGraphicFramePr>
            <p:xfrm>
              <a:off x="2286000" y="2654670"/>
              <a:ext cx="4267200" cy="2679330"/>
            </p:xfrm>
            <a:graphic>
              <a:graphicData uri="http://schemas.openxmlformats.org/drawingml/2006/table">
                <a:tbl>
                  <a:tblPr firstRow="1" bandRow="1">
                    <a:tableStyleId>{5940675A-B579-460E-94D1-54222C63F5DA}</a:tableStyleId>
                  </a:tblPr>
                  <a:tblGrid>
                    <a:gridCol w="903111"/>
                    <a:gridCol w="903111"/>
                    <a:gridCol w="903111"/>
                    <a:gridCol w="1557867"/>
                  </a:tblGrid>
                  <a:tr h="259080">
                    <a:tc rowSpan="2">
                      <a:txBody>
                        <a:bodyPr/>
                        <a:lstStyle/>
                        <a:p>
                          <a:pPr algn="ctr" latinLnBrk="1"/>
                          <a:r>
                            <a:rPr lang="en-US" altLang="ko-KR" sz="1100" b="1" dirty="0" smtClean="0"/>
                            <a:t>Number</a:t>
                          </a:r>
                          <a:r>
                            <a:rPr lang="en-US" altLang="ko-KR" sz="1100" b="1" baseline="0" dirty="0" smtClean="0"/>
                            <a:t> of Responders</a:t>
                          </a:r>
                          <a:endParaRPr lang="ko-KR" altLang="en-US" sz="1100" b="1" dirty="0"/>
                        </a:p>
                      </a:txBody>
                      <a:tcPr anchor="ctr">
                        <a:solidFill>
                          <a:srgbClr val="FFCC66"/>
                        </a:solidFill>
                      </a:tcPr>
                    </a:tc>
                    <a:tc gridSpan="2">
                      <a:txBody>
                        <a:bodyPr/>
                        <a:lstStyle/>
                        <a:p>
                          <a:pPr algn="ctr" latinLnBrk="1"/>
                          <a:r>
                            <a:rPr lang="en-US" altLang="ko-KR" sz="1100" b="1" dirty="0" smtClean="0"/>
                            <a:t>Time Cost* (</a:t>
                          </a:r>
                          <a:r>
                            <a:rPr lang="en-US" altLang="ko-KR" sz="1100" b="1" dirty="0" err="1" smtClean="0"/>
                            <a:t>usec</a:t>
                          </a:r>
                          <a:r>
                            <a:rPr lang="en-US" altLang="ko-KR" sz="1100" b="1" dirty="0" smtClean="0"/>
                            <a:t>)</a:t>
                          </a:r>
                          <a:endParaRPr lang="ko-KR" altLang="en-US" sz="1100" b="1" dirty="0"/>
                        </a:p>
                      </a:txBody>
                      <a:tcPr anchor="ctr">
                        <a:solidFill>
                          <a:srgbClr val="FFCC66"/>
                        </a:solidFill>
                      </a:tcPr>
                    </a:tc>
                    <a:tc hMerge="1">
                      <a:txBody>
                        <a:bodyPr/>
                        <a:lstStyle/>
                        <a:p>
                          <a:pPr latinLnBrk="1"/>
                          <a:endParaRPr lang="ko-KR" altLang="en-US" sz="1200" dirty="0"/>
                        </a:p>
                      </a:txBody>
                      <a:tcPr/>
                    </a:tc>
                    <a:tc rowSpan="2">
                      <a:txBody>
                        <a:bodyPr/>
                        <a:lstStyle/>
                        <a:p>
                          <a:endParaRPr lang="ko-KR"/>
                        </a:p>
                      </a:txBody>
                      <a:tcPr anchor="ctr">
                        <a:blipFill rotWithShape="1">
                          <a:blip r:embed="rId3"/>
                          <a:stretch>
                            <a:fillRect l="-173438" b="-422353"/>
                          </a:stretch>
                        </a:blipFill>
                      </a:tcPr>
                    </a:tc>
                  </a:tr>
                  <a:tr h="259080">
                    <a:tc vMerge="1">
                      <a:txBody>
                        <a:bodyPr/>
                        <a:lstStyle/>
                        <a:p>
                          <a:pPr latinLnBrk="1"/>
                          <a:endParaRPr lang="ko-KR" altLang="en-US" sz="1200" dirty="0"/>
                        </a:p>
                      </a:txBody>
                      <a:tcPr anchor="ctr"/>
                    </a:tc>
                    <a:tc>
                      <a:txBody>
                        <a:bodyPr/>
                        <a:lstStyle/>
                        <a:p>
                          <a:pPr algn="ctr" latinLnBrk="1"/>
                          <a:r>
                            <a:rPr lang="en-US" altLang="ko-KR" sz="1100" b="1" dirty="0" smtClean="0"/>
                            <a:t>Existing </a:t>
                          </a:r>
                          <a:endParaRPr lang="ko-KR" altLang="en-US" sz="1100" b="1" dirty="0"/>
                        </a:p>
                      </a:txBody>
                      <a:tcPr anchor="ctr">
                        <a:solidFill>
                          <a:srgbClr val="FFCC66"/>
                        </a:solidFill>
                      </a:tcPr>
                    </a:tc>
                    <a:tc>
                      <a:txBody>
                        <a:bodyPr/>
                        <a:lstStyle/>
                        <a:p>
                          <a:pPr algn="ctr" latinLnBrk="1"/>
                          <a:r>
                            <a:rPr lang="en-US" altLang="ko-KR" sz="1100" b="1" dirty="0" smtClean="0"/>
                            <a:t>Proposed</a:t>
                          </a:r>
                          <a:endParaRPr lang="ko-KR" altLang="en-US" sz="1100" b="1" dirty="0"/>
                        </a:p>
                      </a:txBody>
                      <a:tcPr anchor="ctr">
                        <a:solidFill>
                          <a:srgbClr val="FFCC66"/>
                        </a:solidFill>
                      </a:tcPr>
                    </a:tc>
                    <a:tc vMerge="1">
                      <a:txBody>
                        <a:bodyPr/>
                        <a:lstStyle/>
                        <a:p>
                          <a:pPr algn="ctr" latinLnBrk="1"/>
                          <a:endParaRPr lang="ko-KR" altLang="en-US" sz="1200" dirty="0"/>
                        </a:p>
                      </a:txBody>
                      <a:tcPr anchor="ctr">
                        <a:solidFill>
                          <a:srgbClr val="FFCC66"/>
                        </a:solidFill>
                      </a:tcPr>
                    </a:tc>
                  </a:tr>
                  <a:tr h="317015">
                    <a:tc>
                      <a:txBody>
                        <a:bodyPr/>
                        <a:lstStyle/>
                        <a:p>
                          <a:pPr algn="ctr" latinLnBrk="1"/>
                          <a:r>
                            <a:rPr lang="en-US" altLang="ko-KR" sz="1100" dirty="0" smtClean="0"/>
                            <a:t>10</a:t>
                          </a:r>
                          <a:endParaRPr lang="ko-KR" altLang="en-US" sz="1100" dirty="0"/>
                        </a:p>
                      </a:txBody>
                      <a:tcPr anchor="ctr"/>
                    </a:tc>
                    <a:tc>
                      <a:txBody>
                        <a:bodyPr/>
                        <a:lstStyle/>
                        <a:p>
                          <a:pPr algn="ctr" fontAlgn="ctr"/>
                          <a:r>
                            <a:rPr lang="en-US" altLang="ko-KR" sz="1100" b="0" i="0" u="none" strike="noStrike" dirty="0">
                              <a:solidFill>
                                <a:srgbClr val="000000"/>
                              </a:solidFill>
                              <a:effectLst/>
                              <a:latin typeface="맑은 고딕"/>
                            </a:rPr>
                            <a:t>19389.71 </a:t>
                          </a:r>
                        </a:p>
                      </a:txBody>
                      <a:tcPr marL="9525" marR="9525" marT="9525" marB="0" anchor="ctr"/>
                    </a:tc>
                    <a:tc>
                      <a:txBody>
                        <a:bodyPr/>
                        <a:lstStyle/>
                        <a:p>
                          <a:pPr algn="ctr" fontAlgn="ctr"/>
                          <a:r>
                            <a:rPr lang="en-US" altLang="ko-KR" sz="1100" b="0" i="0" u="none" strike="noStrike">
                              <a:solidFill>
                                <a:srgbClr val="000000"/>
                              </a:solidFill>
                              <a:effectLst/>
                              <a:latin typeface="맑은 고딕"/>
                            </a:rPr>
                            <a:t>19315.00 </a:t>
                          </a:r>
                        </a:p>
                      </a:txBody>
                      <a:tcPr marL="9525" marR="9525" marT="9525" marB="0" anchor="ctr"/>
                    </a:tc>
                    <a:tc>
                      <a:txBody>
                        <a:bodyPr/>
                        <a:lstStyle/>
                        <a:p>
                          <a:pPr algn="ctr" fontAlgn="ctr"/>
                          <a:r>
                            <a:rPr lang="en-US" altLang="ko-KR" sz="1100" b="0" i="0" u="none" strike="noStrike">
                              <a:solidFill>
                                <a:srgbClr val="000000"/>
                              </a:solidFill>
                              <a:effectLst/>
                              <a:latin typeface="맑은 고딕"/>
                            </a:rPr>
                            <a:t>74.71 </a:t>
                          </a:r>
                        </a:p>
                      </a:txBody>
                      <a:tcPr marL="9525" marR="9525" marT="9525" marB="0" anchor="ctr"/>
                    </a:tc>
                  </a:tr>
                  <a:tr h="317015">
                    <a:tc>
                      <a:txBody>
                        <a:bodyPr/>
                        <a:lstStyle/>
                        <a:p>
                          <a:pPr algn="ctr" latinLnBrk="1"/>
                          <a:r>
                            <a:rPr lang="en-US" altLang="ko-KR" sz="1100" b="1" dirty="0" smtClean="0">
                              <a:solidFill>
                                <a:srgbClr val="FF0000"/>
                              </a:solidFill>
                            </a:rPr>
                            <a:t>11</a:t>
                          </a:r>
                          <a:endParaRPr lang="ko-KR" altLang="en-US" sz="1100" b="1" dirty="0">
                            <a:solidFill>
                              <a:srgbClr val="FF0000"/>
                            </a:solidFill>
                          </a:endParaRPr>
                        </a:p>
                      </a:txBody>
                      <a:tcPr anchor="ctr"/>
                    </a:tc>
                    <a:tc>
                      <a:txBody>
                        <a:bodyPr/>
                        <a:lstStyle/>
                        <a:p>
                          <a:pPr algn="ctr" fontAlgn="ctr"/>
                          <a:r>
                            <a:rPr lang="en-US" altLang="ko-KR" sz="1100" b="1" i="0" u="none" strike="noStrike" dirty="0">
                              <a:solidFill>
                                <a:srgbClr val="FF0000"/>
                              </a:solidFill>
                              <a:effectLst/>
                              <a:latin typeface="맑은 고딕"/>
                            </a:rPr>
                            <a:t>21772.34 </a:t>
                          </a:r>
                        </a:p>
                      </a:txBody>
                      <a:tcPr marL="9525" marR="9525" marT="9525" marB="0" anchor="ctr"/>
                    </a:tc>
                    <a:tc>
                      <a:txBody>
                        <a:bodyPr/>
                        <a:lstStyle/>
                        <a:p>
                          <a:pPr algn="ctr" fontAlgn="ctr"/>
                          <a:r>
                            <a:rPr lang="en-US" altLang="ko-KR" sz="1100" b="1" i="0" u="none" strike="noStrike">
                              <a:solidFill>
                                <a:srgbClr val="FF0000"/>
                              </a:solidFill>
                              <a:effectLst/>
                              <a:latin typeface="맑은 고딕"/>
                            </a:rPr>
                            <a:t>20128.69 </a:t>
                          </a:r>
                        </a:p>
                      </a:txBody>
                      <a:tcPr marL="9525" marR="9525" marT="9525" marB="0" anchor="ctr"/>
                    </a:tc>
                    <a:tc>
                      <a:txBody>
                        <a:bodyPr/>
                        <a:lstStyle/>
                        <a:p>
                          <a:pPr algn="ctr" fontAlgn="ctr"/>
                          <a:r>
                            <a:rPr lang="en-US" altLang="ko-KR" sz="1100" b="1" i="0" u="none" strike="noStrike" dirty="0">
                              <a:solidFill>
                                <a:srgbClr val="FF0000"/>
                              </a:solidFill>
                              <a:effectLst/>
                              <a:latin typeface="맑은 고딕"/>
                            </a:rPr>
                            <a:t>1643.64 </a:t>
                          </a:r>
                        </a:p>
                      </a:txBody>
                      <a:tcPr marL="9525" marR="9525" marT="9525" marB="0" anchor="ctr"/>
                    </a:tc>
                  </a:tr>
                  <a:tr h="317015">
                    <a:tc>
                      <a:txBody>
                        <a:bodyPr/>
                        <a:lstStyle/>
                        <a:p>
                          <a:pPr algn="ctr" latinLnBrk="1"/>
                          <a:r>
                            <a:rPr lang="en-US" altLang="ko-KR" sz="1100" dirty="0" smtClean="0"/>
                            <a:t>12</a:t>
                          </a:r>
                          <a:endParaRPr lang="ko-KR" altLang="en-US" sz="1100" dirty="0"/>
                        </a:p>
                      </a:txBody>
                      <a:tcPr anchor="ctr">
                        <a:lnB w="12700" cap="flat" cmpd="sng" algn="ctr">
                          <a:solidFill>
                            <a:schemeClr val="tx1"/>
                          </a:solidFill>
                          <a:prstDash val="solid"/>
                          <a:round/>
                          <a:headEnd type="none" w="med" len="med"/>
                          <a:tailEnd type="none" w="med" len="med"/>
                        </a:lnB>
                      </a:tcPr>
                    </a:tc>
                    <a:tc>
                      <a:txBody>
                        <a:bodyPr/>
                        <a:lstStyle/>
                        <a:p>
                          <a:pPr algn="ctr" fontAlgn="ctr"/>
                          <a:r>
                            <a:rPr lang="en-US" altLang="ko-KR" sz="1100" b="0" i="0" u="none" strike="noStrike">
                              <a:solidFill>
                                <a:srgbClr val="000000"/>
                              </a:solidFill>
                              <a:effectLst/>
                              <a:latin typeface="맑은 고딕"/>
                            </a:rPr>
                            <a:t>22586.03 </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altLang="ko-KR" sz="1100" b="0" i="0" u="none" strike="noStrike" dirty="0">
                              <a:solidFill>
                                <a:srgbClr val="000000"/>
                              </a:solidFill>
                              <a:effectLst/>
                              <a:latin typeface="맑은 고딕"/>
                            </a:rPr>
                            <a:t>22511.32 </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altLang="ko-KR" sz="1100" b="0" i="0" u="none" strike="noStrike" dirty="0">
                              <a:solidFill>
                                <a:srgbClr val="000000"/>
                              </a:solidFill>
                              <a:effectLst/>
                              <a:latin typeface="맑은 고딕"/>
                            </a:rPr>
                            <a:t>74.71 </a:t>
                          </a:r>
                        </a:p>
                      </a:txBody>
                      <a:tcPr marL="9525" marR="9525" marT="9525" marB="0" anchor="ctr">
                        <a:lnB w="12700" cap="flat" cmpd="sng" algn="ctr">
                          <a:solidFill>
                            <a:schemeClr val="tx1"/>
                          </a:solidFill>
                          <a:prstDash val="solid"/>
                          <a:round/>
                          <a:headEnd type="none" w="med" len="med"/>
                          <a:tailEnd type="none" w="med" len="med"/>
                        </a:lnB>
                      </a:tcPr>
                    </a:tc>
                  </a:tr>
                  <a:tr h="259080">
                    <a:tc>
                      <a:txBody>
                        <a:bodyPr/>
                        <a:lstStyle/>
                        <a:p>
                          <a:endParaRPr lang="ko-K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1">
                          <a:blip r:embed="rId3"/>
                          <a:stretch>
                            <a:fillRect t="-560465" r="-372973" b="-372093"/>
                          </a:stretch>
                        </a:blipFill>
                      </a:tcPr>
                    </a:tc>
                    <a:tc>
                      <a:txBody>
                        <a:bodyPr/>
                        <a:lstStyle/>
                        <a:p>
                          <a:endParaRPr lang="ko-K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1">
                          <a:blip r:embed="rId3"/>
                          <a:stretch>
                            <a:fillRect l="-100000" t="-560465" r="-272973" b="-372093"/>
                          </a:stretch>
                        </a:blipFill>
                      </a:tcPr>
                    </a:tc>
                    <a:tc>
                      <a:txBody>
                        <a:bodyPr/>
                        <a:lstStyle/>
                        <a:p>
                          <a:endParaRPr lang="ko-K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1">
                          <a:blip r:embed="rId3"/>
                          <a:stretch>
                            <a:fillRect l="-200000" t="-560465" r="-172973" b="-372093"/>
                          </a:stretch>
                        </a:blipFill>
                      </a:tcPr>
                    </a:tc>
                    <a:tc>
                      <a:txBody>
                        <a:bodyPr/>
                        <a:lstStyle/>
                        <a:p>
                          <a:endParaRPr lang="ko-K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rotWithShape="1">
                          <a:blip r:embed="rId3"/>
                          <a:stretch>
                            <a:fillRect l="-173438" t="-560465" b="-372093"/>
                          </a:stretch>
                        </a:blipFill>
                      </a:tcPr>
                    </a:tc>
                  </a:tr>
                  <a:tr h="317015">
                    <a:tc>
                      <a:txBody>
                        <a:bodyPr/>
                        <a:lstStyle/>
                        <a:p>
                          <a:pPr algn="ctr" latinLnBrk="1"/>
                          <a:r>
                            <a:rPr lang="en-US" altLang="ko-KR" sz="1100" dirty="0" smtClean="0"/>
                            <a:t>31</a:t>
                          </a:r>
                          <a:endParaRPr lang="ko-KR" altLang="en-US" sz="1100" dirty="0"/>
                        </a:p>
                      </a:txBody>
                      <a:tcPr anchor="ctr">
                        <a:lnT w="12700" cap="flat" cmpd="sng" algn="ctr">
                          <a:solidFill>
                            <a:schemeClr val="tx1"/>
                          </a:solidFill>
                          <a:prstDash val="solid"/>
                          <a:round/>
                          <a:headEnd type="none" w="med" len="med"/>
                          <a:tailEnd type="none" w="med" len="med"/>
                        </a:lnT>
                      </a:tcPr>
                    </a:tc>
                    <a:tc>
                      <a:txBody>
                        <a:bodyPr/>
                        <a:lstStyle/>
                        <a:p>
                          <a:pPr algn="ctr" fontAlgn="ctr"/>
                          <a:r>
                            <a:rPr lang="en-US" altLang="ko-KR" sz="1100" b="0" i="0" u="none" strike="noStrike">
                              <a:solidFill>
                                <a:srgbClr val="000000"/>
                              </a:solidFill>
                              <a:effectLst/>
                              <a:latin typeface="맑은 고딕"/>
                            </a:rPr>
                            <a:t>42753.03 </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altLang="ko-KR" sz="1100" b="0" i="0" u="none" strike="noStrike" dirty="0">
                              <a:solidFill>
                                <a:srgbClr val="000000"/>
                              </a:solidFill>
                              <a:effectLst/>
                              <a:latin typeface="맑은 고딕"/>
                            </a:rPr>
                            <a:t>42678.31 </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altLang="ko-KR" sz="1100" b="0" i="0" u="none" strike="noStrike" dirty="0">
                              <a:solidFill>
                                <a:srgbClr val="000000"/>
                              </a:solidFill>
                              <a:effectLst/>
                              <a:latin typeface="맑은 고딕"/>
                            </a:rPr>
                            <a:t>74.71 </a:t>
                          </a:r>
                        </a:p>
                      </a:txBody>
                      <a:tcPr marL="9525" marR="9525" marT="9525" marB="0" anchor="ctr">
                        <a:lnT w="12700" cap="flat" cmpd="sng" algn="ctr">
                          <a:solidFill>
                            <a:schemeClr val="tx1"/>
                          </a:solidFill>
                          <a:prstDash val="solid"/>
                          <a:round/>
                          <a:headEnd type="none" w="med" len="med"/>
                          <a:tailEnd type="none" w="med" len="med"/>
                        </a:lnT>
                      </a:tcPr>
                    </a:tc>
                  </a:tr>
                  <a:tr h="317015">
                    <a:tc>
                      <a:txBody>
                        <a:bodyPr/>
                        <a:lstStyle/>
                        <a:p>
                          <a:pPr algn="ctr" latinLnBrk="1"/>
                          <a:r>
                            <a:rPr lang="en-US" altLang="ko-KR" sz="1100" b="1" dirty="0" smtClean="0">
                              <a:solidFill>
                                <a:srgbClr val="FF0000"/>
                              </a:solidFill>
                            </a:rPr>
                            <a:t>32</a:t>
                          </a:r>
                          <a:endParaRPr lang="ko-KR" altLang="en-US" sz="1100" b="1" dirty="0">
                            <a:solidFill>
                              <a:srgbClr val="FF0000"/>
                            </a:solidFill>
                          </a:endParaRPr>
                        </a:p>
                      </a:txBody>
                      <a:tcPr anchor="ctr"/>
                    </a:tc>
                    <a:tc>
                      <a:txBody>
                        <a:bodyPr/>
                        <a:lstStyle/>
                        <a:p>
                          <a:pPr algn="ctr" fontAlgn="ctr"/>
                          <a:r>
                            <a:rPr lang="en-US" altLang="ko-KR" sz="1100" b="1" i="0" u="none" strike="noStrike" dirty="0">
                              <a:solidFill>
                                <a:srgbClr val="FF0000"/>
                              </a:solidFill>
                              <a:effectLst/>
                              <a:latin typeface="맑은 고딕"/>
                            </a:rPr>
                            <a:t>45135.65 </a:t>
                          </a:r>
                        </a:p>
                      </a:txBody>
                      <a:tcPr marL="9525" marR="9525" marT="9525" marB="0" anchor="ctr"/>
                    </a:tc>
                    <a:tc>
                      <a:txBody>
                        <a:bodyPr/>
                        <a:lstStyle/>
                        <a:p>
                          <a:pPr algn="ctr" fontAlgn="ctr"/>
                          <a:r>
                            <a:rPr lang="en-US" altLang="ko-KR" sz="1100" b="1" i="0" u="none" strike="noStrike" dirty="0">
                              <a:solidFill>
                                <a:srgbClr val="FF0000"/>
                              </a:solidFill>
                              <a:effectLst/>
                              <a:latin typeface="맑은 고딕"/>
                            </a:rPr>
                            <a:t>43492.01 </a:t>
                          </a:r>
                        </a:p>
                      </a:txBody>
                      <a:tcPr marL="9525" marR="9525" marT="9525" marB="0" anchor="ctr"/>
                    </a:tc>
                    <a:tc>
                      <a:txBody>
                        <a:bodyPr/>
                        <a:lstStyle/>
                        <a:p>
                          <a:pPr algn="ctr" fontAlgn="ctr"/>
                          <a:r>
                            <a:rPr lang="en-US" altLang="ko-KR" sz="1100" b="1" i="0" u="none" strike="noStrike" dirty="0">
                              <a:solidFill>
                                <a:srgbClr val="FF0000"/>
                              </a:solidFill>
                              <a:effectLst/>
                              <a:latin typeface="맑은 고딕"/>
                            </a:rPr>
                            <a:t>1643.64 </a:t>
                          </a:r>
                        </a:p>
                      </a:txBody>
                      <a:tcPr marL="9525" marR="9525" marT="9525" marB="0" anchor="ctr"/>
                    </a:tc>
                  </a:tr>
                  <a:tr h="317015">
                    <a:tc>
                      <a:txBody>
                        <a:bodyPr/>
                        <a:lstStyle/>
                        <a:p>
                          <a:pPr algn="ctr" latinLnBrk="1"/>
                          <a:r>
                            <a:rPr lang="en-US" altLang="ko-KR" sz="1100" dirty="0" smtClean="0"/>
                            <a:t>33</a:t>
                          </a:r>
                          <a:endParaRPr lang="ko-KR" altLang="en-US" sz="1100" dirty="0"/>
                        </a:p>
                      </a:txBody>
                      <a:tcPr anchor="ctr"/>
                    </a:tc>
                    <a:tc>
                      <a:txBody>
                        <a:bodyPr/>
                        <a:lstStyle/>
                        <a:p>
                          <a:pPr algn="ctr" fontAlgn="ctr"/>
                          <a:r>
                            <a:rPr lang="en-US" altLang="ko-KR" sz="1100" b="0" i="0" u="none" strike="noStrike">
                              <a:solidFill>
                                <a:srgbClr val="000000"/>
                              </a:solidFill>
                              <a:effectLst/>
                              <a:latin typeface="맑은 고딕"/>
                            </a:rPr>
                            <a:t>45949.35 </a:t>
                          </a:r>
                        </a:p>
                      </a:txBody>
                      <a:tcPr marL="9525" marR="9525" marT="9525" marB="0" anchor="ctr"/>
                    </a:tc>
                    <a:tc>
                      <a:txBody>
                        <a:bodyPr/>
                        <a:lstStyle/>
                        <a:p>
                          <a:pPr algn="ctr" fontAlgn="ctr"/>
                          <a:r>
                            <a:rPr lang="en-US" altLang="ko-KR" sz="1100" b="0" i="0" u="none" strike="noStrike" dirty="0">
                              <a:solidFill>
                                <a:srgbClr val="000000"/>
                              </a:solidFill>
                              <a:effectLst/>
                              <a:latin typeface="맑은 고딕"/>
                            </a:rPr>
                            <a:t>45874.64 </a:t>
                          </a:r>
                        </a:p>
                      </a:txBody>
                      <a:tcPr marL="9525" marR="9525" marT="9525" marB="0" anchor="ctr"/>
                    </a:tc>
                    <a:tc>
                      <a:txBody>
                        <a:bodyPr/>
                        <a:lstStyle/>
                        <a:p>
                          <a:pPr algn="ctr" fontAlgn="ctr"/>
                          <a:r>
                            <a:rPr lang="en-US" altLang="ko-KR" sz="1100" b="0" i="0" u="none" strike="noStrike" dirty="0">
                              <a:solidFill>
                                <a:srgbClr val="000000"/>
                              </a:solidFill>
                              <a:effectLst/>
                              <a:latin typeface="맑은 고딕"/>
                            </a:rPr>
                            <a:t>74.71 </a:t>
                          </a:r>
                        </a:p>
                      </a:txBody>
                      <a:tcPr marL="9525" marR="9525" marT="9525" marB="0" anchor="ctr"/>
                    </a:tc>
                  </a:tr>
                </a:tbl>
              </a:graphicData>
            </a:graphic>
          </p:graphicFrame>
        </mc:Fallback>
      </mc:AlternateContent>
      <p:sp>
        <p:nvSpPr>
          <p:cNvPr id="8" name="TextBox 7"/>
          <p:cNvSpPr txBox="1"/>
          <p:nvPr/>
        </p:nvSpPr>
        <p:spPr>
          <a:xfrm>
            <a:off x="685800" y="5426578"/>
            <a:ext cx="7848600" cy="1015663"/>
          </a:xfrm>
          <a:prstGeom prst="rect">
            <a:avLst/>
          </a:prstGeom>
          <a:noFill/>
        </p:spPr>
        <p:txBody>
          <a:bodyPr wrap="square" rtlCol="0">
            <a:spAutoFit/>
          </a:bodyPr>
          <a:lstStyle/>
          <a:p>
            <a:r>
              <a:rPr lang="en-US" altLang="ko-KR" b="1" dirty="0"/>
              <a:t>*Assumption and </a:t>
            </a:r>
            <a:r>
              <a:rPr lang="en-US" altLang="ko-KR" b="1" dirty="0" smtClean="0"/>
              <a:t>configuration [1]</a:t>
            </a:r>
          </a:p>
          <a:p>
            <a:r>
              <a:rPr lang="en-US" altLang="ko-KR" dirty="0" smtClean="0"/>
              <a:t>: 16 TX Beams, and repeat TDD SSW frame 32 times for each TX Beam</a:t>
            </a:r>
          </a:p>
          <a:p>
            <a:r>
              <a:rPr lang="en-US" altLang="ko-KR" b="1" dirty="0" smtClean="0"/>
              <a:t>*Time Cost </a:t>
            </a:r>
          </a:p>
          <a:p>
            <a:r>
              <a:rPr lang="en-US" altLang="ko-KR" dirty="0" smtClean="0"/>
              <a:t>= {TXTIME[TDD SSW for MU]*32 + SBIFS*(32-1) + TXTIME[TDD SSW Feedback]*</a:t>
            </a:r>
            <a:r>
              <a:rPr lang="en-US" altLang="ko-KR" dirty="0" err="1" smtClean="0"/>
              <a:t>N_Responders</a:t>
            </a:r>
            <a:r>
              <a:rPr lang="en-US" altLang="ko-KR" dirty="0" smtClean="0"/>
              <a:t> + TXTIME[TDD SSW  ACK]*</a:t>
            </a:r>
            <a:r>
              <a:rPr lang="en-US" altLang="ko-KR" dirty="0" err="1" smtClean="0"/>
              <a:t>N_Responders</a:t>
            </a:r>
            <a:r>
              <a:rPr lang="en-US" altLang="ko-KR" dirty="0" smtClean="0"/>
              <a:t> + SBIFS*(N_Responders-1) + </a:t>
            </a:r>
            <a:r>
              <a:rPr lang="en-US" altLang="ko-KR" dirty="0"/>
              <a:t>SBIFS*(N_Responders-1</a:t>
            </a:r>
            <a:r>
              <a:rPr lang="en-US" altLang="ko-KR" dirty="0" smtClean="0"/>
              <a:t>)} * 16</a:t>
            </a:r>
            <a:endParaRPr lang="ko-KR" altLang="en-US" dirty="0"/>
          </a:p>
        </p:txBody>
      </p:sp>
    </p:spTree>
    <p:extLst>
      <p:ext uri="{BB962C8B-B14F-4D97-AF65-F5344CB8AC3E}">
        <p14:creationId xmlns:p14="http://schemas.microsoft.com/office/powerpoint/2010/main" val="1806816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4"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2652661"/>
            <a:ext cx="4703883" cy="2601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제목 1"/>
          <p:cNvSpPr>
            <a:spLocks noGrp="1"/>
          </p:cNvSpPr>
          <p:nvPr>
            <p:ph type="title"/>
          </p:nvPr>
        </p:nvSpPr>
        <p:spPr>
          <a:xfrm>
            <a:off x="685800" y="631556"/>
            <a:ext cx="7772400" cy="1121044"/>
          </a:xfrm>
        </p:spPr>
        <p:txBody>
          <a:bodyPr/>
          <a:lstStyle/>
          <a:p>
            <a:r>
              <a:rPr lang="en-US" altLang="ko-KR" sz="3600" dirty="0">
                <a:solidFill>
                  <a:schemeClr val="tx1"/>
                </a:solidFill>
                <a:latin typeface="Times New Roman" panose="02020603050405020304" pitchFamily="18" charset="0"/>
                <a:cs typeface="Times New Roman" panose="02020603050405020304" pitchFamily="18" charset="0"/>
              </a:rPr>
              <a:t>Overhead analysis</a:t>
            </a:r>
            <a:br>
              <a:rPr lang="en-US" altLang="ko-KR" sz="3600" dirty="0">
                <a:solidFill>
                  <a:schemeClr val="tx1"/>
                </a:solidFill>
                <a:latin typeface="Times New Roman" panose="02020603050405020304" pitchFamily="18" charset="0"/>
                <a:cs typeface="Times New Roman" panose="02020603050405020304" pitchFamily="18" charset="0"/>
              </a:rPr>
            </a:br>
            <a:r>
              <a:rPr lang="en-US" altLang="ko-KR" sz="2800" dirty="0">
                <a:solidFill>
                  <a:schemeClr val="tx1"/>
                </a:solidFill>
                <a:latin typeface="Times New Roman" panose="02020603050405020304" pitchFamily="18" charset="0"/>
                <a:cs typeface="Times New Roman" panose="02020603050405020304" pitchFamily="18" charset="0"/>
              </a:rPr>
              <a:t>(N</a:t>
            </a:r>
            <a:r>
              <a:rPr lang="en-US" altLang="ko-KR" sz="2800" dirty="0"/>
              <a:t>umber of </a:t>
            </a:r>
            <a:r>
              <a:rPr lang="en-US" altLang="ko-KR" sz="2800" dirty="0" smtClean="0"/>
              <a:t>training sectors</a:t>
            </a:r>
            <a:r>
              <a:rPr lang="en-US" altLang="ko-KR" sz="2800" dirty="0">
                <a:solidFill>
                  <a:schemeClr val="tx1"/>
                </a:solidFill>
                <a:latin typeface="Times New Roman" panose="02020603050405020304" pitchFamily="18" charset="0"/>
                <a:cs typeface="Times New Roman" panose="02020603050405020304" pitchFamily="18" charset="0"/>
              </a:rPr>
              <a:t>)</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05000"/>
            <a:ext cx="7848600" cy="4572000"/>
          </a:xfrm>
        </p:spPr>
        <p:txBody>
          <a:bodyPr/>
          <a:lstStyle/>
          <a:p>
            <a:r>
              <a:rPr lang="en-US" altLang="ko-KR" sz="2000" b="0" dirty="0"/>
              <a:t>The time </a:t>
            </a:r>
            <a:r>
              <a:rPr lang="en-US" altLang="ko-KR" sz="2000" b="0" dirty="0" smtClean="0"/>
              <a:t>cost of proposed frame </a:t>
            </a:r>
            <a:r>
              <a:rPr lang="en-US" altLang="ko-KR" sz="2000" b="0" dirty="0"/>
              <a:t>is </a:t>
            </a:r>
            <a:r>
              <a:rPr lang="en-US" altLang="ko-KR" sz="2000" b="0" dirty="0" smtClean="0"/>
              <a:t>decreased as </a:t>
            </a:r>
            <a:r>
              <a:rPr lang="en-US" altLang="ko-KR" sz="2000" b="0" dirty="0"/>
              <a:t>the number of </a:t>
            </a:r>
            <a:r>
              <a:rPr lang="en-US" altLang="ko-KR" sz="2000" b="0" dirty="0" smtClean="0"/>
              <a:t>training sectors is increased.</a:t>
            </a:r>
            <a:endParaRPr lang="en-US" altLang="ko-KR" sz="2000" b="0" dirty="0"/>
          </a:p>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a:p>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endParaRPr lang="en-US" altLang="ko-KR" sz="1800" b="0" dirty="0"/>
          </a:p>
          <a:p>
            <a:pPr marL="0" indent="0">
              <a:buNone/>
            </a:pPr>
            <a:endParaRPr lang="en-US" altLang="ko-KR" sz="1800" b="0" dirty="0" smtClean="0"/>
          </a:p>
          <a:p>
            <a:endParaRPr lang="en-US" altLang="ko-KR" sz="16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7</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
        <p:nvSpPr>
          <p:cNvPr id="8" name="타원 7"/>
          <p:cNvSpPr/>
          <p:nvPr/>
        </p:nvSpPr>
        <p:spPr bwMode="auto">
          <a:xfrm>
            <a:off x="2209800" y="3982777"/>
            <a:ext cx="381000" cy="457200"/>
          </a:xfrm>
          <a:prstGeom prst="ellipse">
            <a:avLst/>
          </a:prstGeom>
          <a:noFill/>
          <a:ln w="5715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6155" name="Picture 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57800" y="2769882"/>
            <a:ext cx="3657600" cy="2343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7" name="꺾인 연결선 16"/>
          <p:cNvCxnSpPr>
            <a:stCxn id="8" idx="6"/>
            <a:endCxn id="6155" idx="1"/>
          </p:cNvCxnSpPr>
          <p:nvPr/>
        </p:nvCxnSpPr>
        <p:spPr bwMode="auto">
          <a:xfrm flipV="1">
            <a:off x="2590800" y="3941586"/>
            <a:ext cx="2667000" cy="269791"/>
          </a:xfrm>
          <a:prstGeom prst="bentConnector3">
            <a:avLst>
              <a:gd name="adj1" fmla="val 50000"/>
            </a:avLst>
          </a:prstGeom>
          <a:solidFill>
            <a:schemeClr val="accent1"/>
          </a:solidFill>
          <a:ln w="57150" cap="flat" cmpd="sng" algn="ctr">
            <a:solidFill>
              <a:srgbClr val="FF0000"/>
            </a:solidFill>
            <a:prstDash val="sysDash"/>
            <a:round/>
            <a:headEnd type="none" w="sm" len="sm"/>
            <a:tailEnd type="arrow"/>
          </a:ln>
          <a:effectLst/>
        </p:spPr>
      </p:cxnSp>
      <p:cxnSp>
        <p:nvCxnSpPr>
          <p:cNvPr id="22" name="직선 화살표 연결선 21"/>
          <p:cNvCxnSpPr/>
          <p:nvPr/>
        </p:nvCxnSpPr>
        <p:spPr bwMode="auto">
          <a:xfrm>
            <a:off x="7543800" y="3531882"/>
            <a:ext cx="0" cy="409704"/>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mc:AlternateContent xmlns:mc="http://schemas.openxmlformats.org/markup-compatibility/2006" xmlns:a14="http://schemas.microsoft.com/office/drawing/2010/main">
        <mc:Choice Requires="a14">
          <p:sp>
            <p:nvSpPr>
              <p:cNvPr id="24" name="TextBox 23"/>
              <p:cNvSpPr txBox="1"/>
              <p:nvPr/>
            </p:nvSpPr>
            <p:spPr>
              <a:xfrm>
                <a:off x="7483240" y="3564694"/>
                <a:ext cx="618392" cy="276999"/>
              </a:xfrm>
              <a:prstGeom prst="rect">
                <a:avLst/>
              </a:prstGeom>
              <a:noFill/>
            </p:spPr>
            <p:txBody>
              <a:bodyPr wrap="square" rtlCol="0">
                <a:spAutoFit/>
              </a:bodyPr>
              <a:lstStyle/>
              <a:p>
                <a14:m>
                  <m:oMath xmlns:m="http://schemas.openxmlformats.org/officeDocument/2006/math">
                    <m:r>
                      <a:rPr lang="en-US" altLang="ko-KR" b="1" i="1" smtClean="0">
                        <a:latin typeface="Cambria Math"/>
                        <a:ea typeface="Cambria Math"/>
                      </a:rPr>
                      <m:t>≈</m:t>
                    </m:r>
                  </m:oMath>
                </a14:m>
                <a:r>
                  <a:rPr lang="en-US" altLang="ko-KR" b="1" dirty="0" smtClean="0"/>
                  <a:t>2 </a:t>
                </a:r>
                <a:r>
                  <a:rPr lang="en-US" altLang="ko-KR" b="1" dirty="0" err="1" smtClean="0"/>
                  <a:t>ms</a:t>
                </a:r>
                <a:endParaRPr lang="ko-KR" altLang="en-US" b="1" dirty="0"/>
              </a:p>
            </p:txBody>
          </p:sp>
        </mc:Choice>
        <mc:Fallback xmlns="">
          <p:sp>
            <p:nvSpPr>
              <p:cNvPr id="24" name="TextBox 23"/>
              <p:cNvSpPr txBox="1">
                <a:spLocks noRot="1" noChangeAspect="1" noMove="1" noResize="1" noEditPoints="1" noAdjustHandles="1" noChangeArrowheads="1" noChangeShapeType="1" noTextEdit="1"/>
              </p:cNvSpPr>
              <p:nvPr/>
            </p:nvSpPr>
            <p:spPr>
              <a:xfrm>
                <a:off x="7483240" y="3564694"/>
                <a:ext cx="618392" cy="276999"/>
              </a:xfrm>
              <a:prstGeom prst="rect">
                <a:avLst/>
              </a:prstGeom>
              <a:blipFill rotWithShape="1">
                <a:blip r:embed="rId5"/>
                <a:stretch>
                  <a:fillRect b="-17778"/>
                </a:stretch>
              </a:blipFill>
            </p:spPr>
            <p:txBody>
              <a:bodyPr/>
              <a:lstStyle/>
              <a:p>
                <a:r>
                  <a:rPr lang="ko-KR" altLang="en-US">
                    <a:noFill/>
                  </a:rPr>
                  <a:t> </a:t>
                </a:r>
              </a:p>
            </p:txBody>
          </p:sp>
        </mc:Fallback>
      </mc:AlternateContent>
      <p:sp>
        <p:nvSpPr>
          <p:cNvPr id="25" name="TextBox 24"/>
          <p:cNvSpPr txBox="1"/>
          <p:nvPr/>
        </p:nvSpPr>
        <p:spPr>
          <a:xfrm>
            <a:off x="838200" y="5477470"/>
            <a:ext cx="6411059" cy="923330"/>
          </a:xfrm>
          <a:prstGeom prst="rect">
            <a:avLst/>
          </a:prstGeom>
          <a:noFill/>
        </p:spPr>
        <p:txBody>
          <a:bodyPr wrap="square" rtlCol="0">
            <a:spAutoFit/>
          </a:bodyPr>
          <a:lstStyle/>
          <a:p>
            <a:r>
              <a:rPr lang="en-US" altLang="ko-KR" sz="1800" b="1" dirty="0" smtClean="0"/>
              <a:t>*Assumption </a:t>
            </a:r>
            <a:r>
              <a:rPr lang="en-US" altLang="ko-KR" sz="1800" b="1" dirty="0"/>
              <a:t>and </a:t>
            </a:r>
            <a:r>
              <a:rPr lang="en-US" altLang="ko-KR" sz="1800" b="1" dirty="0" smtClean="0"/>
              <a:t>configuration:</a:t>
            </a:r>
            <a:endParaRPr lang="en-US" altLang="ko-KR" sz="1800" b="1" dirty="0"/>
          </a:p>
          <a:p>
            <a:r>
              <a:rPr lang="en-US" altLang="ko-KR" sz="1800" dirty="0" smtClean="0"/>
              <a:t>- Repeat </a:t>
            </a:r>
            <a:r>
              <a:rPr lang="en-US" altLang="ko-KR" sz="1800" dirty="0"/>
              <a:t>TDD SSW Frame 32 times for each </a:t>
            </a:r>
            <a:r>
              <a:rPr lang="en-US" altLang="ko-KR" sz="1800" dirty="0" smtClean="0"/>
              <a:t>TX Beam</a:t>
            </a:r>
            <a:endParaRPr lang="en-US" altLang="ko-KR" sz="1800" dirty="0"/>
          </a:p>
          <a:p>
            <a:r>
              <a:rPr lang="en-US" altLang="ko-KR" sz="1800" dirty="0" smtClean="0"/>
              <a:t>- The </a:t>
            </a:r>
            <a:r>
              <a:rPr lang="en-US" altLang="ko-KR" sz="1800" dirty="0"/>
              <a:t>number of responders is 11. </a:t>
            </a:r>
          </a:p>
        </p:txBody>
      </p:sp>
      <p:sp>
        <p:nvSpPr>
          <p:cNvPr id="6" name="TextBox 5"/>
          <p:cNvSpPr txBox="1"/>
          <p:nvPr/>
        </p:nvSpPr>
        <p:spPr>
          <a:xfrm>
            <a:off x="4572000" y="5048511"/>
            <a:ext cx="762000" cy="215444"/>
          </a:xfrm>
          <a:prstGeom prst="rect">
            <a:avLst/>
          </a:prstGeom>
          <a:noFill/>
        </p:spPr>
        <p:txBody>
          <a:bodyPr wrap="square" rtlCol="0">
            <a:spAutoFit/>
          </a:bodyPr>
          <a:lstStyle/>
          <a:p>
            <a:r>
              <a:rPr lang="en-US" altLang="ko-KR" sz="800" b="1" dirty="0" smtClean="0">
                <a:latin typeface="Arial" panose="020B0604020202020204" pitchFamily="34" charset="0"/>
                <a:cs typeface="Arial" panose="020B0604020202020204" pitchFamily="34" charset="0"/>
              </a:rPr>
              <a:t>(sectors)</a:t>
            </a:r>
            <a:endParaRPr lang="ko-KR" altLang="en-US" sz="800" b="1" dirty="0">
              <a:latin typeface="Arial" panose="020B0604020202020204" pitchFamily="34" charset="0"/>
              <a:cs typeface="Arial" panose="020B0604020202020204" pitchFamily="34" charset="0"/>
            </a:endParaRPr>
          </a:p>
        </p:txBody>
      </p:sp>
      <p:sp>
        <p:nvSpPr>
          <p:cNvPr id="14" name="TextBox 13"/>
          <p:cNvSpPr txBox="1"/>
          <p:nvPr/>
        </p:nvSpPr>
        <p:spPr>
          <a:xfrm>
            <a:off x="389546" y="2700086"/>
            <a:ext cx="762000" cy="215444"/>
          </a:xfrm>
          <a:prstGeom prst="rect">
            <a:avLst/>
          </a:prstGeom>
          <a:noFill/>
        </p:spPr>
        <p:txBody>
          <a:bodyPr wrap="square" rtlCol="0">
            <a:spAutoFit/>
          </a:bodyPr>
          <a:lstStyle/>
          <a:p>
            <a:r>
              <a:rPr lang="en-US" altLang="ko-KR" sz="800" b="1" dirty="0" smtClean="0">
                <a:latin typeface="Arial" panose="020B0604020202020204" pitchFamily="34" charset="0"/>
                <a:cs typeface="Arial" panose="020B0604020202020204" pitchFamily="34" charset="0"/>
              </a:rPr>
              <a:t>(</a:t>
            </a:r>
            <a:r>
              <a:rPr lang="en-US" altLang="ko-KR" sz="800" b="1" dirty="0" err="1" smtClean="0">
                <a:latin typeface="Arial" panose="020B0604020202020204" pitchFamily="34" charset="0"/>
                <a:cs typeface="Arial" panose="020B0604020202020204" pitchFamily="34" charset="0"/>
              </a:rPr>
              <a:t>usec</a:t>
            </a:r>
            <a:r>
              <a:rPr lang="en-US" altLang="ko-KR" sz="800" b="1" dirty="0" smtClean="0">
                <a:latin typeface="Arial" panose="020B0604020202020204" pitchFamily="34" charset="0"/>
                <a:cs typeface="Arial" panose="020B0604020202020204" pitchFamily="34" charset="0"/>
              </a:rPr>
              <a:t>)</a:t>
            </a:r>
            <a:endParaRPr lang="ko-KR"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48499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Conclusion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848600" cy="4495800"/>
          </a:xfrm>
        </p:spPr>
        <p:txBody>
          <a:bodyPr/>
          <a:lstStyle/>
          <a:p>
            <a:r>
              <a:rPr lang="en-US" altLang="ko-KR" sz="1800" b="0" dirty="0" smtClean="0"/>
              <a:t>A TDD SSW frame for MU improves time efficiency for a case in which the initiator perform BF training with multiple responders. </a:t>
            </a:r>
          </a:p>
          <a:p>
            <a:endParaRPr lang="en-US" altLang="ko-KR" sz="1800" b="0" dirty="0" smtClean="0"/>
          </a:p>
          <a:p>
            <a:r>
              <a:rPr lang="en-US" altLang="ko-KR" sz="1800" b="0" dirty="0"/>
              <a:t>I</a:t>
            </a:r>
            <a:r>
              <a:rPr lang="en-US" altLang="ko-KR" sz="1800" b="0" dirty="0" smtClean="0"/>
              <a:t>n terms of time efficiency, the existing TDD SSW frame for MU needs to be modified.</a:t>
            </a:r>
            <a:endParaRPr lang="en-US" altLang="ko-KR" sz="1800" b="0" dirty="0"/>
          </a:p>
          <a:p>
            <a:endParaRPr lang="en-US" altLang="ko-KR" sz="1800" b="0" dirty="0" smtClean="0"/>
          </a:p>
          <a:p>
            <a:r>
              <a:rPr lang="en-US" altLang="ko-KR" sz="1800" b="0" dirty="0" smtClean="0"/>
              <a:t>The proposed TDD SSW frame for MU can make the time cost reduced.</a:t>
            </a:r>
          </a:p>
          <a:p>
            <a:endParaRPr lang="en-US" altLang="ko-KR" sz="1800" b="0" dirty="0"/>
          </a:p>
          <a:p>
            <a:endParaRPr lang="en-US" altLang="ko-KR" sz="1800" b="0" dirty="0"/>
          </a:p>
          <a:p>
            <a:endParaRPr lang="en-US" altLang="ko-KR" sz="18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8</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Tree>
    <p:extLst>
      <p:ext uri="{BB962C8B-B14F-4D97-AF65-F5344CB8AC3E}">
        <p14:creationId xmlns:p14="http://schemas.microsoft.com/office/powerpoint/2010/main" val="4088767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Reference</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848600" cy="4495800"/>
          </a:xfrm>
        </p:spPr>
        <p:txBody>
          <a:bodyPr/>
          <a:lstStyle/>
          <a:p>
            <a:pPr marL="0" indent="0">
              <a:buNone/>
            </a:pPr>
            <a:r>
              <a:rPr lang="en-US" altLang="ko-KR" sz="1800" b="0" dirty="0"/>
              <a:t>[1] 11-18-0175-01-00ay-bf-training-enhancement-for-mmwave-distribution-networks</a:t>
            </a:r>
          </a:p>
          <a:p>
            <a:endParaRPr lang="en-US" altLang="ko-KR" sz="1800" b="0" dirty="0"/>
          </a:p>
          <a:p>
            <a:endParaRPr lang="en-US" altLang="ko-KR" sz="18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9</a:t>
            </a:fld>
            <a:endParaRPr lang="en-US" dirty="0"/>
          </a:p>
        </p:txBody>
      </p:sp>
      <p:sp>
        <p:nvSpPr>
          <p:cNvPr id="5" name="바닥글 개체 틀 4"/>
          <p:cNvSpPr>
            <a:spLocks noGrp="1"/>
          </p:cNvSpPr>
          <p:nvPr>
            <p:ph type="ftr" sz="quarter" idx="3"/>
          </p:nvPr>
        </p:nvSpPr>
        <p:spPr/>
        <p:txBody>
          <a:bodyPr/>
          <a:lstStyle/>
          <a:p>
            <a:r>
              <a:rPr lang="en-US" dirty="0" smtClean="0"/>
              <a:t>LG</a:t>
            </a:r>
            <a:endParaRPr lang="en-US" dirty="0"/>
          </a:p>
        </p:txBody>
      </p:sp>
    </p:spTree>
    <p:extLst>
      <p:ext uri="{BB962C8B-B14F-4D97-AF65-F5344CB8AC3E}">
        <p14:creationId xmlns:p14="http://schemas.microsoft.com/office/powerpoint/2010/main" val="1394445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191538</TotalTime>
  <Words>888</Words>
  <Application>Microsoft Office PowerPoint</Application>
  <PresentationFormat>화면 슬라이드 쇼(4:3)</PresentationFormat>
  <Paragraphs>198</Paragraphs>
  <Slides>11</Slides>
  <Notes>11</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11</vt:i4>
      </vt:variant>
    </vt:vector>
  </HeadingPairs>
  <TitlesOfParts>
    <vt:vector size="13" baseType="lpstr">
      <vt:lpstr>ACcord Submission Template</vt:lpstr>
      <vt:lpstr>Document</vt:lpstr>
      <vt:lpstr>Efficient Signaling for TDD MU BF</vt:lpstr>
      <vt:lpstr>Introduction</vt:lpstr>
      <vt:lpstr>Proposed TDD SSW for MU</vt:lpstr>
      <vt:lpstr>Overhead analysis</vt:lpstr>
      <vt:lpstr>Overhead analysis (TDD slot duration)</vt:lpstr>
      <vt:lpstr>Overhead analysis (Number of responders)</vt:lpstr>
      <vt:lpstr>Overhead analysis (Number of training sectors)</vt:lpstr>
      <vt:lpstr>Conclusion</vt:lpstr>
      <vt:lpstr>Reference</vt:lpstr>
      <vt:lpstr>Appendix</vt:lpstr>
      <vt:lpstr>SP</vt:lpstr>
    </vt:vector>
  </TitlesOfParts>
  <Company>&lt;Company Name&gt;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박성진</dc:creator>
  <cp:lastModifiedBy>admin</cp:lastModifiedBy>
  <cp:revision>2580</cp:revision>
  <cp:lastPrinted>2017-07-06T11:26:45Z</cp:lastPrinted>
  <dcterms:created xsi:type="dcterms:W3CDTF">2009-12-02T19:05:24Z</dcterms:created>
  <dcterms:modified xsi:type="dcterms:W3CDTF">2018-03-06T11:33:18Z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