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1" r:id="rId2"/>
    <p:sldId id="626" r:id="rId3"/>
    <p:sldId id="646" r:id="rId4"/>
    <p:sldId id="650" r:id="rId5"/>
    <p:sldId id="647" r:id="rId6"/>
    <p:sldId id="651" r:id="rId7"/>
    <p:sldId id="648" r:id="rId8"/>
    <p:sldId id="645" r:id="rId9"/>
    <p:sldId id="652" r:id="rId10"/>
    <p:sldId id="649" r:id="rId11"/>
    <p:sldId id="642" r:id="rId12"/>
    <p:sldId id="622" r:id="rId1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9" autoAdjust="0"/>
    <p:restoredTop sz="92955" autoAdjust="0"/>
  </p:normalViewPr>
  <p:slideViewPr>
    <p:cSldViewPr>
      <p:cViewPr varScale="1">
        <p:scale>
          <a:sx n="90" d="100"/>
          <a:sy n="90" d="100"/>
        </p:scale>
        <p:origin x="-15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 2018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486400" y="324465"/>
            <a:ext cx="2971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 IEEE 802.11-18/442r0</a:t>
            </a:r>
            <a:endParaRPr lang="ko-KR" altLang="ko-KR" sz="1800" b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Differential feedback for compressed beamforming in OFDM mode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833860"/>
              </p:ext>
            </p:extLst>
          </p:nvPr>
        </p:nvGraphicFramePr>
        <p:xfrm>
          <a:off x="1019175" y="3371850"/>
          <a:ext cx="72390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7" name="Document" r:id="rId4" imgW="8941254" imgH="3467755" progId="Word.Document.8">
                  <p:embed/>
                </p:oleObj>
              </mc:Choice>
              <mc:Fallback>
                <p:oleObj name="Document" r:id="rId4" imgW="8941254" imgH="3467755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371850"/>
                        <a:ext cx="72390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altLang="ko-KR" b="0" dirty="0" smtClean="0"/>
              <a:t>We investigate the characteristic of 11ay channel</a:t>
            </a:r>
          </a:p>
          <a:p>
            <a:endParaRPr lang="en-US" altLang="ko-KR" b="0" dirty="0" smtClean="0"/>
          </a:p>
          <a:p>
            <a:r>
              <a:rPr lang="en-US" altLang="ko-KR" b="0" dirty="0"/>
              <a:t>In relatively </a:t>
            </a:r>
            <a:r>
              <a:rPr lang="en-US" altLang="ko-KR" b="0" dirty="0" smtClean="0"/>
              <a:t>lower </a:t>
            </a:r>
            <a:r>
              <a:rPr lang="en-US" altLang="ko-KR" b="0" dirty="0"/>
              <a:t>frequency selectivity channel, </a:t>
            </a:r>
            <a:r>
              <a:rPr lang="en-US" altLang="ko-KR" b="0" dirty="0" smtClean="0"/>
              <a:t>we don’t need to feedback using full bits</a:t>
            </a:r>
            <a:endParaRPr lang="en-US" altLang="ko-KR" b="0" dirty="0"/>
          </a:p>
          <a:p>
            <a:endParaRPr lang="en-US" altLang="ko-KR" b="0" dirty="0" smtClean="0"/>
          </a:p>
          <a:p>
            <a:r>
              <a:rPr lang="en-US" altLang="ko-KR" b="0" dirty="0" smtClean="0"/>
              <a:t>We </a:t>
            </a:r>
            <a:r>
              <a:rPr lang="en-US" altLang="ko-KR" b="0" dirty="0"/>
              <a:t>propose </a:t>
            </a:r>
            <a:r>
              <a:rPr lang="en-US" altLang="ko-KR" b="0" dirty="0" smtClean="0"/>
              <a:t>optional use of differential </a:t>
            </a:r>
            <a:r>
              <a:rPr lang="en-US" altLang="ko-KR" b="0" dirty="0"/>
              <a:t>feedback for compressed beamforming in </a:t>
            </a:r>
            <a:r>
              <a:rPr lang="en-US" altLang="ko-KR" b="0" dirty="0" smtClean="0"/>
              <a:t>relatively lower </a:t>
            </a:r>
            <a:r>
              <a:rPr lang="en-US" altLang="ko-KR" b="0" dirty="0"/>
              <a:t>frequency selectivity channel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In </a:t>
            </a:r>
            <a:r>
              <a:rPr lang="en-US" altLang="ko-KR" b="0" dirty="0"/>
              <a:t>our proposed method, we can assign less bits with 50% overhead </a:t>
            </a:r>
            <a:r>
              <a:rPr lang="en-US" altLang="ko-KR" b="0" dirty="0" smtClean="0"/>
              <a:t>reduction.</a:t>
            </a:r>
            <a:endParaRPr lang="en-US" altLang="ko-KR" b="0" dirty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1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0" dirty="0" smtClean="0"/>
              <a:t>Do you agree to</a:t>
            </a:r>
          </a:p>
          <a:p>
            <a:pPr lvl="1"/>
            <a:r>
              <a:rPr lang="en-US" altLang="ko-KR" dirty="0" smtClean="0"/>
              <a:t>include</a:t>
            </a:r>
            <a:r>
              <a:rPr lang="en-US" altLang="ko-KR" b="0" dirty="0" smtClean="0"/>
              <a:t> </a:t>
            </a:r>
            <a:r>
              <a:rPr lang="en-US" altLang="ko-KR" b="0" dirty="0"/>
              <a:t>the proposed </a:t>
            </a:r>
            <a:r>
              <a:rPr lang="en-US" altLang="ko-KR" b="0" dirty="0" smtClean="0"/>
              <a:t>differential feedback </a:t>
            </a:r>
            <a:r>
              <a:rPr lang="en-US" altLang="ko-KR" b="0" dirty="0"/>
              <a:t>method for </a:t>
            </a:r>
            <a:r>
              <a:rPr lang="en-US" altLang="ko-KR" b="0" dirty="0" smtClean="0"/>
              <a:t>compressed beamforming in OFDM mode?</a:t>
            </a:r>
            <a:endParaRPr lang="en-US" altLang="ko-KR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vl="0"/>
            <a:r>
              <a:rPr lang="en-US" altLang="ko-KR" sz="2000" b="0" dirty="0" smtClean="0"/>
              <a:t>[</a:t>
            </a:r>
            <a:r>
              <a:rPr lang="en-US" altLang="ko-KR" sz="2000" b="0" dirty="0"/>
              <a:t>1] 11-18-0382-00-00ay-Tone grouping size for hybrid beamforming feedback in OFDM mode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41148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altLang="ko-KR" b="0" dirty="0" smtClean="0"/>
                  <a:t>In [1], the value of Ng and quantization bits are introduced for OFDM compressed beamforming feedback.</a:t>
                </a:r>
              </a:p>
              <a:p>
                <a:endParaRPr lang="en-US" altLang="ko-KR" b="0" dirty="0"/>
              </a:p>
              <a:p>
                <a:r>
                  <a:rPr lang="en-US" altLang="ko-KR" b="0" dirty="0" smtClean="0"/>
                  <a:t>Compressed beamforming feedback information (phi and psi) are quantized as follow.</a:t>
                </a:r>
              </a:p>
              <a:p>
                <a:pPr lvl="1"/>
                <a:r>
                  <a:rPr lang="en-US" altLang="ko-KR" dirty="0" smtClean="0"/>
                  <a:t>Phi  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800">
                        <a:latin typeface="Cambria Math"/>
                      </a:rPr>
                      <m:t>Φ</m:t>
                    </m:r>
                    <m:r>
                      <a:rPr lang="en-US" altLang="ko-KR" sz="2400">
                        <a:latin typeface="Cambria Math"/>
                      </a:rPr>
                      <m:t>=</m:t>
                    </m:r>
                  </m:oMath>
                </a14:m>
                <a:r>
                  <a:rPr lang="en-US" altLang="ko-KR" sz="1400" dirty="0"/>
                  <a:t> </a:t>
                </a:r>
                <a14:m>
                  <m:oMath xmlns:m="http://schemas.openxmlformats.org/officeDocument/2006/math">
                    <m:r>
                      <a:rPr lang="en-US" altLang="ko-KR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ko-KR" altLang="ko-K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/>
                          </a:rPr>
                          <m:t>𝑘</m:t>
                        </m:r>
                        <m:r>
                          <a:rPr lang="en-US" altLang="ko-KR" i="1">
                            <a:latin typeface="Cambria Math"/>
                          </a:rPr>
                          <m:t>𝜋</m:t>
                        </m:r>
                      </m:num>
                      <m:den>
                        <m:sSup>
                          <m:sSupPr>
                            <m:ctrlPr>
                              <a:rPr lang="ko-KR" altLang="ko-K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ko-KR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ko-KR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/>
                                  </a:rPr>
                                  <m:t>𝜙</m:t>
                                </m:r>
                              </m:sub>
                            </m:sSub>
                            <m:r>
                              <a:rPr lang="en-US" altLang="ko-KR" i="1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US" altLang="ko-KR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ko-KR" altLang="ko-KR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ko-KR" i="1">
                            <a:latin typeface="Cambria Math"/>
                          </a:rPr>
                          <m:t>𝜋</m:t>
                        </m:r>
                      </m:num>
                      <m:den>
                        <m:sSup>
                          <m:sSupPr>
                            <m:ctrlPr>
                              <a:rPr lang="ko-KR" altLang="ko-K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ko-KR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ko-KR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ko-KR" i="1">
                                    <a:latin typeface="Cambria Math"/>
                                  </a:rPr>
                                  <m:t>𝜙</m:t>
                                </m:r>
                              </m:sub>
                            </m:sSub>
                          </m:sup>
                        </m:sSup>
                      </m:den>
                    </m:f>
                  </m:oMath>
                </a14:m>
                <a:r>
                  <a:rPr lang="en-US" altLang="ko-KR" dirty="0"/>
                  <a:t> </a:t>
                </a:r>
                <a:r>
                  <a:rPr lang="en-US" altLang="ko-KR" b="0" dirty="0" smtClean="0"/>
                  <a:t>radians,  where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𝑘</m:t>
                    </m:r>
                    <m:r>
                      <a:rPr lang="en-US" altLang="ko-KR" b="0">
                        <a:latin typeface="Cambria Math"/>
                      </a:rPr>
                      <m:t>=0, 1, 2, …, </m:t>
                    </m:r>
                    <m:sSup>
                      <m:sSupPr>
                        <m:ctrlPr>
                          <a:rPr lang="ko-KR" altLang="ko-KR" b="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b="0">
                            <a:latin typeface="Cambria Math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ko-KR" altLang="ko-KR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>
                                <a:latin typeface="Cambria Math"/>
                              </a:rPr>
                              <m:t>b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b="0">
                                <a:latin typeface="Cambria Math"/>
                              </a:rPr>
                              <m:t>Φ</m:t>
                            </m:r>
                          </m:sub>
                        </m:sSub>
                      </m:sup>
                    </m:sSup>
                    <m:r>
                      <a:rPr lang="en-US" altLang="ko-KR" b="0" i="1">
                        <a:latin typeface="Cambria Math"/>
                      </a:rPr>
                      <m:t>−</m:t>
                    </m:r>
                    <m:r>
                      <a:rPr lang="en-US" altLang="ko-KR" b="0">
                        <a:latin typeface="Cambria Math"/>
                      </a:rPr>
                      <m:t>1</m:t>
                    </m:r>
                  </m:oMath>
                </a14:m>
                <a:endParaRPr lang="ko-KR" altLang="ko-KR" b="0" dirty="0"/>
              </a:p>
              <a:p>
                <a:pPr lvl="1"/>
                <a:r>
                  <a:rPr lang="en-US" altLang="ko-KR" b="0" dirty="0" smtClean="0"/>
                  <a:t>Psi  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>
                        <a:latin typeface="Cambria Math"/>
                      </a:rPr>
                      <m:t>ψ</m:t>
                    </m:r>
                    <m:r>
                      <a:rPr lang="en-US" altLang="ko-KR">
                        <a:latin typeface="Cambria Math"/>
                      </a:rPr>
                      <m:t>=</m:t>
                    </m:r>
                  </m:oMath>
                </a14:m>
                <a:r>
                  <a:rPr lang="en-US" altLang="ko-KR" sz="16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o-KR" altLang="ko-KR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ko-KR">
                            <a:latin typeface="Cambria Math"/>
                          </a:rPr>
                          <m:t>kπ</m:t>
                        </m:r>
                      </m:num>
                      <m:den>
                        <m:sSup>
                          <m:sSupPr>
                            <m:ctrlPr>
                              <a:rPr lang="ko-KR" altLang="ko-K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ko-KR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>
                                    <a:latin typeface="Cambria Math"/>
                                  </a:rPr>
                                  <m:t>b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>
                                    <a:latin typeface="Cambria Math"/>
                                  </a:rPr>
                                  <m:t>ψ</m:t>
                                </m:r>
                              </m:sub>
                            </m:sSub>
                            <m:r>
                              <a:rPr lang="en-US" altLang="ko-KR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den>
                    </m:f>
                    <m:r>
                      <a:rPr lang="en-US" altLang="ko-KR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ko-KR" altLang="ko-KR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ko-KR">
                            <a:latin typeface="Cambria Math"/>
                          </a:rPr>
                          <m:t>π</m:t>
                        </m:r>
                      </m:num>
                      <m:den>
                        <m:sSup>
                          <m:sSupPr>
                            <m:ctrlPr>
                              <a:rPr lang="ko-KR" altLang="ko-KR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ko-KR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ko-KR" altLang="ko-KR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ko-KR">
                                    <a:latin typeface="Cambria Math"/>
                                  </a:rPr>
                                  <m:t>b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>
                                    <a:latin typeface="Cambria Math"/>
                                  </a:rPr>
                                  <m:t>ψ</m:t>
                                </m:r>
                              </m:sub>
                            </m:sSub>
                            <m:r>
                              <a:rPr lang="en-US" altLang="ko-KR">
                                <a:latin typeface="Cambria Math"/>
                              </a:rPr>
                              <m:t>+2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radians, where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𝑘</m:t>
                    </m:r>
                    <m:r>
                      <a:rPr lang="en-US" altLang="ko-KR">
                        <a:latin typeface="Cambria Math"/>
                      </a:rPr>
                      <m:t>=0, 1, 2, …, </m:t>
                    </m:r>
                    <m:sSup>
                      <m:sSupPr>
                        <m:ctrlPr>
                          <a:rPr lang="ko-KR" altLang="ko-K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>
                            <a:latin typeface="Cambria Math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ko-KR" altLang="ko-K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/>
                              </a:rPr>
                              <m:t>b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/>
                              </a:rPr>
                              <m:t>ψ</m:t>
                            </m:r>
                          </m:sub>
                        </m:sSub>
                      </m:sup>
                    </m:sSup>
                    <m:r>
                      <a:rPr lang="en-US" altLang="ko-KR" i="1">
                        <a:latin typeface="Cambria Math"/>
                      </a:rPr>
                      <m:t>−</m:t>
                    </m:r>
                    <m:r>
                      <a:rPr lang="en-US" altLang="ko-KR">
                        <a:latin typeface="Cambria Math"/>
                      </a:rPr>
                      <m:t>1</m:t>
                    </m:r>
                  </m:oMath>
                </a14:m>
                <a:endParaRPr lang="ko-KR" altLang="ko-KR" dirty="0"/>
              </a:p>
              <a:p>
                <a:pPr lvl="1"/>
                <a:endParaRPr lang="en-US" altLang="ko-KR" b="0" dirty="0"/>
              </a:p>
              <a:p>
                <a:pPr marL="0" indent="0">
                  <a:buNone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4114800"/>
              </a:xfrm>
              <a:blipFill rotWithShape="1">
                <a:blip r:embed="rId3"/>
                <a:stretch>
                  <a:fillRect l="-1098" t="-1185" r="-117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924800" cy="4114800"/>
              </a:xfrm>
            </p:spPr>
            <p:txBody>
              <a:bodyPr/>
              <a:lstStyle/>
              <a:p>
                <a:r>
                  <a:rPr lang="en-US" altLang="ko-KR" b="0" dirty="0" smtClean="0"/>
                  <a:t>In compressed beamforming, feedback bits for each subcarrier are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dirty="0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altLang="ko-KR" i="1" dirty="0" smtClean="0">
                        <a:latin typeface="Cambria Math"/>
                      </a:rPr>
                      <m:t> </m:t>
                    </m:r>
                    <m:r>
                      <a:rPr lang="en-US" altLang="ko-KR" i="1" dirty="0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 dirty="0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ko-KR" altLang="en-US" b="0" i="1" dirty="0" smtClean="0">
                                <a:latin typeface="Cambria Math"/>
                                <a:ea typeface="Cambria Math"/>
                              </a:rPr>
                              <m:t>𝜙</m:t>
                            </m:r>
                          </m:sub>
                        </m:s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altLang="ko-KR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ko-KR" altLang="en-US" i="1" dirty="0" smtClean="0">
                                <a:latin typeface="Cambria Math"/>
                                <a:ea typeface="Cambria Math"/>
                              </a:rPr>
                              <m:t>𝜓</m:t>
                            </m:r>
                          </m:sub>
                        </m:sSub>
                      </m:e>
                    </m:d>
                    <m:r>
                      <a:rPr lang="en-US" altLang="ko-KR" b="0" i="1" dirty="0" smtClean="0">
                        <a:latin typeface="Cambria Math"/>
                        <a:ea typeface="Cambria Math"/>
                      </a:rPr>
                      <m:t>/2</m:t>
                    </m:r>
                  </m:oMath>
                </a14:m>
                <a:r>
                  <a:rPr lang="en-US" altLang="ko-KR" b="0" dirty="0" smtClean="0"/>
                  <a:t/>
                </a:r>
                <a:br>
                  <a:rPr lang="en-US" altLang="ko-KR" b="0" dirty="0" smtClean="0"/>
                </a:br>
                <a:r>
                  <a:rPr lang="en-US" altLang="ko-KR" b="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i="1" dirty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altLang="ko-KR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ko-KR" dirty="0" smtClean="0"/>
                  <a:t>:the </a:t>
                </a:r>
                <a:r>
                  <a:rPr lang="en-US" altLang="ko-KR" dirty="0"/>
                  <a:t>number of </a:t>
                </a:r>
                <a:r>
                  <a:rPr lang="en-US" altLang="ko-KR" dirty="0" smtClean="0"/>
                  <a:t>angles,</a:t>
                </a:r>
                <a:r>
                  <a:rPr lang="en-US" altLang="ko-KR" b="0" dirty="0" smtClean="0"/>
                  <a:t> it depends on size of feedback matrix V)  </a:t>
                </a:r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b="0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b="0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b="0" dirty="0" smtClean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Required </a:t>
                </a:r>
                <a:r>
                  <a:rPr lang="en-US" altLang="ko-KR" dirty="0"/>
                  <a:t>bits for feedback </a:t>
                </a:r>
                <a:r>
                  <a:rPr lang="en-US" altLang="ko-KR" dirty="0" smtClean="0"/>
                  <a:t>increase as </a:t>
                </a:r>
                <a:r>
                  <a:rPr lang="en-US" altLang="ko-KR" dirty="0"/>
                  <a:t>NCB and NSTS </a:t>
                </a:r>
                <a:r>
                  <a:rPr lang="en-US" altLang="ko-KR" dirty="0" smtClean="0"/>
                  <a:t>increase</a:t>
                </a:r>
                <a:endParaRPr lang="en-US" altLang="ko-KR" dirty="0"/>
              </a:p>
              <a:p>
                <a:pPr lvl="1"/>
                <a:endParaRPr lang="en-US" altLang="ko-KR" b="0" dirty="0"/>
              </a:p>
            </p:txBody>
          </p:sp>
        </mc:Choice>
        <mc:Fallback xmlns=""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924800" cy="4114800"/>
              </a:xfrm>
              <a:blipFill rotWithShape="1">
                <a:blip r:embed="rId3"/>
                <a:stretch>
                  <a:fillRect l="-1077" t="-1185" r="-1000" b="-115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914893"/>
              </p:ext>
            </p:extLst>
          </p:nvPr>
        </p:nvGraphicFramePr>
        <p:xfrm>
          <a:off x="990600" y="3657600"/>
          <a:ext cx="7162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905000"/>
                <a:gridCol w="1600200"/>
              </a:tblGrid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2x2</a:t>
                      </a:r>
                      <a:r>
                        <a:rPr lang="en-US" altLang="ko-KR" baseline="0" dirty="0" smtClean="0"/>
                        <a:t> MIMO Ng=2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Phi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(bits)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Psi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(bits)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Total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(bits)</a:t>
                      </a:r>
                      <a:endParaRPr lang="ko-KR" alt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178*6 = 1068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178*4 = 712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1780</a:t>
                      </a:r>
                      <a:endParaRPr lang="ko-KR" alt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388*6 = 2328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388*4 = 1552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3880</a:t>
                      </a:r>
                      <a:endParaRPr lang="ko-KR" alt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598*6 = 3588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598*4 = 2392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5980 </a:t>
                      </a:r>
                      <a:endParaRPr lang="ko-KR" altLang="en-US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808*6 = 4848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808*4 = 3232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8080 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6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394" y="2667000"/>
            <a:ext cx="5442006" cy="302265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Points(1/2)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400" dirty="0" smtClean="0"/>
              <a:t>There exist </a:t>
            </a:r>
            <a:r>
              <a:rPr lang="en-US" altLang="ko-KR" sz="2400" dirty="0" smtClean="0"/>
              <a:t>11ay </a:t>
            </a:r>
            <a:r>
              <a:rPr lang="en-US" altLang="ko-KR" sz="2400" dirty="0"/>
              <a:t>CR </a:t>
            </a:r>
            <a:r>
              <a:rPr lang="en-US" altLang="ko-KR" sz="2400" dirty="0" smtClean="0"/>
              <a:t>channels that have </a:t>
            </a:r>
            <a:r>
              <a:rPr lang="en-US" altLang="ko-KR" sz="2400" dirty="0"/>
              <a:t>relatively lower frequency </a:t>
            </a:r>
            <a:r>
              <a:rPr lang="en-US" altLang="ko-KR" sz="2400" dirty="0" smtClean="0"/>
              <a:t>selectivity as can be seen below</a:t>
            </a:r>
          </a:p>
          <a:p>
            <a:pPr marL="342900" lvl="1" indent="-342900">
              <a:buFontTx/>
              <a:buChar char="•"/>
            </a:pPr>
            <a:endParaRPr lang="en-US" altLang="ko-KR" sz="2400" dirty="0"/>
          </a:p>
          <a:p>
            <a:pPr marL="342900" lvl="1" indent="-342900">
              <a:buFontTx/>
              <a:buChar char="•"/>
            </a:pPr>
            <a:endParaRPr lang="en-US" altLang="ko-KR" sz="2400" dirty="0"/>
          </a:p>
          <a:p>
            <a:pPr marL="342900" lvl="1" indent="-342900">
              <a:buFontTx/>
              <a:buChar char="•"/>
            </a:pPr>
            <a:endParaRPr lang="en-US" altLang="ko-KR" sz="2400" dirty="0" smtClean="0"/>
          </a:p>
          <a:p>
            <a:pPr marL="342900" lvl="1" indent="-342900">
              <a:buFontTx/>
              <a:buChar char="•"/>
            </a:pPr>
            <a:endParaRPr lang="en-US" altLang="ko-KR" sz="2400" dirty="0"/>
          </a:p>
          <a:p>
            <a:pPr marL="342900" lvl="1" indent="-342900">
              <a:buFontTx/>
              <a:buChar char="•"/>
            </a:pPr>
            <a:endParaRPr lang="en-US" altLang="ko-KR" sz="2400" dirty="0" smtClean="0"/>
          </a:p>
          <a:p>
            <a:pPr marL="342900" lvl="1" indent="-342900">
              <a:buFontTx/>
              <a:buChar char="•"/>
            </a:pPr>
            <a:endParaRPr lang="en-US" altLang="ko-KR" sz="2400" dirty="0" smtClean="0"/>
          </a:p>
          <a:p>
            <a:pPr marL="342900" lvl="1" indent="-342900">
              <a:buFontTx/>
              <a:buChar char="•"/>
            </a:pPr>
            <a:endParaRPr lang="en-US" altLang="ko-KR" sz="2400" dirty="0" smtClean="0"/>
          </a:p>
          <a:p>
            <a:pPr marL="342900" lvl="1" indent="-342900">
              <a:buFontTx/>
              <a:buChar char="•"/>
            </a:pPr>
            <a:r>
              <a:rPr lang="en-US" altLang="ko-KR" sz="2400" dirty="0" smtClean="0"/>
              <a:t>For this reason, we </a:t>
            </a:r>
            <a:r>
              <a:rPr lang="en-US" altLang="ko-KR" sz="2400" dirty="0"/>
              <a:t>investigate quantized phi and </a:t>
            </a:r>
            <a:r>
              <a:rPr lang="en-US" altLang="ko-KR" sz="2400" dirty="0" smtClean="0"/>
              <a:t>psi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5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62476"/>
            <a:ext cx="4815855" cy="300952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653382"/>
            <a:ext cx="3276600" cy="2871925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914400" y="2079014"/>
            <a:ext cx="457200" cy="182414"/>
          </a:xfrm>
          <a:prstGeom prst="ellipse">
            <a:avLst/>
          </a:prstGeom>
          <a:noFill/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아래로 구부러진 화살표 8"/>
          <p:cNvSpPr/>
          <p:nvPr/>
        </p:nvSpPr>
        <p:spPr bwMode="auto">
          <a:xfrm>
            <a:off x="1295400" y="2018210"/>
            <a:ext cx="4724400" cy="243218"/>
          </a:xfrm>
          <a:prstGeom prst="curvedDownArrow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 </a:t>
            </a:r>
            <a:r>
              <a:rPr lang="en-US" altLang="ko-KR" dirty="0" smtClean="0"/>
              <a:t>Points(2/2)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229600" cy="4114800"/>
              </a:xfrm>
            </p:spPr>
            <p:txBody>
              <a:bodyPr/>
              <a:lstStyle/>
              <a:p>
                <a:endParaRPr lang="en-US" altLang="ko-KR" b="0" dirty="0" smtClean="0"/>
              </a:p>
              <a:p>
                <a:endParaRPr lang="en-US" altLang="ko-KR" b="0" dirty="0"/>
              </a:p>
              <a:p>
                <a:endParaRPr lang="en-US" altLang="ko-KR" b="0" dirty="0" smtClean="0"/>
              </a:p>
              <a:p>
                <a:endParaRPr lang="en-US" altLang="ko-KR" b="0" dirty="0"/>
              </a:p>
              <a:p>
                <a:endParaRPr lang="en-US" altLang="ko-KR" b="0" dirty="0" smtClean="0"/>
              </a:p>
              <a:p>
                <a:endParaRPr lang="en-US" altLang="ko-KR" b="0" dirty="0"/>
              </a:p>
              <a:p>
                <a:r>
                  <a:rPr lang="en-US" altLang="ko-KR" sz="2000" b="0" dirty="0"/>
                  <a:t>Relative difference : difference of </a:t>
                </a:r>
                <a:r>
                  <a:rPr lang="en-US" altLang="ko-KR" sz="2000" b="0" dirty="0" smtClean="0"/>
                  <a:t>angles </a:t>
                </a:r>
                <a:r>
                  <a:rPr lang="en-US" altLang="ko-KR" sz="2000" b="0" dirty="0"/>
                  <a:t>between </a:t>
                </a:r>
                <a:r>
                  <a:rPr lang="en-US" altLang="ko-KR" sz="2000" b="0" dirty="0" smtClean="0"/>
                  <a:t>adjacent subcarriers</a:t>
                </a:r>
                <a:endParaRPr lang="en-US" altLang="ko-KR" sz="2000" b="0" dirty="0"/>
              </a:p>
              <a:p>
                <a:r>
                  <a:rPr lang="en-US" altLang="ko-KR" sz="2000" b="0" dirty="0" smtClean="0">
                    <a:solidFill>
                      <a:schemeClr val="tx1"/>
                    </a:solidFill>
                  </a:rPr>
                  <a:t>For quantized </a:t>
                </a:r>
                <a14:m>
                  <m:oMath xmlns:m="http://schemas.openxmlformats.org/officeDocument/2006/math">
                    <m:r>
                      <a:rPr lang="ko-KR" altLang="en-US" sz="2000" b="0" i="1">
                        <a:solidFill>
                          <a:schemeClr val="tx1"/>
                        </a:solidFill>
                        <a:latin typeface="Cambria Math"/>
                      </a:rPr>
                      <m:t>𝜙</m:t>
                    </m:r>
                  </m:oMath>
                </a14:m>
                <a:r>
                  <a:rPr lang="en-US" altLang="ko-KR" sz="2000" b="0" dirty="0" smtClean="0">
                    <a:solidFill>
                      <a:schemeClr val="tx1"/>
                    </a:solidFill>
                  </a:rPr>
                  <a:t>, the portion of more than 90% angles have relative differences within 3 </a:t>
                </a:r>
              </a:p>
              <a:p>
                <a:r>
                  <a:rPr lang="en-US" altLang="ko-KR" sz="2000" b="0" dirty="0">
                    <a:solidFill>
                      <a:schemeClr val="tx1"/>
                    </a:solidFill>
                  </a:rPr>
                  <a:t>For quantized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ψ</m:t>
                    </m:r>
                  </m:oMath>
                </a14:m>
                <a:r>
                  <a:rPr lang="en-US" altLang="ko-KR" sz="2000" b="0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ko-KR" sz="2000" b="0" dirty="0" smtClean="0">
                    <a:solidFill>
                      <a:schemeClr val="tx1"/>
                    </a:solidFill>
                  </a:rPr>
                  <a:t>the portion of more than </a:t>
                </a:r>
                <a:r>
                  <a:rPr lang="en-US" altLang="ko-KR" sz="2000" b="0" dirty="0">
                    <a:solidFill>
                      <a:schemeClr val="tx1"/>
                    </a:solidFill>
                  </a:rPr>
                  <a:t>90% angles have relative differences within </a:t>
                </a:r>
                <a:r>
                  <a:rPr lang="en-US" altLang="ko-KR" sz="2000" b="0" dirty="0" smtClean="0">
                    <a:solidFill>
                      <a:schemeClr val="tx1"/>
                    </a:solidFill>
                  </a:rPr>
                  <a:t>1</a:t>
                </a:r>
                <a:endParaRPr lang="en-US" altLang="ko-KR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229600" cy="4114800"/>
              </a:xfrm>
              <a:blipFill rotWithShape="1">
                <a:blip r:embed="rId5"/>
                <a:stretch>
                  <a:fillRect l="-667" b="-859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99020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1,000,000 channels are used 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8570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Method</a:t>
            </a:r>
            <a:br>
              <a:rPr lang="en-US" altLang="ko-KR" dirty="0" smtClean="0"/>
            </a:br>
            <a:r>
              <a:rPr lang="en-US" altLang="ko-KR" dirty="0" smtClean="0"/>
              <a:t>: Differential Feedback(1/2)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1" indent="-342900">
                  <a:buFontTx/>
                  <a:buChar char="•"/>
                </a:pPr>
                <a:r>
                  <a:rPr lang="en-US" altLang="ko-KR" sz="2400" dirty="0" smtClean="0"/>
                  <a:t>So</a:t>
                </a:r>
                <a:r>
                  <a:rPr lang="en-US" altLang="ko-KR" sz="2400" dirty="0"/>
                  <a:t>, all subcarriers don’t need to feedback full bits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i="1" dirty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altLang="ko-KR" i="1" dirty="0">
                        <a:latin typeface="Cambria Math"/>
                      </a:rPr>
                      <m:t> </m:t>
                    </m:r>
                    <m:r>
                      <a:rPr lang="en-US" altLang="ko-KR" i="1" dirty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ko-KR" altLang="en-US" i="1" dirty="0">
                                <a:latin typeface="Cambria Math"/>
                                <a:ea typeface="Cambria Math"/>
                              </a:rPr>
                              <m:t>𝜙</m:t>
                            </m:r>
                          </m:sub>
                        </m:sSub>
                        <m:r>
                          <a:rPr lang="en-US" altLang="ko-KR" i="1" dirty="0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altLang="ko-KR" i="1" dirty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ko-KR" i="1" dirty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ko-KR" altLang="en-US" i="1" dirty="0">
                                <a:latin typeface="Cambria Math"/>
                                <a:ea typeface="Cambria Math"/>
                              </a:rPr>
                              <m:t>𝜓</m:t>
                            </m:r>
                          </m:sub>
                        </m:sSub>
                      </m:e>
                    </m:d>
                    <m:r>
                      <a:rPr lang="en-US" altLang="ko-KR" i="1" dirty="0">
                        <a:latin typeface="Cambria Math"/>
                        <a:ea typeface="Cambria Math"/>
                      </a:rPr>
                      <m:t>/2</m:t>
                    </m:r>
                  </m:oMath>
                </a14:m>
                <a:r>
                  <a:rPr lang="en-US" altLang="ko-KR" dirty="0"/>
                  <a:t>  bits </a:t>
                </a:r>
                <a:r>
                  <a:rPr lang="en-US" altLang="ko-KR" dirty="0" smtClean="0"/>
                  <a:t>)</a:t>
                </a:r>
              </a:p>
              <a:p>
                <a:r>
                  <a:rPr lang="en-US" altLang="ko-KR" b="0" dirty="0" smtClean="0"/>
                  <a:t>This </a:t>
                </a:r>
                <a:r>
                  <a:rPr lang="en-US" altLang="ko-KR" b="0" dirty="0"/>
                  <a:t>presentation proposes differential feedback for compressed </a:t>
                </a:r>
                <a:r>
                  <a:rPr lang="en-US" altLang="ko-KR" b="0" dirty="0" smtClean="0"/>
                  <a:t>beamforming</a:t>
                </a:r>
              </a:p>
              <a:p>
                <a:r>
                  <a:rPr lang="en-US" altLang="ko-KR" b="0" dirty="0" smtClean="0"/>
                  <a:t>Differential feedback </a:t>
                </a:r>
              </a:p>
              <a:p>
                <a:pPr lvl="1"/>
                <a:r>
                  <a:rPr lang="en-US" altLang="ko-KR" b="0" dirty="0" smtClean="0"/>
                  <a:t>Feedback  relative difference of </a:t>
                </a:r>
                <a:r>
                  <a:rPr lang="en-US" altLang="ko-KR" dirty="0"/>
                  <a:t>angles </a:t>
                </a:r>
                <a:r>
                  <a:rPr lang="en-US" altLang="ko-KR" dirty="0" smtClean="0"/>
                  <a:t>values between n</a:t>
                </a:r>
                <a:r>
                  <a:rPr lang="en-US" altLang="ko-KR" sz="1400" dirty="0" smtClean="0"/>
                  <a:t>th</a:t>
                </a:r>
                <a:r>
                  <a:rPr lang="en-US" altLang="ko-KR" dirty="0" smtClean="0"/>
                  <a:t> subcarrier and (n+1)</a:t>
                </a:r>
                <a:r>
                  <a:rPr lang="en-US" altLang="ko-KR" sz="1400" dirty="0" err="1" smtClean="0"/>
                  <a:t>th</a:t>
                </a:r>
                <a:r>
                  <a:rPr lang="en-US" altLang="ko-KR" dirty="0" smtClean="0"/>
                  <a:t> subcarrier</a:t>
                </a:r>
                <a:endParaRPr lang="en-US" altLang="ko-KR" b="0" dirty="0" smtClean="0"/>
              </a:p>
              <a:p>
                <a:pPr lvl="1"/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Example)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Quantized angles for 1</a:t>
                </a:r>
                <a:r>
                  <a:rPr lang="en-US" altLang="ko-KR" baseline="30000" dirty="0" smtClean="0"/>
                  <a:t>st</a:t>
                </a:r>
                <a:r>
                  <a:rPr lang="en-US" altLang="ko-KR" dirty="0" smtClean="0"/>
                  <a:t> subcarrier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(reference subcarrier)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Quantized </a:t>
                </a:r>
                <a:r>
                  <a:rPr lang="en-US" altLang="ko-KR" dirty="0"/>
                  <a:t>angles for </a:t>
                </a:r>
                <a:r>
                  <a:rPr lang="en-US" altLang="ko-KR" dirty="0" smtClean="0"/>
                  <a:t>2</a:t>
                </a:r>
                <a:r>
                  <a:rPr lang="en-US" altLang="ko-KR" baseline="30000" dirty="0" smtClean="0"/>
                  <a:t>nd</a:t>
                </a:r>
                <a:r>
                  <a:rPr lang="en-US" altLang="ko-KR" dirty="0" smtClean="0"/>
                  <a:t> subcarrier </a:t>
                </a:r>
                <a:r>
                  <a:rPr lang="en-US" altLang="ko-KR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/>
                </a:r>
                <a:br>
                  <a:rPr lang="en-US" altLang="ko-KR" dirty="0" smtClean="0"/>
                </a:br>
                <a:r>
                  <a:rPr lang="en-US" altLang="ko-KR" dirty="0" smtClean="0"/>
                  <a:t>2</a:t>
                </a:r>
                <a:r>
                  <a:rPr lang="en-US" altLang="ko-KR" baseline="30000" dirty="0" smtClean="0"/>
                  <a:t>nd</a:t>
                </a:r>
                <a:r>
                  <a:rPr lang="en-US" altLang="ko-KR" dirty="0" smtClean="0"/>
                  <a:t> subcarrier report feedback information 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-</a:t>
                </a:r>
                <a:r>
                  <a:rPr lang="en-US" altLang="ko-KR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𝜙</m:t>
                        </m:r>
                      </m:e>
                      <m:sub>
                        <m:r>
                          <a:rPr lang="en-US" altLang="ko-KR" i="1" dirty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ko-KR" altLang="en-US" i="1" dirty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en-US" altLang="ko-KR" i="1" dirty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dirty="0"/>
              </a:p>
              <a:p>
                <a:pPr marL="457200" lvl="1" indent="0">
                  <a:buNone/>
                </a:pPr>
                <a:r>
                  <a:rPr lang="en-US" altLang="ko-KR" b="0" dirty="0" smtClean="0"/>
                  <a:t>	</a:t>
                </a:r>
                <a:endParaRPr lang="ko-KR" altLang="en-US" b="0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8" t="-1185" b="-91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Method</a:t>
            </a:r>
            <a:br>
              <a:rPr lang="en-US" altLang="ko-KR" dirty="0"/>
            </a:br>
            <a:r>
              <a:rPr lang="en-US" altLang="ko-KR" dirty="0"/>
              <a:t>: Differential </a:t>
            </a:r>
            <a:r>
              <a:rPr lang="en-US" altLang="ko-KR" dirty="0" smtClean="0"/>
              <a:t>Feedback(2/2)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4114800"/>
              </a:xfrm>
            </p:spPr>
            <p:txBody>
              <a:bodyPr/>
              <a:lstStyle/>
              <a:p>
                <a:r>
                  <a:rPr lang="en-US" altLang="ko-KR" b="0" dirty="0" smtClean="0"/>
                  <a:t>As can be seen previous slide,</a:t>
                </a:r>
              </a:p>
              <a:p>
                <a:pPr lvl="1"/>
                <a:r>
                  <a:rPr lang="en-US" altLang="ko-KR" sz="1800" b="0" dirty="0"/>
                  <a:t>For quantized </a:t>
                </a:r>
                <a14:m>
                  <m:oMath xmlns:m="http://schemas.openxmlformats.org/officeDocument/2006/math">
                    <m:r>
                      <a:rPr lang="ko-KR" altLang="en-US" sz="1800" b="0" i="1">
                        <a:latin typeface="Cambria Math"/>
                      </a:rPr>
                      <m:t>𝜙</m:t>
                    </m:r>
                  </m:oMath>
                </a14:m>
                <a:r>
                  <a:rPr lang="en-US" altLang="ko-KR" sz="1800" b="0" dirty="0"/>
                  <a:t>, the portion of more than 90% angles have relative differences within 3 </a:t>
                </a:r>
              </a:p>
              <a:p>
                <a:pPr lvl="1"/>
                <a:r>
                  <a:rPr lang="en-US" altLang="ko-KR" sz="1800" b="0" dirty="0"/>
                  <a:t>For quantized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800" b="0" i="1">
                        <a:latin typeface="Cambria Math"/>
                        <a:ea typeface="Cambria Math"/>
                      </a:rPr>
                      <m:t>ψ</m:t>
                    </m:r>
                  </m:oMath>
                </a14:m>
                <a:r>
                  <a:rPr lang="en-US" altLang="ko-KR" sz="1800" b="0" dirty="0"/>
                  <a:t>, the portion of more than 90% angles have relative differences within 1</a:t>
                </a:r>
              </a:p>
              <a:p>
                <a:pPr lvl="1"/>
                <a:endParaRPr lang="en-US" altLang="ko-KR" b="0" dirty="0" smtClean="0">
                  <a:solidFill>
                    <a:srgbClr val="FF0000"/>
                  </a:solidFill>
                </a:endParaRPr>
              </a:p>
              <a:p>
                <a:r>
                  <a:rPr lang="en-US" altLang="ko-KR" b="0" dirty="0" smtClean="0">
                    <a:solidFill>
                      <a:schemeClr val="tx1"/>
                    </a:solidFill>
                  </a:rPr>
                  <a:t>We can assign less bits instead of 6,4 for </a:t>
                </a:r>
                <a14:m>
                  <m:oMath xmlns:m="http://schemas.openxmlformats.org/officeDocument/2006/math">
                    <m:r>
                      <a:rPr lang="ko-KR" altLang="en-US" i="1">
                        <a:solidFill>
                          <a:schemeClr val="tx1"/>
                        </a:solidFill>
                        <a:latin typeface="Cambria Math"/>
                      </a:rPr>
                      <m:t>𝜙</m:t>
                    </m:r>
                    <m:r>
                      <a:rPr lang="en-US" altLang="ko-KR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m:rPr>
                        <m:sty m:val="p"/>
                      </m:rPr>
                      <a:rPr lang="el-GR" altLang="ko-KR" i="1">
                        <a:latin typeface="Cambria Math"/>
                        <a:ea typeface="Cambria Math"/>
                      </a:rPr>
                      <m:t>ψ</m:t>
                    </m:r>
                  </m:oMath>
                </a14:m>
                <a:endParaRPr lang="en-US" altLang="ko-KR" b="0" dirty="0" smtClean="0">
                  <a:solidFill>
                    <a:schemeClr val="tx1"/>
                  </a:solidFill>
                </a:endParaRPr>
              </a:p>
              <a:p>
                <a:pPr lvl="1"/>
                <a:r>
                  <a:rPr lang="en-US" altLang="ko-KR" b="0" dirty="0" smtClean="0">
                    <a:solidFill>
                      <a:schemeClr val="tx1"/>
                    </a:solidFill>
                  </a:rPr>
                  <a:t>3bits are sufficient for 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/>
                      </a:rPr>
                      <m:t>𝜙</m:t>
                    </m:r>
                  </m:oMath>
                </a14:m>
                <a:endParaRPr lang="en-US" altLang="ko-KR" b="0" dirty="0"/>
              </a:p>
              <a:p>
                <a:pPr lvl="1"/>
                <a:r>
                  <a:rPr lang="en-US" altLang="ko-KR" b="0" dirty="0" smtClean="0">
                    <a:solidFill>
                      <a:schemeClr val="tx1"/>
                    </a:solidFill>
                  </a:rPr>
                  <a:t>2bits are sufficient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i="1">
                        <a:latin typeface="Cambria Math"/>
                        <a:ea typeface="Cambria Math"/>
                      </a:rPr>
                      <m:t>ψ</m:t>
                    </m:r>
                  </m:oMath>
                </a14:m>
                <a:r>
                  <a:rPr lang="en-US" altLang="ko-KR" b="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endParaRPr lang="en-US" altLang="ko-KR" b="0" dirty="0"/>
              </a:p>
              <a:p>
                <a:pPr marL="0" indent="0">
                  <a:buNone/>
                </a:pPr>
                <a:endParaRPr lang="en-US" altLang="ko-KR" b="0" dirty="0"/>
              </a:p>
              <a:p>
                <a:endParaRPr lang="en-US" altLang="ko-KR" dirty="0" smtClean="0"/>
              </a:p>
              <a:p>
                <a:pPr marL="0" indent="0">
                  <a:buNone/>
                </a:pPr>
                <a:endParaRPr lang="en-US" altLang="ko-KR" dirty="0" smtClean="0"/>
              </a:p>
            </p:txBody>
          </p:sp>
        </mc:Choice>
        <mc:Fallback xmlns=""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4114800"/>
              </a:xfrm>
              <a:blipFill rotWithShape="1">
                <a:blip r:embed="rId3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3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reduction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altLang="ko-KR" b="0" dirty="0" smtClean="0"/>
              <a:t>Example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endParaRPr lang="en-US" altLang="ko-KR" b="0" dirty="0" smtClean="0"/>
          </a:p>
          <a:p>
            <a:r>
              <a:rPr lang="en-US" altLang="ko-KR" b="0" dirty="0" smtClean="0"/>
              <a:t>We can reduce  50% using differential feedback</a:t>
            </a:r>
          </a:p>
          <a:p>
            <a:pPr lvl="1"/>
            <a:r>
              <a:rPr lang="en-US" altLang="ko-KR" b="0" dirty="0" smtClean="0"/>
              <a:t>Moreover, proposed method is more efficient in relatively lower frequency selectivity channel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28119"/>
              </p:ext>
            </p:extLst>
          </p:nvPr>
        </p:nvGraphicFramePr>
        <p:xfrm>
          <a:off x="1066800" y="2514600"/>
          <a:ext cx="7162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905000"/>
                <a:gridCol w="1600200"/>
              </a:tblGrid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2x2</a:t>
                      </a:r>
                      <a:r>
                        <a:rPr lang="en-US" altLang="ko-KR" baseline="0" dirty="0" smtClean="0"/>
                        <a:t> MIMO Ng=2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Conventional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(Full feedback)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Proposed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(Differential)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Reduction</a:t>
                      </a:r>
                      <a:endParaRPr lang="ko-KR" alt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1780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890</a:t>
                      </a:r>
                      <a:endParaRPr lang="ko-KR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50%</a:t>
                      </a:r>
                      <a:endParaRPr lang="ko-KR" alt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3880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1940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5980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2990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NCB=4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8080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4040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16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In relatively lower frequency selectivity channel, proposed method does not have any performance degradation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However, in relatively higher frequency selectivity channel, differential feedback may not be proper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So, we define 1 bit to indicate </a:t>
            </a:r>
            <a:r>
              <a:rPr lang="en-US" altLang="ko-KR" b="0" dirty="0" smtClean="0"/>
              <a:t>whether </a:t>
            </a:r>
            <a:r>
              <a:rPr lang="en-US" altLang="ko-KR" b="0" dirty="0" smtClean="0"/>
              <a:t>full feedback or differential feedback in MIMO Feedback Control Field</a:t>
            </a:r>
          </a:p>
          <a:p>
            <a:pPr lvl="1"/>
            <a:r>
              <a:rPr lang="en-US" altLang="ko-KR" dirty="0" smtClean="0"/>
              <a:t>Receiver can make a decision to apply or not based on channel measurement results</a:t>
            </a: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181454</TotalTime>
  <Words>749</Words>
  <Application>Microsoft Office PowerPoint</Application>
  <PresentationFormat>화면 슬라이드 쇼(4:3)</PresentationFormat>
  <Paragraphs>186</Paragraphs>
  <Slides>12</Slides>
  <Notes>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4" baseType="lpstr">
      <vt:lpstr>ACcord Submission Template</vt:lpstr>
      <vt:lpstr>Document</vt:lpstr>
      <vt:lpstr>Differential feedback for compressed beamforming in OFDM mode</vt:lpstr>
      <vt:lpstr>Introduction(1/2)</vt:lpstr>
      <vt:lpstr>Introduction(2/2)</vt:lpstr>
      <vt:lpstr>Observation Points(1/2)</vt:lpstr>
      <vt:lpstr>Observation Points(2/2)</vt:lpstr>
      <vt:lpstr>Proposed Method : Differential Feedback(1/2)</vt:lpstr>
      <vt:lpstr>Proposed Method : Differential Feedback(2/2)</vt:lpstr>
      <vt:lpstr>Overhead reduction</vt:lpstr>
      <vt:lpstr>Performance analysis</vt:lpstr>
      <vt:lpstr>Conclusion</vt:lpstr>
      <vt:lpstr>Straw Poll #1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2410</cp:revision>
  <cp:lastPrinted>2018-02-28T10:05:19Z</cp:lastPrinted>
  <dcterms:created xsi:type="dcterms:W3CDTF">2009-12-02T19:05:24Z</dcterms:created>
  <dcterms:modified xsi:type="dcterms:W3CDTF">2018-03-06T13:56:58Z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