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46" r:id="rId2"/>
    <p:sldId id="471" r:id="rId3"/>
    <p:sldId id="473" r:id="rId4"/>
    <p:sldId id="474" r:id="rId5"/>
    <p:sldId id="472" r:id="rId6"/>
    <p:sldId id="475" r:id="rId7"/>
    <p:sldId id="476" r:id="rId8"/>
    <p:sldId id="477" r:id="rId9"/>
    <p:sldId id="478" r:id="rId10"/>
    <p:sldId id="464" r:id="rId11"/>
    <p:sldId id="465" r:id="rId12"/>
    <p:sldId id="466" r:id="rId13"/>
    <p:sldId id="467" r:id="rId14"/>
    <p:sldId id="468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ng Gan" initials="Ming" lastIdx="1" clrIdx="0">
    <p:extLst>
      <p:ext uri="{19B8F6BF-5375-455C-9EA6-DF929625EA0E}">
        <p15:presenceInfo xmlns:p15="http://schemas.microsoft.com/office/powerpoint/2012/main" userId="Ming G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5501" autoAdjust="0"/>
  </p:normalViewPr>
  <p:slideViewPr>
    <p:cSldViewPr>
      <p:cViewPr varScale="1">
        <p:scale>
          <a:sx n="89" d="100"/>
          <a:sy n="89" d="100"/>
        </p:scale>
        <p:origin x="1286" y="67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84559" y="95706"/>
            <a:ext cx="697179" cy="215444"/>
          </a:xfrm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1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400" b="1" dirty="0" smtClean="0">
                <a:cs typeface="+mn-cs"/>
              </a:rPr>
              <a:t>doc.: IEEE 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0437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/>
              <a:t>     Mar</a:t>
            </a:r>
            <a:r>
              <a:rPr lang="en-US" altLang="zh-CN" sz="1400" b="1" dirty="0" smtClean="0"/>
              <a:t>.</a:t>
            </a:r>
            <a:r>
              <a:rPr lang="en-US" sz="1400" b="1" dirty="0" smtClean="0"/>
              <a:t> 2018</a:t>
            </a:r>
            <a:endParaRPr lang="en-US" sz="1400" b="1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sz="2800" dirty="0"/>
              <a:t>BSS parameters update </a:t>
            </a:r>
            <a:r>
              <a:rPr lang="en-US" altLang="zh-CN" sz="2800" dirty="0" smtClean="0"/>
              <a:t>notification follow up</a:t>
            </a:r>
            <a:endParaRPr lang="en-US" altLang="zh-CN" sz="2800" dirty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2018-03-01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861329"/>
              </p:ext>
            </p:extLst>
          </p:nvPr>
        </p:nvGraphicFramePr>
        <p:xfrm>
          <a:off x="1063625" y="2763838"/>
          <a:ext cx="6719888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9" name="Document" r:id="rId4" imgW="8491380" imgH="4457988" progId="Word.Document.8">
                  <p:embed/>
                </p:oleObj>
              </mc:Choice>
              <mc:Fallback>
                <p:oleObj name="Document" r:id="rId4" imgW="8491380" imgH="4457988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2763838"/>
                        <a:ext cx="6719888" cy="353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Primary functions of a WUR Beacon is proposed in [1-5] are</a:t>
            </a:r>
          </a:p>
          <a:p>
            <a:pPr lvl="1"/>
            <a:r>
              <a:rPr lang="en-US" altLang="zh-CN" sz="1600" dirty="0" smtClean="0"/>
              <a:t>Advertize the presence of AP</a:t>
            </a:r>
          </a:p>
          <a:p>
            <a:pPr lvl="1"/>
            <a:r>
              <a:rPr lang="en-US" altLang="zh-CN" sz="1600" dirty="0" smtClean="0"/>
              <a:t>Synchronize between AP and the STA when the STA’s primary connectivity radio (PCR) is off</a:t>
            </a:r>
          </a:p>
          <a:p>
            <a:pPr lvl="1"/>
            <a:r>
              <a:rPr lang="en-US" altLang="zh-CN" sz="1600" dirty="0" smtClean="0"/>
              <a:t>Provide the WUR STA the minimal necessary set of information </a:t>
            </a:r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Here we consider </a:t>
            </a:r>
            <a:r>
              <a:rPr lang="en-US" altLang="zh-CN" sz="2400" b="1" dirty="0" smtClean="0">
                <a:ea typeface="+mn-ea"/>
                <a:cs typeface="+mn-cs"/>
              </a:rPr>
              <a:t>PCR’s BSS </a:t>
            </a:r>
            <a:r>
              <a:rPr lang="en-US" altLang="zh-CN" sz="2400" b="1" dirty="0">
                <a:ea typeface="+mn-ea"/>
                <a:cs typeface="+mn-cs"/>
              </a:rPr>
              <a:t>parameters update info as one minimal necessary set of information </a:t>
            </a:r>
          </a:p>
          <a:p>
            <a:pPr lvl="1">
              <a:buFontTx/>
              <a:buChar char="–"/>
            </a:pPr>
            <a:r>
              <a:rPr lang="en-US" altLang="zh-CN" sz="1600" dirty="0" smtClean="0"/>
              <a:t>Some battery powered STA’s PCR may sleep for several days or months with the help of wake up receiver</a:t>
            </a:r>
          </a:p>
          <a:p>
            <a:pPr lvl="1"/>
            <a:r>
              <a:rPr lang="en-US" altLang="zh-CN" sz="1600" dirty="0" smtClean="0"/>
              <a:t>However, BSS Parameters may change during the sleep time of the STA’s PCR, such as channel and EDCA parameters</a:t>
            </a:r>
          </a:p>
          <a:p>
            <a:pPr lvl="1"/>
            <a:endParaRPr lang="en-US" altLang="zh-CN" sz="1600" dirty="0" smtClean="0"/>
          </a:p>
          <a:p>
            <a:pPr lvl="1">
              <a:buFontTx/>
              <a:buChar char="–"/>
            </a:pPr>
            <a:endParaRPr lang="en-US" altLang="zh-CN" sz="1600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15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It can help the STA’s PCR make a correct transmission  to provide BSS parameters update info</a:t>
            </a:r>
          </a:p>
          <a:p>
            <a:r>
              <a:rPr lang="en-US" altLang="zh-CN" dirty="0" smtClean="0"/>
              <a:t>However, it is impossible to provide each changed BSS parameter through the WUR beacon</a:t>
            </a:r>
          </a:p>
          <a:p>
            <a:pPr lvl="1"/>
            <a:r>
              <a:rPr lang="en-US" altLang="zh-CN" sz="1800" dirty="0" smtClean="0"/>
              <a:t>Size of the WUR Beacon needs to be controlled due to low PHY rate (e.g., 250Kbps)</a:t>
            </a:r>
          </a:p>
          <a:p>
            <a:pPr lvl="1"/>
            <a:r>
              <a:rPr lang="en-US" altLang="zh-CN" sz="1800" dirty="0" smtClean="0"/>
              <a:t>Each BSS parameter occupies multiple bytes, such as 20 bytes EDCA Parameter Set element, requiring 640 us for transmission </a:t>
            </a:r>
          </a:p>
          <a:p>
            <a:pPr lvl="1"/>
            <a:endParaRPr lang="zh-CN" altLang="en-US" sz="1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00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BSS parameters update notification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2043906"/>
            <a:ext cx="7924800" cy="4114800"/>
          </a:xfrm>
        </p:spPr>
        <p:txBody>
          <a:bodyPr/>
          <a:lstStyle/>
          <a:p>
            <a:r>
              <a:rPr lang="en-US" altLang="zh-CN" sz="2000" dirty="0" smtClean="0"/>
              <a:t>Generally, the STA knows all the necessary Info after association</a:t>
            </a:r>
          </a:p>
          <a:p>
            <a:r>
              <a:rPr lang="en-US" altLang="zh-CN" sz="2000" dirty="0" smtClean="0"/>
              <a:t>When there are changes in some BSS parameters which can not be conveyed by using the WUR beacons due to size limitation, we propose to use a simple indication to alert the STA in WUR mode get on synch with new Info </a:t>
            </a:r>
          </a:p>
          <a:p>
            <a:pPr lvl="1"/>
            <a:r>
              <a:rPr lang="en-US" altLang="zh-CN" sz="1400" dirty="0" smtClean="0"/>
              <a:t>Propose to use a change number  (CN)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indication (4 or 8 bits) carried in WUP and WUR beacon</a:t>
            </a:r>
          </a:p>
          <a:p>
            <a:pPr lvl="1"/>
            <a:r>
              <a:rPr lang="en-US" altLang="zh-CN" sz="1400" dirty="0" smtClean="0"/>
              <a:t>After being informed the changed BSS parameters, the STA can either wake up to decode the 802.11 beacon at TBTT </a:t>
            </a:r>
          </a:p>
          <a:p>
            <a:pPr lvl="1"/>
            <a:r>
              <a:rPr lang="en-US" altLang="zh-CN" sz="1400" dirty="0" smtClean="0"/>
              <a:t>Or retrieve updated information by using probe request</a:t>
            </a:r>
          </a:p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Some </a:t>
            </a:r>
            <a:r>
              <a:rPr lang="en-US" altLang="zh-CN" sz="2400" b="1" dirty="0"/>
              <a:t>similar designs were provided for 11ah devices and TIM </a:t>
            </a:r>
            <a:r>
              <a:rPr lang="en-US" altLang="zh-CN" sz="2400" b="1" dirty="0" smtClean="0"/>
              <a:t>STAs</a:t>
            </a:r>
          </a:p>
          <a:p>
            <a:pPr lvl="1">
              <a:buFontTx/>
              <a:buChar char="–"/>
            </a:pPr>
            <a:r>
              <a:rPr lang="en-US" altLang="zh-CN" sz="1400" dirty="0"/>
              <a:t>Change sequence field in short beacon </a:t>
            </a:r>
            <a:r>
              <a:rPr lang="en-US" altLang="zh-CN" sz="1400" dirty="0" smtClean="0"/>
              <a:t>frame was proposed to provide 11ah STAs the change of system info 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Check beacon field in broadcast TIM frame was proposed to provide TIM STAs the critical updates on BSS parameters </a:t>
            </a:r>
            <a:endParaRPr lang="zh-CN" alt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6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BSS parameters update notification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1600" b="1" dirty="0" smtClean="0">
                <a:ea typeface="+mn-ea"/>
                <a:cs typeface="+mn-cs"/>
              </a:rPr>
              <a:t>Initialize CN to 0 at the beginning, and increase by one when a critical update occurs to any PCR’s BSS parameters</a:t>
            </a:r>
          </a:p>
          <a:p>
            <a:pPr lvl="1"/>
            <a:r>
              <a:rPr lang="en-US" altLang="zh-CN" sz="1200" dirty="0" smtClean="0"/>
              <a:t>a) </a:t>
            </a:r>
            <a:r>
              <a:rPr lang="en-US" sz="1200" dirty="0"/>
              <a:t>Inclusion of </a:t>
            </a:r>
            <a:r>
              <a:rPr lang="en-US" altLang="zh-CN" sz="1200" dirty="0"/>
              <a:t> Channel </a:t>
            </a:r>
            <a:r>
              <a:rPr lang="en-US" altLang="zh-CN" sz="1200" dirty="0" smtClean="0"/>
              <a:t>Switch </a:t>
            </a:r>
            <a:r>
              <a:rPr lang="en-US" sz="1200" dirty="0" smtClean="0"/>
              <a:t>announce element</a:t>
            </a:r>
            <a:r>
              <a:rPr lang="en-US" altLang="zh-CN" sz="1200" dirty="0" smtClean="0"/>
              <a:t> </a:t>
            </a:r>
          </a:p>
          <a:p>
            <a:pPr lvl="1"/>
            <a:r>
              <a:rPr lang="en-US" altLang="zh-CN" sz="1200" dirty="0" smtClean="0"/>
              <a:t>b)Inclusion of </a:t>
            </a:r>
            <a:r>
              <a:rPr lang="en-US" sz="1200" dirty="0"/>
              <a:t>Extended Channel Switch announce element</a:t>
            </a:r>
            <a:r>
              <a:rPr lang="en-US" altLang="zh-CN" sz="1200" dirty="0"/>
              <a:t> </a:t>
            </a:r>
            <a:endParaRPr lang="en-US" altLang="zh-CN" sz="1200" dirty="0" smtClean="0"/>
          </a:p>
          <a:p>
            <a:pPr lvl="1"/>
            <a:r>
              <a:rPr lang="en-US" altLang="zh-CN" sz="1200" dirty="0" smtClean="0"/>
              <a:t>b) Modification of the EDCA parameters</a:t>
            </a:r>
          </a:p>
          <a:p>
            <a:pPr lvl="1"/>
            <a:r>
              <a:rPr lang="en-US" altLang="zh-CN" sz="1200" dirty="0" smtClean="0"/>
              <a:t>c) </a:t>
            </a:r>
            <a:r>
              <a:rPr lang="en-US" sz="1200" dirty="0"/>
              <a:t>Inclusion of a Quiet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e) </a:t>
            </a:r>
            <a:r>
              <a:rPr lang="en-US" sz="1200" dirty="0"/>
              <a:t>Modification of the HT Operation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f) </a:t>
            </a:r>
            <a:r>
              <a:rPr lang="en-US" sz="1200" dirty="0"/>
              <a:t>Inclusion of an Operating Mode Notification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g) </a:t>
            </a:r>
            <a:r>
              <a:rPr lang="en-US" sz="1200" dirty="0"/>
              <a:t>Inclusion of a Quiet Channel element</a:t>
            </a:r>
          </a:p>
          <a:p>
            <a:pPr lvl="1"/>
            <a:r>
              <a:rPr lang="en-US" sz="1200" dirty="0" smtClean="0"/>
              <a:t>h) </a:t>
            </a:r>
            <a:r>
              <a:rPr lang="en-US" sz="1200" dirty="0"/>
              <a:t>Modification of the VHT Operation </a:t>
            </a:r>
            <a:r>
              <a:rPr lang="en-US" sz="1200" dirty="0" smtClean="0"/>
              <a:t>element …</a:t>
            </a:r>
            <a:endParaRPr lang="en-US" altLang="zh-CN" sz="1600" b="1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en-US" altLang="zh-CN" sz="1600" b="1" dirty="0" smtClean="0">
                <a:ea typeface="+mn-ea"/>
                <a:cs typeface="+mn-cs"/>
              </a:rPr>
              <a:t>When </a:t>
            </a:r>
            <a:r>
              <a:rPr lang="en-US" altLang="zh-CN" sz="1600" b="1" dirty="0">
                <a:ea typeface="+mn-ea"/>
                <a:cs typeface="+mn-cs"/>
              </a:rPr>
              <a:t>the STA receives a change number that is different from the local stored change number, it may</a:t>
            </a:r>
          </a:p>
          <a:p>
            <a:pPr lvl="1"/>
            <a:r>
              <a:rPr lang="en-US" altLang="zh-CN" sz="1200" dirty="0" smtClean="0"/>
              <a:t>queue for transmission by sending a Probe Request frame when it is awake and wait for Probe Response frame which contains updated BSS parameters or receive the next beacon frame</a:t>
            </a:r>
          </a:p>
          <a:p>
            <a:pPr lvl="1"/>
            <a:r>
              <a:rPr lang="en-US" altLang="zh-CN" sz="1200" dirty="0" smtClean="0"/>
              <a:t>and update the local stored change number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3" name="矩形 12"/>
          <p:cNvSpPr/>
          <p:nvPr/>
        </p:nvSpPr>
        <p:spPr bwMode="auto">
          <a:xfrm>
            <a:off x="2053680" y="5414392"/>
            <a:ext cx="1368152" cy="42785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Beacon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dirty="0" smtClean="0">
                <a:solidFill>
                  <a:srgbClr val="FF0000"/>
                </a:solidFill>
                <a:latin typeface="Arial" charset="0"/>
                <a:ea typeface="宋体" charset="-122"/>
              </a:rPr>
              <a:t>(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CN=3</a:t>
            </a:r>
            <a:r>
              <a:rPr lang="en-US" altLang="zh-CN" dirty="0">
                <a:solidFill>
                  <a:srgbClr val="FF0000"/>
                </a:solidFill>
                <a:latin typeface="Arial" charset="0"/>
                <a:ea typeface="宋体" charset="-122"/>
              </a:rPr>
              <a:t>)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1621632" y="5842248"/>
            <a:ext cx="69127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 bwMode="auto">
          <a:xfrm>
            <a:off x="4002088" y="5842248"/>
            <a:ext cx="1023392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Probe request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6248400" y="5410200"/>
            <a:ext cx="1022648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Probe response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112687" y="5979204"/>
            <a:ext cx="9525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Local CN=2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15480" y="5566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15480" y="58715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STA</a:t>
            </a:r>
            <a:endParaRPr lang="zh-CN" altLang="en-US" b="1" dirty="0"/>
          </a:p>
        </p:txBody>
      </p:sp>
      <p:sp>
        <p:nvSpPr>
          <p:cNvPr id="20" name="矩形 19"/>
          <p:cNvSpPr/>
          <p:nvPr/>
        </p:nvSpPr>
        <p:spPr bwMode="auto">
          <a:xfrm>
            <a:off x="5181600" y="5410200"/>
            <a:ext cx="533400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Ack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7391400" y="5836797"/>
            <a:ext cx="533400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Ack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935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</a:t>
            </a:r>
            <a:r>
              <a:rPr lang="en-US" altLang="en-US" sz="1800" dirty="0" smtClean="0"/>
              <a:t>11-16-1445-00 </a:t>
            </a:r>
            <a:r>
              <a:rPr lang="en-US" altLang="ko-KR" sz="1800" dirty="0" smtClean="0"/>
              <a:t>Overall MAC Procedure for WUR</a:t>
            </a:r>
          </a:p>
          <a:p>
            <a:r>
              <a:rPr lang="en-US" altLang="zh-CN" sz="1800" dirty="0" smtClean="0"/>
              <a:t>[2] 11-16-1504-00 Discussion of WUR Packets Design</a:t>
            </a:r>
          </a:p>
          <a:p>
            <a:r>
              <a:rPr lang="en-US" altLang="zh-CN" sz="1800" dirty="0" smtClean="0"/>
              <a:t>[3] 11-16-1217-00 WUR-based Broadcast Reference Signal</a:t>
            </a:r>
          </a:p>
          <a:p>
            <a:r>
              <a:rPr lang="en-US" altLang="zh-CN" sz="1800" dirty="0" smtClean="0"/>
              <a:t>[4] 11-16-1501-00 AP Discovery using WUR</a:t>
            </a:r>
          </a:p>
          <a:p>
            <a:r>
              <a:rPr lang="en-US" altLang="zh-CN" sz="1800" dirty="0" smtClean="0"/>
              <a:t>[5] 11-17-0343-03 </a:t>
            </a:r>
            <a:r>
              <a:rPr lang="en-US" altLang="zh-CN" sz="1800" dirty="0" err="1" smtClean="0"/>
              <a:t>ba</a:t>
            </a:r>
            <a:r>
              <a:rPr lang="en-US" altLang="zh-CN" sz="1800" dirty="0" smtClean="0"/>
              <a:t> WUR Beacon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6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[1] and [2], we agreed that </a:t>
            </a:r>
          </a:p>
          <a:p>
            <a:pPr lvl="1"/>
            <a:r>
              <a:rPr lang="en-US" sz="1600" dirty="0"/>
              <a:t>A counter subfield of </a:t>
            </a:r>
            <a:r>
              <a:rPr lang="en-US" sz="1600" dirty="0" smtClean="0"/>
              <a:t>a WUR Wake Up frame is </a:t>
            </a:r>
            <a:r>
              <a:rPr lang="en-US" sz="1600" dirty="0"/>
              <a:t>defined as an unsigned integer initialized to 0, that </a:t>
            </a:r>
            <a:r>
              <a:rPr lang="en-US" sz="1600" dirty="0" smtClean="0"/>
              <a:t>increments </a:t>
            </a:r>
            <a:r>
              <a:rPr lang="en-US" sz="1600" dirty="0"/>
              <a:t>when a critical update to the PCR’s BSS parameters has occurred. The size of the counter subfield is TBD</a:t>
            </a:r>
            <a:r>
              <a:rPr lang="en-US" sz="1600" dirty="0" smtClean="0"/>
              <a:t>.</a:t>
            </a:r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marL="342900" lvl="1" indent="-342900">
              <a:buChar char="•"/>
            </a:pPr>
            <a:r>
              <a:rPr lang="en-US" sz="2400" b="1" dirty="0">
                <a:ea typeface="+mn-ea"/>
                <a:cs typeface="+mn-cs"/>
              </a:rPr>
              <a:t>In this contribution, we </a:t>
            </a:r>
            <a:r>
              <a:rPr lang="en-US" altLang="zh-CN" sz="2400" b="1" dirty="0">
                <a:ea typeface="+mn-ea"/>
                <a:cs typeface="+mn-cs"/>
              </a:rPr>
              <a:t>fix TBD issues regarding Counter </a:t>
            </a:r>
            <a:r>
              <a:rPr lang="en-US" altLang="zh-CN" sz="2400" b="1" dirty="0" smtClean="0">
                <a:ea typeface="+mn-ea"/>
                <a:cs typeface="+mn-cs"/>
              </a:rPr>
              <a:t>subfield, including</a:t>
            </a:r>
          </a:p>
          <a:p>
            <a:pPr lvl="1"/>
            <a:r>
              <a:rPr lang="en-US" sz="1600" dirty="0" smtClean="0"/>
              <a:t>PCR’s </a:t>
            </a:r>
            <a:r>
              <a:rPr lang="en-US" sz="1600" dirty="0"/>
              <a:t>BSS parameters update procedure</a:t>
            </a:r>
          </a:p>
          <a:p>
            <a:pPr lvl="1"/>
            <a:r>
              <a:rPr lang="en-US" altLang="zh-CN" sz="1600" dirty="0"/>
              <a:t>The location and </a:t>
            </a:r>
            <a:r>
              <a:rPr lang="en-US" altLang="zh-CN" sz="1600" dirty="0" smtClean="0"/>
              <a:t>size </a:t>
            </a:r>
            <a:r>
              <a:rPr lang="en-US" altLang="zh-CN" sz="1600" dirty="0"/>
              <a:t>of counter field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14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PCR’s BSS parameters update </a:t>
            </a:r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7924800" cy="4634706"/>
          </a:xfrm>
        </p:spPr>
        <p:txBody>
          <a:bodyPr/>
          <a:lstStyle/>
          <a:p>
            <a:r>
              <a:rPr lang="en-US" sz="1600" dirty="0"/>
              <a:t>The </a:t>
            </a:r>
            <a:r>
              <a:rPr lang="en-US" sz="1600" dirty="0" smtClean="0"/>
              <a:t>AP </a:t>
            </a:r>
            <a:r>
              <a:rPr lang="en-US" sz="1600" dirty="0"/>
              <a:t>shall increase the value </a:t>
            </a:r>
            <a:r>
              <a:rPr lang="en-US" sz="1600" dirty="0" smtClean="0"/>
              <a:t>of </a:t>
            </a:r>
            <a:r>
              <a:rPr lang="en-US" sz="1600" dirty="0"/>
              <a:t>the </a:t>
            </a:r>
            <a:r>
              <a:rPr lang="en-US" altLang="zh-CN" sz="1600" dirty="0" smtClean="0"/>
              <a:t>Counter </a:t>
            </a:r>
            <a:r>
              <a:rPr lang="en-US" sz="1600" dirty="0" smtClean="0"/>
              <a:t>field </a:t>
            </a:r>
            <a:r>
              <a:rPr lang="en-US" sz="1600" dirty="0"/>
              <a:t>in the next transmitted </a:t>
            </a:r>
            <a:r>
              <a:rPr lang="en-US" altLang="zh-CN" sz="1600" dirty="0" smtClean="0"/>
              <a:t>WUR</a:t>
            </a:r>
            <a:r>
              <a:rPr lang="en-US" sz="1600" dirty="0" smtClean="0"/>
              <a:t> </a:t>
            </a:r>
            <a:r>
              <a:rPr lang="en-US" altLang="zh-CN" sz="1600" dirty="0" smtClean="0"/>
              <a:t>Wake Up </a:t>
            </a:r>
            <a:r>
              <a:rPr lang="en-US" sz="1600" dirty="0" smtClean="0"/>
              <a:t>frame(s</a:t>
            </a:r>
            <a:r>
              <a:rPr lang="en-US" sz="1600" dirty="0"/>
              <a:t>) when a critical update occurs to any of the elements inside the </a:t>
            </a:r>
            <a:r>
              <a:rPr lang="en-US" sz="1600" dirty="0" smtClean="0"/>
              <a:t>Beacon </a:t>
            </a:r>
            <a:r>
              <a:rPr lang="en-US" sz="1600" dirty="0"/>
              <a:t>frame. The following events shall classify as a critical update:</a:t>
            </a:r>
          </a:p>
          <a:p>
            <a:pPr lvl="1"/>
            <a:r>
              <a:rPr lang="en-US" sz="1000" dirty="0"/>
              <a:t>Inclusion of </a:t>
            </a:r>
            <a:r>
              <a:rPr lang="en-US" altLang="zh-CN" sz="1000" dirty="0"/>
              <a:t> a Channel Switch </a:t>
            </a:r>
            <a:r>
              <a:rPr lang="en-US" sz="1000" dirty="0"/>
              <a:t>announce element</a:t>
            </a:r>
            <a:r>
              <a:rPr lang="en-US" altLang="zh-CN" sz="1000" dirty="0"/>
              <a:t> </a:t>
            </a:r>
          </a:p>
          <a:p>
            <a:pPr lvl="1"/>
            <a:r>
              <a:rPr lang="en-US" altLang="zh-CN" sz="1000" dirty="0"/>
              <a:t>Inclusion of an </a:t>
            </a:r>
            <a:r>
              <a:rPr lang="en-US" sz="1000" dirty="0"/>
              <a:t>Extended Channel Switch announce element</a:t>
            </a:r>
            <a:r>
              <a:rPr lang="en-US" altLang="zh-CN" sz="1000" dirty="0"/>
              <a:t> </a:t>
            </a:r>
          </a:p>
          <a:p>
            <a:pPr lvl="1"/>
            <a:r>
              <a:rPr lang="en-US" sz="1000" dirty="0"/>
              <a:t>Inclusion of a Wide Bandwidth Channel Switch element</a:t>
            </a:r>
          </a:p>
          <a:p>
            <a:pPr lvl="1"/>
            <a:r>
              <a:rPr lang="en-US" sz="1000" dirty="0"/>
              <a:t>Inclusion of an Operating Mode Notification element</a:t>
            </a:r>
          </a:p>
          <a:p>
            <a:pPr lvl="1"/>
            <a:r>
              <a:rPr lang="en-US" sz="1000" strike="sngStrike" dirty="0"/>
              <a:t>Inclusion of BSS Color Change Announcement element </a:t>
            </a:r>
            <a:endParaRPr lang="en-US" altLang="zh-CN" sz="1000" strike="sngStrike" dirty="0"/>
          </a:p>
          <a:p>
            <a:pPr lvl="1"/>
            <a:r>
              <a:rPr lang="en-US" altLang="zh-CN" sz="1000" dirty="0"/>
              <a:t>Modification of the EDCA parameters</a:t>
            </a:r>
          </a:p>
          <a:p>
            <a:pPr lvl="1"/>
            <a:r>
              <a:rPr lang="en-US" sz="1000" dirty="0"/>
              <a:t>Modification of the HT Operation element</a:t>
            </a:r>
          </a:p>
          <a:p>
            <a:pPr lvl="1"/>
            <a:r>
              <a:rPr lang="en-US" sz="1000" dirty="0"/>
              <a:t>Modification of the </a:t>
            </a:r>
            <a:r>
              <a:rPr lang="en-US" altLang="zh-CN" sz="1000" dirty="0"/>
              <a:t>V</a:t>
            </a:r>
            <a:r>
              <a:rPr lang="en-US" sz="1000" dirty="0"/>
              <a:t>HT Operation element</a:t>
            </a:r>
          </a:p>
          <a:p>
            <a:pPr lvl="1"/>
            <a:r>
              <a:rPr lang="en-US" sz="1000" strike="sngStrike" dirty="0"/>
              <a:t>Modification of the </a:t>
            </a:r>
            <a:r>
              <a:rPr lang="en-US" altLang="zh-CN" sz="1000" strike="sngStrike" dirty="0"/>
              <a:t>HE</a:t>
            </a:r>
            <a:r>
              <a:rPr lang="en-US" sz="1000" strike="sngStrike" dirty="0"/>
              <a:t> Operation element</a:t>
            </a:r>
          </a:p>
          <a:p>
            <a:pPr lvl="1"/>
            <a:r>
              <a:rPr lang="en-US" sz="1000" strike="sngStrike" dirty="0"/>
              <a:t>Modification of TWT </a:t>
            </a:r>
            <a:r>
              <a:rPr lang="en-US" sz="1000" strike="sngStrike" dirty="0" smtClean="0"/>
              <a:t>element</a:t>
            </a:r>
          </a:p>
          <a:p>
            <a:pPr lvl="1"/>
            <a:r>
              <a:rPr lang="en-US" altLang="zh-CN" sz="1000" dirty="0" smtClean="0">
                <a:solidFill>
                  <a:srgbClr val="FF0000"/>
                </a:solidFill>
              </a:rPr>
              <a:t>Modification of the DSSS Parameter Set</a:t>
            </a:r>
          </a:p>
          <a:p>
            <a:pPr lvl="1"/>
            <a:r>
              <a:rPr lang="en-US" altLang="zh-CN" sz="1000" dirty="0" smtClean="0">
                <a:solidFill>
                  <a:srgbClr val="FF0000"/>
                </a:solidFill>
              </a:rPr>
              <a:t>Modification of the CF Parameter Set </a:t>
            </a:r>
            <a:r>
              <a:rPr lang="en-US" altLang="zh-CN" sz="1000" dirty="0" smtClean="0">
                <a:solidFill>
                  <a:srgbClr val="FF0000"/>
                </a:solidFill>
              </a:rPr>
              <a:t>element</a:t>
            </a:r>
          </a:p>
          <a:p>
            <a:pPr lvl="1"/>
            <a:r>
              <a:rPr lang="en-US" altLang="zh-CN" sz="1000" dirty="0" smtClean="0">
                <a:solidFill>
                  <a:srgbClr val="FF0000"/>
                </a:solidFill>
              </a:rPr>
              <a:t>Inclusion </a:t>
            </a:r>
            <a:r>
              <a:rPr lang="en-US" altLang="zh-CN" sz="1000" dirty="0">
                <a:solidFill>
                  <a:srgbClr val="FF0000"/>
                </a:solidFill>
              </a:rPr>
              <a:t>of a Channel Switch Wrapper element</a:t>
            </a:r>
            <a:endParaRPr lang="en-US" sz="1000" dirty="0" smtClean="0">
              <a:solidFill>
                <a:srgbClr val="FF0000"/>
              </a:solidFill>
            </a:endParaRPr>
          </a:p>
          <a:p>
            <a:pPr marL="342900" lvl="1" indent="-342900">
              <a:buChar char="•"/>
            </a:pPr>
            <a:r>
              <a:rPr lang="en-US" sz="1400" b="1" dirty="0" smtClean="0">
                <a:ea typeface="+mn-ea"/>
                <a:cs typeface="+mn-cs"/>
              </a:rPr>
              <a:t>An AP </a:t>
            </a:r>
            <a:r>
              <a:rPr lang="en-US" altLang="zh-CN" sz="1400" b="1" dirty="0" smtClean="0">
                <a:ea typeface="+mn-ea"/>
                <a:cs typeface="+mn-cs"/>
              </a:rPr>
              <a:t>may</a:t>
            </a:r>
            <a:r>
              <a:rPr lang="en-US" sz="1400" b="1" dirty="0" smtClean="0">
                <a:ea typeface="+mn-ea"/>
                <a:cs typeface="+mn-cs"/>
              </a:rPr>
              <a:t> classify other changes in the Beacon frame as critical updates and among these updates can be included those that are described in 11.2.3.17 (TIM Broadcast).</a:t>
            </a:r>
          </a:p>
          <a:p>
            <a:pPr marL="342900" lvl="1" indent="-342900">
              <a:buFontTx/>
              <a:buChar char="•"/>
            </a:pPr>
            <a:r>
              <a:rPr lang="en-US" sz="1400" b="1" dirty="0" smtClean="0">
                <a:ea typeface="+mn-ea"/>
                <a:cs typeface="+mn-cs"/>
              </a:rPr>
              <a:t>The </a:t>
            </a:r>
            <a:r>
              <a:rPr lang="en-US" altLang="zh-CN" sz="1400" b="1" dirty="0">
                <a:ea typeface="+mn-ea"/>
                <a:cs typeface="+mn-cs"/>
              </a:rPr>
              <a:t>WUR</a:t>
            </a:r>
            <a:r>
              <a:rPr lang="en-US" sz="1400" b="1" dirty="0">
                <a:ea typeface="+mn-ea"/>
                <a:cs typeface="+mn-cs"/>
              </a:rPr>
              <a:t> STA shall be awake to receive the next Beacon frame </a:t>
            </a:r>
            <a:r>
              <a:rPr lang="en-US" altLang="zh-CN" sz="1400" b="1" dirty="0">
                <a:ea typeface="+mn-ea"/>
                <a:cs typeface="+mn-cs"/>
              </a:rPr>
              <a:t>t</a:t>
            </a:r>
            <a:r>
              <a:rPr lang="en-US" sz="1400" b="1" dirty="0">
                <a:ea typeface="+mn-ea"/>
                <a:cs typeface="+mn-cs"/>
              </a:rPr>
              <a:t>hat is transmitted at a TBTT or shall queue for transmission a Probe Request frame when it receives a </a:t>
            </a:r>
            <a:r>
              <a:rPr lang="en-US" altLang="zh-CN" sz="1400" b="1" dirty="0">
                <a:ea typeface="+mn-ea"/>
                <a:cs typeface="+mn-cs"/>
              </a:rPr>
              <a:t>Counter </a:t>
            </a:r>
            <a:r>
              <a:rPr lang="en-US" sz="1400" b="1" dirty="0">
                <a:ea typeface="+mn-ea"/>
                <a:cs typeface="+mn-cs"/>
              </a:rPr>
              <a:t>field that contains a value that is different from the previously received </a:t>
            </a:r>
            <a:r>
              <a:rPr lang="en-US" altLang="zh-CN" sz="1400" b="1" dirty="0">
                <a:ea typeface="+mn-ea"/>
                <a:cs typeface="+mn-cs"/>
              </a:rPr>
              <a:t>Counter </a:t>
            </a:r>
            <a:r>
              <a:rPr lang="en-US" sz="1400" b="1" dirty="0">
                <a:ea typeface="+mn-ea"/>
                <a:cs typeface="+mn-cs"/>
              </a:rPr>
              <a:t>field</a:t>
            </a:r>
            <a:r>
              <a:rPr lang="en-US" sz="1400" b="1" dirty="0" smtClean="0">
                <a:ea typeface="+mn-ea"/>
                <a:cs typeface="+mn-cs"/>
              </a:rPr>
              <a:t>.</a:t>
            </a:r>
            <a:endParaRPr lang="en-US" sz="1400" b="1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en-US" sz="1400" b="1" strike="sngStrike" dirty="0" smtClean="0">
                <a:ea typeface="+mn-ea"/>
                <a:cs typeface="+mn-cs"/>
              </a:rPr>
              <a:t>AP </a:t>
            </a:r>
            <a:r>
              <a:rPr lang="en-US" sz="1400" b="1" strike="sngStrike" dirty="0">
                <a:ea typeface="+mn-ea"/>
                <a:cs typeface="+mn-cs"/>
              </a:rPr>
              <a:t>shall not send a wake up frame </a:t>
            </a:r>
            <a:r>
              <a:rPr lang="en-US" altLang="zh-CN" sz="1400" b="1" strike="sngStrike" dirty="0" smtClean="0">
                <a:ea typeface="+mn-ea"/>
                <a:cs typeface="+mn-cs"/>
              </a:rPr>
              <a:t>in </a:t>
            </a:r>
            <a:r>
              <a:rPr lang="en-US" sz="1400" b="1" strike="sngStrike" dirty="0" smtClean="0">
                <a:ea typeface="+mn-ea"/>
                <a:cs typeface="+mn-cs"/>
              </a:rPr>
              <a:t>non-DFS </a:t>
            </a:r>
            <a:r>
              <a:rPr lang="en-US" sz="1400" b="1" strike="sngStrike" dirty="0">
                <a:ea typeface="+mn-ea"/>
                <a:cs typeface="+mn-cs"/>
              </a:rPr>
              <a:t>channel to wake up the STA which operates in the DFS channel if AP includes quiet element in </a:t>
            </a:r>
            <a:r>
              <a:rPr lang="en-US" sz="1400" b="1" strike="sngStrike" dirty="0" smtClean="0">
                <a:ea typeface="+mn-ea"/>
                <a:cs typeface="+mn-cs"/>
              </a:rPr>
              <a:t>the beacon </a:t>
            </a:r>
            <a:r>
              <a:rPr lang="en-US" sz="1400" b="1" strike="sngStrike" dirty="0" smtClean="0">
                <a:ea typeface="+mn-ea"/>
                <a:cs typeface="+mn-cs"/>
              </a:rPr>
              <a:t>frame</a:t>
            </a:r>
          </a:p>
          <a:p>
            <a:pPr marL="342900" lvl="1" indent="-342900">
              <a:buFontTx/>
              <a:buChar char="•"/>
            </a:pPr>
            <a:r>
              <a:rPr lang="en-US" sz="1000" b="1" dirty="0" smtClean="0">
                <a:ea typeface="+mn-ea"/>
                <a:cs typeface="+mn-cs"/>
              </a:rPr>
              <a:t>Note: </a:t>
            </a:r>
            <a:r>
              <a:rPr lang="en-US" altLang="zh-CN" sz="1000" dirty="0" smtClean="0"/>
              <a:t>critical event does not </a:t>
            </a:r>
            <a:r>
              <a:rPr lang="en-US" altLang="zh-CN" sz="1000" dirty="0"/>
              <a:t>include Inclusion of a Quiet element</a:t>
            </a:r>
            <a:endParaRPr lang="en-US" sz="1000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en-US" sz="1600" i="1" dirty="0"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9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Counter field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</a:t>
            </a:r>
            <a:r>
              <a:rPr lang="zh-CN" altLang="en-US" sz="2000" dirty="0"/>
              <a:t> </a:t>
            </a:r>
            <a:r>
              <a:rPr lang="en-US" altLang="zh-CN" sz="2000" dirty="0" smtClean="0"/>
              <a:t>propose to use 4 bits for Counter field in a wake up frame instead of 1 bytes check beacon field based on the following facts</a:t>
            </a:r>
            <a:endParaRPr lang="en-US" sz="2000" dirty="0" smtClean="0"/>
          </a:p>
          <a:p>
            <a:pPr lvl="1"/>
            <a:r>
              <a:rPr lang="en-US" sz="1400" dirty="0" smtClean="0"/>
              <a:t>Each WUR </a:t>
            </a:r>
            <a:r>
              <a:rPr lang="en-US" sz="1400" dirty="0"/>
              <a:t>STA can make use of the counter field in </a:t>
            </a:r>
            <a:r>
              <a:rPr lang="en-US" altLang="zh-CN" sz="1400" dirty="0" smtClean="0"/>
              <a:t>each</a:t>
            </a:r>
            <a:r>
              <a:rPr lang="en-US" sz="1400" dirty="0" smtClean="0"/>
              <a:t> </a:t>
            </a:r>
            <a:r>
              <a:rPr lang="en-US" sz="1400" dirty="0"/>
              <a:t>wake up frame, although it is not </a:t>
            </a:r>
            <a:r>
              <a:rPr lang="en-US" altLang="zh-CN" sz="1400" dirty="0" smtClean="0"/>
              <a:t>destined receiver of the wake up frame.</a:t>
            </a:r>
          </a:p>
          <a:p>
            <a:pPr lvl="1"/>
            <a:r>
              <a:rPr lang="en-US" altLang="zh-CN" sz="1400" dirty="0" smtClean="0"/>
              <a:t>Moreover, the size of wake up frame is limited</a:t>
            </a:r>
            <a:endParaRPr lang="en-US" sz="1400" dirty="0"/>
          </a:p>
          <a:p>
            <a:pPr marL="457200" lvl="1" indent="0">
              <a:buNone/>
            </a:pPr>
            <a:endParaRPr lang="en-US" sz="1200" dirty="0" smtClean="0"/>
          </a:p>
          <a:p>
            <a:pPr marL="457200" lvl="1" indent="0">
              <a:buNone/>
            </a:pPr>
            <a:endParaRPr lang="en-US" sz="1200" dirty="0"/>
          </a:p>
          <a:p>
            <a:pPr marL="342900" lvl="1" indent="-342900">
              <a:buChar char="•"/>
            </a:pPr>
            <a:r>
              <a:rPr lang="en-US" sz="1800" b="1" dirty="0">
                <a:ea typeface="+mn-ea"/>
                <a:cs typeface="+mn-cs"/>
              </a:rPr>
              <a:t>TD control field of a WUR Wake Up frame </a:t>
            </a:r>
            <a:r>
              <a:rPr lang="en-US" sz="1800" b="1" dirty="0" smtClean="0">
                <a:ea typeface="+mn-ea"/>
                <a:cs typeface="+mn-cs"/>
              </a:rPr>
              <a:t>contains </a:t>
            </a:r>
            <a:r>
              <a:rPr lang="en-US" sz="1800" b="1" dirty="0">
                <a:ea typeface="+mn-ea"/>
                <a:cs typeface="+mn-cs"/>
              </a:rPr>
              <a:t>Counter subfield and reserved subfield as illustrated in Figure </a:t>
            </a:r>
            <a:r>
              <a:rPr lang="en-US" sz="1800" b="1" dirty="0" smtClean="0">
                <a:ea typeface="+mn-ea"/>
                <a:cs typeface="+mn-cs"/>
              </a:rPr>
              <a:t>9-</a:t>
            </a:r>
            <a:r>
              <a:rPr lang="en-US" altLang="zh-CN" sz="1800" b="1" dirty="0" smtClean="0">
                <a:ea typeface="+mn-ea"/>
                <a:cs typeface="+mn-cs"/>
              </a:rPr>
              <a:t>xx</a:t>
            </a:r>
            <a:r>
              <a:rPr lang="en-US" sz="1800" b="1" dirty="0" smtClean="0">
                <a:ea typeface="+mn-ea"/>
                <a:cs typeface="+mn-cs"/>
              </a:rPr>
              <a:t> </a:t>
            </a:r>
            <a:r>
              <a:rPr lang="en-US" sz="1800" b="1" dirty="0">
                <a:ea typeface="+mn-ea"/>
                <a:cs typeface="+mn-cs"/>
              </a:rPr>
              <a:t>(TD control field of WUR Wake up frame).</a:t>
            </a:r>
          </a:p>
          <a:p>
            <a:pPr marL="457200" lvl="1" indent="0">
              <a:buNone/>
            </a:pPr>
            <a:endParaRPr lang="en-US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025106"/>
              </p:ext>
            </p:extLst>
          </p:nvPr>
        </p:nvGraphicFramePr>
        <p:xfrm>
          <a:off x="2819400" y="5199460"/>
          <a:ext cx="2857500" cy="1117600"/>
        </p:xfrm>
        <a:graphic>
          <a:graphicData uri="http://schemas.openxmlformats.org/drawingml/2006/table">
            <a:tbl>
              <a:tblPr/>
              <a:tblGrid>
                <a:gridCol w="807720"/>
                <a:gridCol w="204978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B0          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B3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B3+1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                                                  B11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Counter</a:t>
                      </a:r>
                    </a:p>
                  </a:txBody>
                  <a:tcPr marL="50800" marR="508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Reserved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4 </a:t>
                      </a:r>
                      <a:r>
                        <a:rPr lang="en-US" altLang="zh-CN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bits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TBD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Figure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9-</a:t>
                      </a:r>
                      <a:r>
                        <a:rPr lang="en-US" altLang="zh-CN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xx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– TD control field of WUR Wake up frame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31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</a:t>
            </a:r>
            <a:r>
              <a:rPr lang="en-US" altLang="en-US" sz="1800" dirty="0" smtClean="0"/>
              <a:t>11-17-1368-02 </a:t>
            </a:r>
            <a:r>
              <a:rPr lang="en-US" altLang="zh-CN" sz="1800" dirty="0"/>
              <a:t>BSS parameters update notification </a:t>
            </a:r>
            <a:endParaRPr lang="en-US" altLang="ko-KR" sz="1800" dirty="0" smtClean="0"/>
          </a:p>
          <a:p>
            <a:r>
              <a:rPr lang="en-US" altLang="zh-CN" sz="1800" dirty="0"/>
              <a:t>[2] Draft </a:t>
            </a:r>
            <a:r>
              <a:rPr lang="en-US" altLang="zh-CN" sz="1800" dirty="0" smtClean="0"/>
              <a:t>P802.11ba_D0.1</a:t>
            </a:r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8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77506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the following text</a:t>
            </a:r>
          </a:p>
          <a:p>
            <a:endParaRPr lang="en-US" sz="1600" dirty="0"/>
          </a:p>
          <a:p>
            <a:pPr marL="396000" indent="0">
              <a:buNone/>
            </a:pPr>
            <a:r>
              <a:rPr lang="en-US" sz="1600" dirty="0" smtClean="0"/>
              <a:t>The </a:t>
            </a:r>
            <a:r>
              <a:rPr lang="en-US" sz="1600" dirty="0"/>
              <a:t>AP shall increase the value of the </a:t>
            </a:r>
            <a:r>
              <a:rPr lang="en-US" altLang="zh-CN" sz="1600" dirty="0"/>
              <a:t>Counter </a:t>
            </a:r>
            <a:r>
              <a:rPr lang="en-US" sz="1600" dirty="0"/>
              <a:t>field in the next </a:t>
            </a:r>
            <a:r>
              <a:rPr lang="en-US" sz="1600" dirty="0" smtClean="0"/>
              <a:t>transmitted Broadcast </a:t>
            </a:r>
            <a:r>
              <a:rPr lang="en-US" altLang="zh-CN" sz="1600" dirty="0"/>
              <a:t>WUR</a:t>
            </a:r>
            <a:r>
              <a:rPr lang="en-US" sz="1600" dirty="0"/>
              <a:t> </a:t>
            </a:r>
            <a:r>
              <a:rPr lang="en-US" altLang="zh-CN" sz="1600" dirty="0"/>
              <a:t>Wake Up </a:t>
            </a:r>
            <a:r>
              <a:rPr lang="en-US" sz="1600" dirty="0" smtClean="0"/>
              <a:t>frame when </a:t>
            </a:r>
            <a:r>
              <a:rPr lang="en-US" sz="1600" dirty="0"/>
              <a:t>a critical update occurs to any of the elements inside the Beacon frame. The following events shall classify as a critical update:</a:t>
            </a:r>
          </a:p>
          <a:p>
            <a:pPr lvl="1"/>
            <a:r>
              <a:rPr lang="en-US" sz="1000" dirty="0"/>
              <a:t>Inclusion of </a:t>
            </a:r>
            <a:r>
              <a:rPr lang="en-US" altLang="zh-CN" sz="1000" dirty="0"/>
              <a:t> a Channel Switch </a:t>
            </a:r>
            <a:r>
              <a:rPr lang="en-US" sz="1000" dirty="0"/>
              <a:t>announce element</a:t>
            </a:r>
            <a:r>
              <a:rPr lang="en-US" altLang="zh-CN" sz="1000" dirty="0"/>
              <a:t> </a:t>
            </a:r>
          </a:p>
          <a:p>
            <a:pPr lvl="1"/>
            <a:r>
              <a:rPr lang="en-US" altLang="zh-CN" sz="1000" dirty="0"/>
              <a:t>Inclusion of an </a:t>
            </a:r>
            <a:r>
              <a:rPr lang="en-US" sz="1000" dirty="0"/>
              <a:t>Extended Channel Switch announce element</a:t>
            </a:r>
            <a:r>
              <a:rPr lang="en-US" altLang="zh-CN" sz="1000" dirty="0"/>
              <a:t> </a:t>
            </a:r>
          </a:p>
          <a:p>
            <a:pPr lvl="1"/>
            <a:r>
              <a:rPr lang="en-US" sz="1000" dirty="0"/>
              <a:t>Inclusion of a Wide Bandwidth Channel Switch </a:t>
            </a:r>
            <a:r>
              <a:rPr lang="en-US" sz="1000" dirty="0" smtClean="0"/>
              <a:t>element</a:t>
            </a:r>
          </a:p>
          <a:p>
            <a:pPr lvl="1"/>
            <a:r>
              <a:rPr lang="en-US" sz="1000" dirty="0"/>
              <a:t>Inclusion of an Operating Mode Notification </a:t>
            </a:r>
            <a:r>
              <a:rPr lang="en-US" sz="1000" dirty="0" smtClean="0"/>
              <a:t>element</a:t>
            </a:r>
          </a:p>
          <a:p>
            <a:pPr lvl="1"/>
            <a:r>
              <a:rPr lang="en-US" altLang="zh-CN" sz="1000" dirty="0" smtClean="0"/>
              <a:t>Modification </a:t>
            </a:r>
            <a:r>
              <a:rPr lang="en-US" altLang="zh-CN" sz="1000" dirty="0"/>
              <a:t>of the EDCA parameters</a:t>
            </a:r>
          </a:p>
          <a:p>
            <a:pPr lvl="1"/>
            <a:r>
              <a:rPr lang="en-US" sz="1000" dirty="0"/>
              <a:t>Modification of the HT Operation element</a:t>
            </a:r>
          </a:p>
          <a:p>
            <a:pPr lvl="1"/>
            <a:r>
              <a:rPr lang="en-US" sz="1000" dirty="0"/>
              <a:t>Modification of the </a:t>
            </a:r>
            <a:r>
              <a:rPr lang="en-US" altLang="zh-CN" sz="1000" dirty="0"/>
              <a:t>V</a:t>
            </a:r>
            <a:r>
              <a:rPr lang="en-US" sz="1000" dirty="0"/>
              <a:t>HT Operation element</a:t>
            </a:r>
          </a:p>
          <a:p>
            <a:pPr lvl="1"/>
            <a:r>
              <a:rPr lang="en-US" altLang="zh-CN" sz="1000" dirty="0" smtClean="0"/>
              <a:t>Modification </a:t>
            </a:r>
            <a:r>
              <a:rPr lang="en-US" altLang="zh-CN" sz="1000" dirty="0"/>
              <a:t>of the DSSS Parameter Set</a:t>
            </a:r>
          </a:p>
          <a:p>
            <a:pPr lvl="1"/>
            <a:r>
              <a:rPr lang="en-US" altLang="zh-CN" sz="1000" dirty="0"/>
              <a:t>Modification of the CF Parameter Set element</a:t>
            </a:r>
          </a:p>
          <a:p>
            <a:pPr lvl="1"/>
            <a:r>
              <a:rPr lang="en-US" altLang="zh-CN" sz="1000" dirty="0" smtClean="0"/>
              <a:t>Inclusion </a:t>
            </a:r>
            <a:r>
              <a:rPr lang="en-US" altLang="zh-CN" sz="1000" dirty="0"/>
              <a:t>of a Channel Switch Wrapper element</a:t>
            </a:r>
            <a:endParaRPr lang="en-US" sz="1000" dirty="0" smtClean="0"/>
          </a:p>
          <a:p>
            <a:pPr marL="396000" lvl="1" indent="0">
              <a:buNone/>
            </a:pPr>
            <a:r>
              <a:rPr lang="en-US" sz="1600" b="1" dirty="0" smtClean="0"/>
              <a:t>An </a:t>
            </a:r>
            <a:r>
              <a:rPr lang="en-US" sz="1600" b="1" dirty="0"/>
              <a:t>AP </a:t>
            </a:r>
            <a:r>
              <a:rPr lang="en-US" altLang="zh-CN" sz="1600" b="1" dirty="0"/>
              <a:t>may</a:t>
            </a:r>
            <a:r>
              <a:rPr lang="en-US" sz="1600" b="1" dirty="0"/>
              <a:t> classify other changes in the Beacon frame as critical updates and among these updates can be included those that are described in 11.2.2.17 (TIM Broadcast).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2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following text</a:t>
            </a:r>
          </a:p>
          <a:p>
            <a:pPr marL="396000" lvl="1" indent="0">
              <a:buNone/>
            </a:pPr>
            <a:endParaRPr lang="en-US" sz="1600" b="1" dirty="0" smtClean="0"/>
          </a:p>
          <a:p>
            <a:pPr marL="396000" lvl="1" indent="0">
              <a:buNone/>
            </a:pPr>
            <a:r>
              <a:rPr lang="en-US" sz="1600" b="1" dirty="0" smtClean="0"/>
              <a:t>The </a:t>
            </a:r>
            <a:r>
              <a:rPr lang="en-US" altLang="zh-CN" sz="1600" b="1" dirty="0"/>
              <a:t>WUR</a:t>
            </a:r>
            <a:r>
              <a:rPr lang="en-US" sz="1600" b="1" dirty="0"/>
              <a:t> </a:t>
            </a:r>
            <a:r>
              <a:rPr lang="en-US" sz="1600" b="1" dirty="0" smtClean="0"/>
              <a:t>STA that receives </a:t>
            </a:r>
            <a:r>
              <a:rPr lang="en-US" sz="1600" b="1" dirty="0"/>
              <a:t>a </a:t>
            </a:r>
            <a:r>
              <a:rPr lang="en-US" altLang="zh-CN" sz="1600" b="1" dirty="0"/>
              <a:t>Counter </a:t>
            </a:r>
            <a:r>
              <a:rPr lang="en-US" sz="1600" b="1" dirty="0"/>
              <a:t>field that contains a value that is different from the previously received </a:t>
            </a:r>
            <a:r>
              <a:rPr lang="en-US" altLang="zh-CN" sz="1600" b="1" dirty="0"/>
              <a:t>Counter </a:t>
            </a:r>
            <a:r>
              <a:rPr lang="en-US" sz="1600" b="1" dirty="0"/>
              <a:t>field shall </a:t>
            </a:r>
            <a:r>
              <a:rPr lang="en-US" sz="1600" b="1" dirty="0" smtClean="0"/>
              <a:t>follow the procedure defined in 11.2.3.17 subject to its PCR delay constraints.</a:t>
            </a:r>
          </a:p>
          <a:p>
            <a:pPr marL="396000" lvl="1" indent="0">
              <a:buNone/>
            </a:pPr>
            <a:endParaRPr lang="en-US" sz="1600" b="1" dirty="0"/>
          </a:p>
          <a:p>
            <a:pPr marL="396000" lvl="1" indent="0">
              <a:buNone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04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3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following text</a:t>
            </a:r>
          </a:p>
          <a:p>
            <a:pPr marL="396000" lvl="1" indent="0">
              <a:buNone/>
            </a:pPr>
            <a:endParaRPr lang="en-US" sz="1600" b="1" dirty="0" smtClean="0">
              <a:ea typeface="+mn-ea"/>
              <a:cs typeface="+mn-cs"/>
            </a:endParaRPr>
          </a:p>
          <a:p>
            <a:pPr marL="396000" lvl="1" indent="0">
              <a:buNone/>
            </a:pPr>
            <a:r>
              <a:rPr lang="en-US" altLang="zh-CN" sz="1600" b="1" dirty="0" smtClean="0">
                <a:ea typeface="+mn-ea"/>
                <a:cs typeface="+mn-cs"/>
              </a:rPr>
              <a:t>The </a:t>
            </a:r>
            <a:r>
              <a:rPr lang="en-US" sz="1600" b="1" dirty="0" smtClean="0">
                <a:ea typeface="+mn-ea"/>
                <a:cs typeface="+mn-cs"/>
              </a:rPr>
              <a:t>TD </a:t>
            </a:r>
            <a:r>
              <a:rPr lang="en-US" altLang="zh-CN" sz="1600" b="1" dirty="0" smtClean="0">
                <a:ea typeface="+mn-ea"/>
                <a:cs typeface="+mn-cs"/>
              </a:rPr>
              <a:t>C</a:t>
            </a:r>
            <a:r>
              <a:rPr lang="en-US" sz="1600" b="1" dirty="0" smtClean="0">
                <a:ea typeface="+mn-ea"/>
                <a:cs typeface="+mn-cs"/>
              </a:rPr>
              <a:t>ontrol </a:t>
            </a:r>
            <a:r>
              <a:rPr lang="en-US" sz="1600" b="1" dirty="0">
                <a:ea typeface="+mn-ea"/>
                <a:cs typeface="+mn-cs"/>
              </a:rPr>
              <a:t>field of a </a:t>
            </a:r>
            <a:r>
              <a:rPr lang="en-US" sz="1600" b="1" dirty="0" smtClean="0">
                <a:ea typeface="+mn-ea"/>
                <a:cs typeface="+mn-cs"/>
              </a:rPr>
              <a:t>Broadcast WUR </a:t>
            </a:r>
            <a:r>
              <a:rPr lang="en-US" sz="1600" b="1" dirty="0">
                <a:ea typeface="+mn-ea"/>
                <a:cs typeface="+mn-cs"/>
              </a:rPr>
              <a:t>Wake Up frame </a:t>
            </a:r>
            <a:r>
              <a:rPr lang="en-US" sz="1600" b="1" dirty="0" smtClean="0">
                <a:ea typeface="+mn-ea"/>
                <a:cs typeface="+mn-cs"/>
              </a:rPr>
              <a:t>contains </a:t>
            </a:r>
            <a:r>
              <a:rPr lang="en-US" altLang="zh-CN" sz="1600" b="1" dirty="0" smtClean="0">
                <a:ea typeface="+mn-ea"/>
                <a:cs typeface="+mn-cs"/>
              </a:rPr>
              <a:t>a</a:t>
            </a:r>
            <a:r>
              <a:rPr lang="en-US" sz="1600" b="1" dirty="0" smtClean="0">
                <a:ea typeface="+mn-ea"/>
                <a:cs typeface="+mn-cs"/>
              </a:rPr>
              <a:t> </a:t>
            </a:r>
            <a:r>
              <a:rPr lang="en-US" sz="1600" b="1" dirty="0">
                <a:ea typeface="+mn-ea"/>
                <a:cs typeface="+mn-cs"/>
              </a:rPr>
              <a:t>Counter </a:t>
            </a:r>
            <a:r>
              <a:rPr lang="en-US" sz="1600" b="1" dirty="0" smtClean="0">
                <a:ea typeface="+mn-ea"/>
                <a:cs typeface="+mn-cs"/>
              </a:rPr>
              <a:t>subfield. T</a:t>
            </a:r>
            <a:r>
              <a:rPr lang="en-US" altLang="zh-CN" sz="1600" b="1" dirty="0" smtClean="0">
                <a:ea typeface="+mn-ea"/>
                <a:cs typeface="+mn-cs"/>
              </a:rPr>
              <a:t>he size of Counter subfield is TBD</a:t>
            </a:r>
            <a:endParaRPr lang="en-US" sz="1600" b="1" dirty="0" smtClean="0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85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3900" y="3124200"/>
            <a:ext cx="7772400" cy="1066800"/>
          </a:xfrm>
        </p:spPr>
        <p:txBody>
          <a:bodyPr/>
          <a:lstStyle/>
          <a:p>
            <a:r>
              <a:rPr lang="en-US" dirty="0" smtClean="0"/>
              <a:t>Back up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36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77129</TotalTime>
  <Words>1267</Words>
  <Application>Microsoft Office PowerPoint</Application>
  <PresentationFormat>全屏显示(4:3)</PresentationFormat>
  <Paragraphs>142</Paragraphs>
  <Slides>14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Arial Unicode MS</vt:lpstr>
      <vt:lpstr>Malgun Gothic</vt:lpstr>
      <vt:lpstr>MS Gothic</vt:lpstr>
      <vt:lpstr>宋体</vt:lpstr>
      <vt:lpstr>Arial</vt:lpstr>
      <vt:lpstr>Times New Roman</vt:lpstr>
      <vt:lpstr>ACcord Submission Template</vt:lpstr>
      <vt:lpstr>Document</vt:lpstr>
      <vt:lpstr>BSS parameters update notification follow up</vt:lpstr>
      <vt:lpstr>Recap</vt:lpstr>
      <vt:lpstr>PCR’s BSS parameters update procedure</vt:lpstr>
      <vt:lpstr>Counter field</vt:lpstr>
      <vt:lpstr>Reference</vt:lpstr>
      <vt:lpstr>SP 1</vt:lpstr>
      <vt:lpstr>SP 2</vt:lpstr>
      <vt:lpstr>SP 3</vt:lpstr>
      <vt:lpstr>Back up</vt:lpstr>
      <vt:lpstr>Introduction</vt:lpstr>
      <vt:lpstr>Motivation</vt:lpstr>
      <vt:lpstr>BSS parameters update notification</vt:lpstr>
      <vt:lpstr>BSS parameters update notification</vt:lpstr>
      <vt:lpstr>Reference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Ming Gan</cp:lastModifiedBy>
  <cp:revision>1064</cp:revision>
  <cp:lastPrinted>1998-02-10T13:28:06Z</cp:lastPrinted>
  <dcterms:created xsi:type="dcterms:W3CDTF">2009-12-02T19:05:24Z</dcterms:created>
  <dcterms:modified xsi:type="dcterms:W3CDTF">2018-03-08T23:16:09Z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(3)UHOZz6JqPa+jvUPGUEUGcr9bBrwCr71z5oS4iK6CKoJtNmr67gWs5QEDooIBEQuX4qZQIuvg
KR9RHUthjvuGviy6173wchtD6gDOpLRQmYUR9WSAzNAMZPKWpyfoPadeWHzNkc6N1JFyaZza
nzU5BBkGWWLKewqTiFWQkGGKBDsCc9xEFe85QOxFowuguNNkv6Qu0XiwnO1LUH1d3P9H4RLE
hcgQ0e7UKtJQDgC3gD</vt:lpwstr>
  </property>
  <property fmtid="{D5CDD505-2E9C-101B-9397-08002B2CF9AE}" pid="4" name="_2015_ms_pID_7253431">
    <vt:lpwstr>G4bGFPB/KYERRUWKstnOyECM2lccCVDAHgE43WbKgnc1GRwausbSBh
QZh/uOAiFwGSZ+rHVv1Srcl2JsnApaI0fAQEMsablXaRlk+pfTnHT3D3jPoky5HwZzthpEpb
I/NXL8tGipLXPKOJ6IvcHmfExem1N5INBJTaoVbPuDrTusalxbD1mwFrcevrS/9IpCtFtP45
/5BRON3xXrcyl6jJtIx3of2PXM2yogl23CPy</vt:lpwstr>
  </property>
  <property fmtid="{D5CDD505-2E9C-101B-9397-08002B2CF9AE}" pid="5" name="_2015_ms_pID_7253432">
    <vt:lpwstr>WMNmlfpTw0Z2nCuEGTHTAGQJC1qesZDWCLja
cyQSdpry77XAUQYMmIQ9bfNI1+Eb9/X2DEGjUKO14cQ41PliNXI=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1520186678</vt:lpwstr>
  </property>
</Properties>
</file>