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309" r:id="rId3"/>
    <p:sldId id="327" r:id="rId4"/>
    <p:sldId id="340" r:id="rId5"/>
    <p:sldId id="346" r:id="rId6"/>
    <p:sldId id="330" r:id="rId7"/>
    <p:sldId id="336" r:id="rId8"/>
    <p:sldId id="350" r:id="rId9"/>
    <p:sldId id="347" r:id="rId10"/>
    <p:sldId id="351" r:id="rId11"/>
    <p:sldId id="331" r:id="rId12"/>
    <p:sldId id="354" r:id="rId13"/>
    <p:sldId id="348" r:id="rId14"/>
    <p:sldId id="355" r:id="rId15"/>
    <p:sldId id="357" r:id="rId16"/>
    <p:sldId id="359" r:id="rId17"/>
    <p:sldId id="313" r:id="rId18"/>
    <p:sldId id="352" r:id="rId19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jia (Justin)" initials="J(" lastIdx="1" clrIdx="0">
    <p:extLst>
      <p:ext uri="{19B8F6BF-5375-455C-9EA6-DF929625EA0E}">
        <p15:presenceInfo xmlns:p15="http://schemas.microsoft.com/office/powerpoint/2012/main" userId="S-1-5-21-147214757-305610072-1517763936-3497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0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</a:t>
            </a:r>
            <a:r>
              <a:rPr lang="en-US" altLang="zh-CN" sz="1400" b="1" dirty="0" smtClean="0">
                <a:ea typeface="Gulim" panose="020B0600000101010101" pitchFamily="34" charset="-127"/>
              </a:rPr>
              <a:t>802.11-18/0435r3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>
                <a:ea typeface="Gulim" panose="020B0600000101010101" pitchFamily="34" charset="-127"/>
              </a:rPr>
              <a:t>WUR Preamble </a:t>
            </a:r>
            <a:r>
              <a:rPr lang="en-US" altLang="zh-CN" sz="3600" dirty="0" smtClean="0">
                <a:ea typeface="Gulim" panose="020B0600000101010101" pitchFamily="34" charset="-127"/>
              </a:rPr>
              <a:t>Sequence Design and Performance Evaluation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2018-03-08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/>
              <a:t>J</a:t>
            </a:r>
            <a:r>
              <a:rPr lang="en-US" altLang="ko-KR" dirty="0" err="1" smtClean="0"/>
              <a:t>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32877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Wei Lin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Chenchen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Jun Zhu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AGC Related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The concerns of AGC adjustment are listed as follows:</a:t>
            </a:r>
          </a:p>
          <a:p>
            <a:pPr lvl="1"/>
            <a:r>
              <a:rPr lang="en-US" altLang="zh-CN" dirty="0" smtClean="0"/>
              <a:t>The Max OFF time in high/low data rate preambles, respectively</a:t>
            </a:r>
          </a:p>
          <a:p>
            <a:pPr lvl="1"/>
            <a:r>
              <a:rPr lang="en-US" altLang="zh-CN" dirty="0" smtClean="0"/>
              <a:t>Silence Period Location[5]: The location of first 4us OFF period </a:t>
            </a:r>
            <a:r>
              <a:rPr lang="en-US" altLang="zh-CN" dirty="0"/>
              <a:t>in high/low data rate preambles</a:t>
            </a:r>
            <a:r>
              <a:rPr lang="en-US" altLang="zh-CN" dirty="0" smtClean="0"/>
              <a:t>, respectively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212953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1251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123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Max OFF</a:t>
                          </a:r>
                        </a:p>
                        <a:p>
                          <a:pPr algn="ctr"/>
                          <a:r>
                            <a:rPr lang="en-US" altLang="zh-CN" sz="900" dirty="0" smtClean="0"/>
                            <a:t>Time 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sz="9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sz="900">
                                          <a:latin typeface="Cambria Math" panose="02040503050406030204" pitchFamily="18" charset="0"/>
                                        </a:rPr>
                                        <m:t>𝐒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endParaRPr lang="zh-CN" altLang="en-US" sz="900" b="1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900" dirty="0" smtClean="0"/>
                            <a:t>Silence</a:t>
                          </a:r>
                          <a:r>
                            <a:rPr lang="en-US" altLang="zh-CN" sz="900" baseline="0" dirty="0" smtClean="0"/>
                            <a:t> Period Location </a:t>
                          </a:r>
                          <a:r>
                            <a:rPr lang="en-US" altLang="zh-CN" sz="900" dirty="0" smtClean="0"/>
                            <a:t>in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9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sz="900">
                                      <a:latin typeface="Cambria Math" panose="02040503050406030204" pitchFamily="18" charset="0"/>
                                    </a:rPr>
                                    <m:t>𝐒</m:t>
                                  </m:r>
                                </m:e>
                              </m:d>
                            </m:oMath>
                          </a14:m>
                          <a:endParaRPr lang="zh-CN" altLang="en-US" sz="900" b="1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88730"/>
                  </p:ext>
                </p:extLst>
              </p:nvPr>
            </p:nvGraphicFramePr>
            <p:xfrm>
              <a:off x="2196394" y="3360643"/>
              <a:ext cx="4751211" cy="1919113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148644"/>
                    <a:gridCol w="939800"/>
                    <a:gridCol w="887589"/>
                    <a:gridCol w="887589"/>
                    <a:gridCol w="887589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S1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S2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S3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S4</a:t>
                          </a:r>
                          <a:endParaRPr lang="zh-CN" altLang="en-US" sz="16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660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96667" r="-313757" b="-34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193443" r="-313757" b="-2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8us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chemeClr val="tx1"/>
                              </a:solidFill>
                            </a:rPr>
                            <a:t>4us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6086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255714" r="-313757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20us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22us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425909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529" t="-355714" r="-313757" b="-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>
                              <a:solidFill>
                                <a:srgbClr val="FF0000"/>
                              </a:solidFill>
                            </a:rPr>
                            <a:t>16us</a:t>
                          </a:r>
                          <a:endParaRPr lang="zh-CN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6us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 smtClean="0"/>
                            <a:t>14us</a:t>
                          </a:r>
                          <a:endParaRPr lang="zh-CN" altLang="en-US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99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Settings[6]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</p:spPr>
            <p:txBody>
              <a:bodyPr/>
              <a:lstStyle/>
              <a:p>
                <a:r>
                  <a:rPr lang="en-US" altLang="zh-CN" sz="1600" dirty="0"/>
                  <a:t>Symbol Form: </a:t>
                </a:r>
              </a:p>
              <a:p>
                <a:pPr lvl="1"/>
                <a:r>
                  <a:rPr lang="en-US" altLang="zh-CN" sz="1400" dirty="0"/>
                  <a:t>Preamble: </a:t>
                </a:r>
                <a:r>
                  <a:rPr lang="en-US" altLang="zh-CN" sz="1400" dirty="0" smtClean="0"/>
                  <a:t>4us </a:t>
                </a:r>
                <a:r>
                  <a:rPr lang="en-US" altLang="zh-CN" sz="1400" dirty="0"/>
                  <a:t>Conventional </a:t>
                </a:r>
                <a:r>
                  <a:rPr lang="en-US" altLang="zh-CN" sz="1400" dirty="0" smtClean="0"/>
                  <a:t>OOK, based on 32-bit S sequence</a:t>
                </a:r>
                <a:endParaRPr lang="en-US" altLang="zh-CN" sz="1400" dirty="0"/>
              </a:p>
              <a:p>
                <a:pPr lvl="1"/>
                <a:r>
                  <a:rPr lang="en-US" altLang="zh-CN" sz="1400" dirty="0"/>
                  <a:t>Data Payload(Manchester): </a:t>
                </a:r>
              </a:p>
              <a:p>
                <a:pPr lvl="2"/>
                <a:r>
                  <a:rPr lang="en-US" altLang="zh-CN" sz="1200" dirty="0"/>
                  <a:t>High Rate: 2us ON+2us OFF, vice versa</a:t>
                </a:r>
              </a:p>
              <a:p>
                <a:pPr lvl="2"/>
                <a:r>
                  <a:rPr lang="en-US" altLang="zh-CN" sz="1200" dirty="0"/>
                  <a:t>Low Rate: 4us ON+4us OFF+4us ON+4us OFF, vice versa</a:t>
                </a:r>
              </a:p>
              <a:p>
                <a:r>
                  <a:rPr lang="en-US" altLang="zh-CN" sz="1600" dirty="0"/>
                  <a:t>Baseband Sampling: 5MHz—20 samples per OOK symbol(16-IFFT)</a:t>
                </a:r>
              </a:p>
              <a:p>
                <a:r>
                  <a:rPr lang="en-US" altLang="zh-CN" sz="1600" dirty="0"/>
                  <a:t>Channels: </a:t>
                </a:r>
                <a:r>
                  <a:rPr lang="en-US" altLang="zh-CN" sz="1600" dirty="0" err="1"/>
                  <a:t>TGn</a:t>
                </a:r>
                <a:r>
                  <a:rPr lang="en-US" altLang="zh-CN" sz="1600" dirty="0"/>
                  <a:t> </a:t>
                </a:r>
                <a:r>
                  <a:rPr lang="en-US" altLang="zh-CN" sz="1600" dirty="0" err="1"/>
                  <a:t>Ch.D</a:t>
                </a:r>
                <a:r>
                  <a:rPr lang="en-US" altLang="zh-CN" sz="1600" dirty="0"/>
                  <a:t> NLOS; Channel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</a:t>
                </a:r>
                <a:r>
                  <a:rPr lang="en-US" altLang="zh-CN" sz="1600" dirty="0" smtClean="0"/>
                  <a:t>Rate: </a:t>
                </a:r>
                <a:r>
                  <a:rPr lang="en-US" altLang="zh-CN" sz="1600" dirty="0"/>
                  <a:t>20x—@</a:t>
                </a:r>
                <a:r>
                  <a:rPr lang="en-US" altLang="zh-CN" sz="1600" dirty="0" smtClean="0"/>
                  <a:t>100MHz; </a:t>
                </a:r>
              </a:p>
              <a:p>
                <a:r>
                  <a:rPr lang="en-US" altLang="zh-CN" sz="1600" dirty="0" smtClean="0"/>
                  <a:t>CFO</a:t>
                </a:r>
                <a:r>
                  <a:rPr lang="en-US" altLang="zh-CN" sz="1600" dirty="0"/>
                  <a:t>: +/-</a:t>
                </a:r>
                <a:r>
                  <a:rPr lang="en-US" altLang="zh-CN" sz="1600" dirty="0" smtClean="0"/>
                  <a:t>200ppm</a:t>
                </a:r>
                <a:endParaRPr lang="en-US" altLang="zh-CN" sz="1600" dirty="0"/>
              </a:p>
              <a:p>
                <a:r>
                  <a:rPr lang="en-US" altLang="zh-CN" sz="1600" dirty="0" err="1"/>
                  <a:t>Tx</a:t>
                </a:r>
                <a:r>
                  <a:rPr lang="en-US" altLang="zh-CN" sz="1600" dirty="0"/>
                  <a:t>/Rx Filter: 5</a:t>
                </a:r>
                <a:r>
                  <a:rPr lang="en-US" altLang="zh-CN" sz="1600" baseline="30000" dirty="0"/>
                  <a:t>th</a:t>
                </a:r>
                <a:r>
                  <a:rPr lang="en-US" altLang="zh-CN" sz="1600" dirty="0"/>
                  <a:t>-order Butterworth @ 2.5MHz Fc and 50MHz </a:t>
                </a:r>
                <a:r>
                  <a:rPr lang="en-US" altLang="zh-CN" sz="1600" dirty="0" smtClean="0"/>
                  <a:t>Fs</a:t>
                </a:r>
                <a:endParaRPr lang="en-US" altLang="zh-CN" sz="1600" dirty="0"/>
              </a:p>
              <a:p>
                <a:r>
                  <a:rPr lang="en-US" altLang="zh-CN" sz="1600" dirty="0"/>
                  <a:t>SNR Measurement: @20MHz by </a:t>
                </a:r>
                <a:r>
                  <a:rPr lang="en-US" altLang="zh-CN" sz="1600" dirty="0" err="1"/>
                  <a:t>upsampling</a:t>
                </a:r>
                <a:r>
                  <a:rPr lang="en-US" altLang="zh-CN" sz="1600" dirty="0"/>
                  <a:t> the baseband 5MHz(SNR is calculated with the inserted </a:t>
                </a:r>
                <a:r>
                  <a:rPr lang="en-US" altLang="zh-CN" sz="1600" dirty="0" smtClean="0"/>
                  <a:t>zeroes)</a:t>
                </a:r>
                <a:endParaRPr lang="en-US" altLang="zh-CN" sz="1600" dirty="0"/>
              </a:p>
              <a:p>
                <a:r>
                  <a:rPr lang="en-US" altLang="zh-CN" sz="1600" dirty="0"/>
                  <a:t>Front Silent Period: 2ms</a:t>
                </a:r>
              </a:p>
              <a:p>
                <a:r>
                  <a:rPr lang="en-US" altLang="zh-CN" sz="1600" dirty="0"/>
                  <a:t>False alarm rate is slightly less than 1% @all SNR</a:t>
                </a:r>
              </a:p>
              <a:p>
                <a:r>
                  <a:rPr lang="en-US" altLang="zh-CN" sz="1600" dirty="0"/>
                  <a:t>Data payload: </a:t>
                </a:r>
                <a:r>
                  <a:rPr lang="en-US" altLang="zh-CN" sz="1600" dirty="0" smtClean="0"/>
                  <a:t>100bits</a:t>
                </a:r>
              </a:p>
              <a:p>
                <a:r>
                  <a:rPr lang="en-US" altLang="zh-CN" sz="1600" dirty="0"/>
                  <a:t>Sync Error </a:t>
                </a:r>
                <a:r>
                  <a:rPr lang="en-US" altLang="zh-CN" sz="1600" dirty="0" smtClean="0"/>
                  <a:t>Event Definition</a:t>
                </a:r>
                <a:r>
                  <a:rPr lang="en-US" altLang="zh-CN" sz="1600" dirty="0"/>
                  <a:t>: </a:t>
                </a:r>
              </a:p>
              <a:p>
                <a:pPr lvl="1"/>
                <a:r>
                  <a:rPr lang="en-US" altLang="zh-CN" sz="1200" dirty="0"/>
                  <a:t>Max(abs(Correlation Result))&lt; Threshold</a:t>
                </a:r>
              </a:p>
              <a:p>
                <a:pPr lvl="1"/>
                <a:r>
                  <a:rPr lang="en-US" altLang="zh-CN" sz="1200" dirty="0"/>
                  <a:t>S is detected </a:t>
                </a:r>
                <a:r>
                  <a:rPr lang="en-US" altLang="zh-CN" sz="1200" dirty="0" smtClean="0"/>
                  <a:t>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200" dirty="0" smtClean="0"/>
                  <a:t>, </a:t>
                </a:r>
                <a:r>
                  <a:rPr lang="en-US" altLang="zh-CN" sz="1200" dirty="0"/>
                  <a:t>vice versa</a:t>
                </a:r>
              </a:p>
              <a:p>
                <a:pPr lvl="1"/>
                <a:r>
                  <a:rPr lang="en-US" altLang="zh-CN" sz="1200" dirty="0"/>
                  <a:t>Time acquisition error  @5MHz fs </a:t>
                </a:r>
                <a:r>
                  <a:rPr lang="en-US" altLang="zh-CN" sz="1200" dirty="0" smtClean="0"/>
                  <a:t>samplings&gt;2</a:t>
                </a:r>
                <a:endParaRPr lang="en-US" altLang="zh-CN" sz="1200" dirty="0"/>
              </a:p>
              <a:p>
                <a:endParaRPr lang="en-US" altLang="zh-CN" sz="1600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648200"/>
              </a:xfrm>
              <a:blipFill rotWithShape="0">
                <a:blip r:embed="rId2"/>
                <a:stretch>
                  <a:fillRect l="-314" t="-394" b="-48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内容占位符 2"/>
              <p:cNvSpPr txBox="1">
                <a:spLocks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latinLnBrk="0"/>
                <a:r>
                  <a:rPr kumimoji="0" lang="en-US" sz="1600" kern="0" dirty="0" smtClean="0"/>
                  <a:t>Packet Error Event Definition: </a:t>
                </a:r>
              </a:p>
              <a:p>
                <a:pPr lvl="1" latinLnBrk="0"/>
                <a:r>
                  <a:rPr kumimoji="0" lang="en-US" sz="1200" kern="0" dirty="0" smtClean="0"/>
                  <a:t>Max(abs(Correlation Result))&lt; Threshold</a:t>
                </a:r>
              </a:p>
              <a:p>
                <a:pPr lvl="1" latinLnBrk="0"/>
                <a:r>
                  <a:rPr kumimoji="0" lang="en-US" altLang="zh-CN" sz="1200" kern="0" dirty="0" smtClean="0"/>
                  <a:t>S is detected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2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kumimoji="0" lang="en-US" altLang="zh-CN" sz="1200" kern="0" dirty="0" smtClean="0"/>
                  <a:t> , vice versa</a:t>
                </a:r>
                <a:endParaRPr kumimoji="0" lang="en-US" sz="1200" kern="0" dirty="0" smtClean="0"/>
              </a:p>
              <a:p>
                <a:pPr lvl="1" latinLnBrk="0"/>
                <a:r>
                  <a:rPr kumimoji="0" lang="en-US" sz="1200" kern="0" dirty="0" smtClean="0"/>
                  <a:t>Bit error &gt;0</a:t>
                </a:r>
                <a:endParaRPr kumimoji="0" lang="en-US" altLang="zh-CN" sz="1200" kern="0" dirty="0" smtClean="0"/>
              </a:p>
            </p:txBody>
          </p:sp>
        </mc:Choice>
        <mc:Fallback xmlns="">
          <p:sp>
            <p:nvSpPr>
              <p:cNvPr id="7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1104" y="5287962"/>
                <a:ext cx="4181475" cy="1370013"/>
              </a:xfrm>
              <a:prstGeom prst="rect">
                <a:avLst/>
              </a:prstGeom>
              <a:blipFill rotWithShape="0">
                <a:blip r:embed="rId3"/>
                <a:stretch>
                  <a:fillRect l="-437" t="-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51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Comparison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High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1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</m:acc>
                      </m:e>
                    </m:d>
                  </m:oMath>
                </a14:m>
                <a:r>
                  <a:rPr lang="en-US" altLang="zh-CN" dirty="0" smtClean="0"/>
                  <a:t> 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04" y="5050515"/>
                <a:ext cx="3811588" cy="276999"/>
              </a:xfrm>
              <a:prstGeom prst="rect">
                <a:avLst/>
              </a:prstGeom>
              <a:blipFill rotWithShape="0"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PER of </a:t>
                </a:r>
                <a:r>
                  <a:rPr lang="en-US" altLang="zh-CN" b="1" dirty="0" smtClean="0"/>
                  <a:t>Low </a:t>
                </a:r>
                <a:r>
                  <a:rPr lang="en-US" altLang="zh-CN" dirty="0" smtClean="0"/>
                  <a:t>Data</a:t>
                </a:r>
                <a:r>
                  <a:rPr lang="en-US" altLang="zh-CN" b="1" dirty="0" smtClean="0"/>
                  <a:t> </a:t>
                </a:r>
                <a:r>
                  <a:rPr lang="en-US" altLang="zh-CN" dirty="0" smtClean="0"/>
                  <a:t>Rate using the preamble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738" y="5057001"/>
                <a:ext cx="381158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60"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400" y="1992915"/>
            <a:ext cx="4987200" cy="30576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088" y="1969953"/>
            <a:ext cx="4987200" cy="3057600"/>
          </a:xfrm>
          <a:prstGeom prst="rect">
            <a:avLst/>
          </a:prstGeom>
        </p:spPr>
      </p:pic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47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Through </a:t>
            </a:r>
            <a:r>
              <a:rPr lang="en-US" altLang="zh-CN" sz="1800" b="1" dirty="0">
                <a:ea typeface="+mn-ea"/>
                <a:cs typeface="+mn-cs"/>
              </a:rPr>
              <a:t>the simulation results and metrics analysis, we </a:t>
            </a:r>
            <a:r>
              <a:rPr lang="en-US" altLang="zh-CN" sz="1800" b="1" dirty="0" smtClean="0">
                <a:ea typeface="+mn-ea"/>
                <a:cs typeface="+mn-cs"/>
              </a:rPr>
              <a:t>obtain</a:t>
            </a:r>
          </a:p>
          <a:p>
            <a:pPr lvl="1"/>
            <a:r>
              <a:rPr lang="en-US" altLang="zh-CN" sz="1600" dirty="0" smtClean="0"/>
              <a:t>Low rate case: S3 outperforms S1, S2 and S4 by about 0.28dB, 0.35dB and 0.54dB gain </a:t>
            </a:r>
            <a:r>
              <a:rPr lang="en-US" altLang="zh-CN" sz="1600" dirty="0"/>
              <a:t>@1% </a:t>
            </a:r>
            <a:r>
              <a:rPr lang="en-US" altLang="zh-CN" sz="1600" dirty="0" smtClean="0"/>
              <a:t>PER, respectively, where S1 and S2 have </a:t>
            </a:r>
            <a:r>
              <a:rPr lang="en-US" altLang="zh-CN" sz="1600" dirty="0"/>
              <a:t>similar </a:t>
            </a:r>
            <a:r>
              <a:rPr lang="en-US" altLang="zh-CN" sz="1600" dirty="0" smtClean="0"/>
              <a:t>overall PER performance</a:t>
            </a:r>
          </a:p>
          <a:p>
            <a:pPr lvl="1"/>
            <a:r>
              <a:rPr lang="en-US" altLang="zh-CN" sz="1600" dirty="0" smtClean="0"/>
              <a:t>High rate </a:t>
            </a:r>
            <a:r>
              <a:rPr lang="en-US" altLang="zh-CN" sz="1600" dirty="0"/>
              <a:t>c</a:t>
            </a:r>
            <a:r>
              <a:rPr lang="en-US" altLang="zh-CN" sz="1600" dirty="0" smtClean="0"/>
              <a:t>ase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S1 outperforms S2, S3 and S4 </a:t>
            </a:r>
            <a:r>
              <a:rPr lang="en-US" altLang="zh-CN" sz="1600" dirty="0"/>
              <a:t>by </a:t>
            </a:r>
            <a:r>
              <a:rPr lang="en-US" altLang="zh-CN" sz="1600" dirty="0" smtClean="0"/>
              <a:t>0.55dB, 0.3dB and 0.59 dB gain @1</a:t>
            </a:r>
            <a:r>
              <a:rPr lang="en-US" altLang="zh-CN" sz="1600" dirty="0"/>
              <a:t>% </a:t>
            </a:r>
            <a:r>
              <a:rPr lang="en-US" altLang="zh-CN" sz="1600" dirty="0" smtClean="0"/>
              <a:t>PER, </a:t>
            </a:r>
            <a:r>
              <a:rPr lang="en-US" altLang="zh-CN" sz="1600" dirty="0"/>
              <a:t>respectively, where </a:t>
            </a:r>
            <a:r>
              <a:rPr lang="en-US" altLang="zh-CN" sz="1600" dirty="0" smtClean="0"/>
              <a:t>S2 </a:t>
            </a:r>
            <a:r>
              <a:rPr lang="en-US" altLang="zh-CN" sz="1600" dirty="0"/>
              <a:t>and </a:t>
            </a:r>
            <a:r>
              <a:rPr lang="en-US" altLang="zh-CN" sz="1600" dirty="0" smtClean="0"/>
              <a:t>S4 </a:t>
            </a:r>
            <a:r>
              <a:rPr lang="en-US" altLang="zh-CN" sz="1600" dirty="0"/>
              <a:t>have similar overall PER </a:t>
            </a:r>
            <a:r>
              <a:rPr lang="en-US" altLang="zh-CN" sz="1600" dirty="0" smtClean="0"/>
              <a:t>performance</a:t>
            </a:r>
          </a:p>
          <a:p>
            <a:pPr>
              <a:buFontTx/>
              <a:buChar char="–"/>
            </a:pPr>
            <a:r>
              <a:rPr lang="en-US" altLang="zh-CN" sz="2000" dirty="0" smtClean="0"/>
              <a:t>It is recommended to choose S3 since the performance in low data rate environment is more concerned.</a:t>
            </a:r>
          </a:p>
          <a:p>
            <a:pPr marL="457200" lvl="1" indent="0">
              <a:buNone/>
            </a:pPr>
            <a:endParaRPr lang="en-US" altLang="zh-CN" sz="1800" dirty="0"/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lvl="1"/>
            <a:endParaRPr lang="zh-CN" altLang="en-US" sz="18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Justin Jia Jia, et. al., Huawei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00"/>
                </a:solidFill>
              </a:rPr>
              <a:t>Slide </a:t>
            </a:r>
            <a:fld id="{E792CD62-9AAA-4B66-A216-7F1F565D5B47}" type="slidenum">
              <a:rPr lang="en-US" altLang="ko-KR" smtClean="0">
                <a:solidFill>
                  <a:srgbClr val="000000"/>
                </a:solidFill>
              </a:rPr>
              <a:pPr/>
              <a:t>13</a:t>
            </a:fld>
            <a:endParaRPr lang="en-US" altLang="ko-KR">
              <a:solidFill>
                <a:srgbClr val="0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4630"/>
              </p:ext>
            </p:extLst>
          </p:nvPr>
        </p:nvGraphicFramePr>
        <p:xfrm>
          <a:off x="1164990" y="3754230"/>
          <a:ext cx="6759810" cy="2407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1962"/>
                <a:gridCol w="1351962"/>
                <a:gridCol w="1351962"/>
                <a:gridCol w="1351962"/>
                <a:gridCol w="1351962"/>
              </a:tblGrid>
              <a:tr h="230353">
                <a:tc rowSpan="2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 Rate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1297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1% PER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SNR@</a:t>
                      </a:r>
                    </a:p>
                    <a:p>
                      <a:pPr algn="ctr"/>
                      <a:r>
                        <a:rPr lang="en-US" altLang="zh-CN" sz="1600" dirty="0" smtClean="0"/>
                        <a:t>10% PER</a:t>
                      </a:r>
                      <a:endParaRPr lang="zh-CN" altLang="en-US" sz="16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0.64dB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8.87dB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4.07dB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782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6.00dB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0.66dB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9.42dB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4.15dB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5.72dB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0.61dB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9.17dB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4.20dB</a:t>
                      </a:r>
                      <a:endParaRPr lang="zh-CN" altLang="en-US" sz="1400" dirty="0"/>
                    </a:p>
                  </a:txBody>
                  <a:tcPr/>
                </a:tc>
              </a:tr>
              <a:tr h="293126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6.26dB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0.73dB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9.46dB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4.16dB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1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cs typeface="Calibri" panose="020F0502020204030204" pitchFamily="34" charset="0"/>
                  </a:rPr>
                  <a:t>Do you support to use S3 to construct the short preamble sequence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[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b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  <m:r>
                      <a:rPr lang="en-US" altLang="zh-CN" b="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 and the long preamble sequence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b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S</m:t>
                    </m:r>
                    <m:r>
                      <a:rPr lang="en-US" altLang="zh-CN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altLang="zh-CN" dirty="0">
                    <a:cs typeface="Calibri" panose="020F0502020204030204" pitchFamily="34" charset="0"/>
                  </a:rPr>
                  <a:t>?</a:t>
                </a:r>
              </a:p>
              <a:p>
                <a:pPr lvl="1"/>
                <a:r>
                  <a:rPr lang="en-US" altLang="zh-CN" sz="1800" dirty="0"/>
                  <a:t>S3 =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0 0 0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0 1 1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0 0 1 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en-US" altLang="zh-CN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0 0 0];</a:t>
                </a:r>
              </a:p>
              <a:p>
                <a:pPr marL="457200" lvl="1" indent="0">
                  <a:buNone/>
                </a:pPr>
                <a:r>
                  <a:rPr lang="en-US" altLang="zh-CN" sz="1800" dirty="0"/>
                  <a:t>where the bit duration is 2 us</a:t>
                </a:r>
                <a:r>
                  <a:rPr lang="en-US" altLang="zh-CN" sz="1800" dirty="0" smtClean="0"/>
                  <a:t>.</a:t>
                </a:r>
              </a:p>
              <a:p>
                <a:pPr lvl="1"/>
                <a:r>
                  <a:rPr lang="en-US" altLang="zh-CN" sz="1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acc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is the complementary sequence of </a:t>
                </a:r>
                <a:r>
                  <a:rPr lang="en-US" altLang="zh-CN" sz="1800" dirty="0" smtClean="0"/>
                  <a:t>S.</a:t>
                </a:r>
                <a:endParaRPr lang="en-US" altLang="zh-CN" sz="1800" dirty="0"/>
              </a:p>
              <a:p>
                <a:pPr lvl="1"/>
                <a:endParaRPr lang="en-US" altLang="zh-CN" sz="1800" dirty="0" smtClean="0"/>
              </a:p>
              <a:p>
                <a:pPr lvl="1"/>
                <a:endParaRPr lang="en-US" altLang="zh-CN" sz="1800" dirty="0"/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Y:  23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N:  1</a:t>
                </a:r>
              </a:p>
              <a:p>
                <a:pPr marL="457200" lvl="1" indent="0">
                  <a:buNone/>
                </a:pPr>
                <a:r>
                  <a:rPr lang="en-US" altLang="zh-CN" sz="1800" dirty="0" smtClean="0"/>
                  <a:t>Abs: 25</a:t>
                </a:r>
                <a:endParaRPr lang="en-US" altLang="zh-CN" sz="1800" dirty="0"/>
              </a:p>
              <a:p>
                <a:pPr marL="457200" lvl="1" indent="0">
                  <a:buNone/>
                </a:pPr>
                <a:endParaRPr lang="en-US" altLang="zh-CN" sz="1800" dirty="0" smtClean="0"/>
              </a:p>
              <a:p>
                <a:pPr marL="457200" lvl="1" indent="0">
                  <a:buNone/>
                </a:pPr>
                <a:endParaRPr lang="en-US" altLang="zh-CN" sz="1800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r="-109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14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400" y="3810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Motion 1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</p:spPr>
            <p:txBody>
              <a:bodyPr/>
              <a:lstStyle/>
              <a:p>
                <a:r>
                  <a:rPr lang="en-US" altLang="zh-CN" sz="2000" dirty="0" smtClean="0">
                    <a:cs typeface="Calibri" panose="020F0502020204030204" pitchFamily="34" charset="0"/>
                  </a:rPr>
                  <a:t>Move to make the following changes in P802.11ba </a:t>
                </a:r>
                <a:r>
                  <a:rPr lang="en-US" altLang="zh-CN" sz="2000" dirty="0" smtClean="0">
                    <a:cs typeface="Calibri" panose="020F0502020204030204" pitchFamily="34" charset="0"/>
                  </a:rPr>
                  <a:t>D0.2:</a:t>
                </a:r>
                <a:endParaRPr lang="en-US" altLang="zh-CN" sz="20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32.3.8.3.3 </a:t>
                </a:r>
                <a:r>
                  <a:rPr lang="en-US" altLang="zh-CN" sz="1800" dirty="0"/>
                  <a:t>WUR-Sync field for Low Data Rate</a:t>
                </a:r>
                <a:endParaRPr lang="en-US" altLang="zh-CN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600" b="0" dirty="0"/>
                  <a:t>For LDR, the WUR-Sync field is constructed as a multicarrier on-off keying (MC-OOK) signal. The OOK signal is constructed by concatenating two copies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. The bit sequence W is defined in Equation (32-2).</a:t>
                </a:r>
                <a:endParaRPr lang="en-US" altLang="zh-CN" sz="1600" dirty="0" smtClean="0">
                  <a:cs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800" dirty="0" smtClean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1 0 1 0 0 1 0 0 1 0 1 1 1 0 1 1 0 0 0 1 0 1 1 1 0 0 1 1 1 0 0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0]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b="0" dirty="0" smtClean="0"/>
                  <a:t> (</a:t>
                </a:r>
                <a:r>
                  <a:rPr lang="en-US" altLang="zh-CN" sz="1800" b="0" dirty="0"/>
                  <a:t>32-2) </a:t>
                </a:r>
                <a:endParaRPr lang="en-US" altLang="zh-TW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32.3.8.3.4 </a:t>
                </a:r>
                <a:r>
                  <a:rPr lang="en-US" altLang="zh-CN" sz="1800" dirty="0"/>
                  <a:t>WUR-Sync field for High Data Rate</a:t>
                </a:r>
                <a:endParaRPr lang="en-US" altLang="zh-CN" sz="1800" b="0" dirty="0"/>
              </a:p>
              <a:p>
                <a:r>
                  <a:rPr lang="en-US" altLang="zh-CN" sz="1600" b="0" dirty="0" smtClean="0"/>
                  <a:t>For </a:t>
                </a:r>
                <a:r>
                  <a:rPr lang="en-US" altLang="zh-CN" sz="1600" b="0" dirty="0"/>
                  <a:t>HDR, the WUR-Sync field is constructed as a multicarrier on-off keying (MC-OOK) signal. The OOK signal is constructed as the bit-wise complement of the sequence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32</a:t>
                </a:r>
                <a:r>
                  <a:rPr lang="en-US" altLang="zh-CN" sz="1600" b="0" dirty="0" smtClean="0"/>
                  <a:t>-bit </a:t>
                </a:r>
                <a:r>
                  <a:rPr lang="en-US" altLang="zh-CN" sz="1600" b="0" dirty="0"/>
                  <a:t>sequence W, where each bit in the sequence is duration </a:t>
                </a:r>
                <a:r>
                  <a:rPr lang="en-US" altLang="zh-CN" sz="1600" b="0" strike="sngStrike" dirty="0" smtClean="0">
                    <a:solidFill>
                      <a:srgbClr val="FF0000"/>
                    </a:solidFill>
                  </a:rPr>
                  <a:t>TBD </a:t>
                </a:r>
                <a:r>
                  <a:rPr lang="en-US" altLang="zh-CN" sz="16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zh-CN" sz="1600" b="0" dirty="0" smtClean="0"/>
                  <a:t>μs</a:t>
                </a:r>
                <a:r>
                  <a:rPr lang="en-US" altLang="zh-CN" sz="1600" b="0" dirty="0"/>
                  <a:t>, and W is defined in Equation (32-2). This bit-wise complement sequence is defined in Equation (32-3),</a:t>
                </a:r>
                <a:r>
                  <a:rPr lang="en-US" altLang="zh-CN" sz="1800" b="0" dirty="0"/>
                  <a:t> </a:t>
                </a:r>
                <a:endParaRPr lang="en-US" altLang="zh-CN" sz="4000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CN" sz="1600" b="0" i="1" strike="sngStrike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600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1 1 1 0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1 1]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dirty="0"/>
                  <a:t> (</a:t>
                </a:r>
                <a:r>
                  <a:rPr lang="en-US" altLang="zh-CN" sz="1800" dirty="0" smtClean="0"/>
                  <a:t>32-3) </a:t>
                </a:r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Move: </a:t>
                </a:r>
                <a:r>
                  <a:rPr lang="en-US" altLang="zh-CN" sz="1600" dirty="0" err="1" smtClean="0"/>
                  <a:t>Jia</a:t>
                </a:r>
                <a:r>
                  <a:rPr lang="en-US" altLang="zh-CN" sz="1600" dirty="0" smtClean="0"/>
                  <a:t> </a:t>
                </a:r>
                <a:r>
                  <a:rPr lang="en-US" altLang="zh-CN" sz="1600" dirty="0" err="1" smtClean="0"/>
                  <a:t>Jia</a:t>
                </a:r>
                <a:r>
                  <a:rPr lang="en-US" altLang="zh-CN" sz="1600" dirty="0" smtClean="0"/>
                  <a:t> 	</a:t>
                </a:r>
                <a:r>
                  <a:rPr lang="en-US" altLang="zh-CN" sz="1600" dirty="0"/>
                  <a:t>Second: Ming </a:t>
                </a:r>
                <a:r>
                  <a:rPr lang="en-US" altLang="zh-CN" sz="1600" dirty="0" err="1"/>
                  <a:t>Gan</a:t>
                </a:r>
                <a:endParaRPr lang="en-US" altLang="zh-CN" sz="1600" dirty="0"/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Y</a:t>
                </a:r>
                <a:r>
                  <a:rPr lang="en-US" altLang="zh-CN" sz="1600" dirty="0"/>
                  <a:t>: </a:t>
                </a:r>
                <a:r>
                  <a:rPr lang="en-US" altLang="zh-CN" sz="1600" dirty="0" smtClean="0"/>
                  <a:t>		 N</a:t>
                </a:r>
                <a:r>
                  <a:rPr lang="en-US" altLang="zh-CN" sz="1600" dirty="0"/>
                  <a:t>:  </a:t>
                </a:r>
                <a:r>
                  <a:rPr lang="en-US" altLang="zh-CN" sz="1600" dirty="0" smtClean="0"/>
                  <a:t>		Abs</a:t>
                </a:r>
                <a:r>
                  <a:rPr lang="en-US" altLang="zh-CN" sz="1600" dirty="0"/>
                  <a:t>: </a:t>
                </a:r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  <a:blipFill rotWithShape="0">
                <a:blip r:embed="rId2"/>
                <a:stretch>
                  <a:fillRect l="-598" t="-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676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400" y="3810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Motion 2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</p:spPr>
            <p:txBody>
              <a:bodyPr/>
              <a:lstStyle/>
              <a:p>
                <a:r>
                  <a:rPr lang="en-US" altLang="zh-CN" sz="2000" dirty="0" smtClean="0">
                    <a:cs typeface="Calibri" panose="020F0502020204030204" pitchFamily="34" charset="0"/>
                  </a:rPr>
                  <a:t>Move to make the following changes in P802.11ba </a:t>
                </a:r>
                <a:r>
                  <a:rPr lang="en-US" altLang="zh-CN" sz="2000" dirty="0" smtClean="0">
                    <a:cs typeface="Calibri" panose="020F0502020204030204" pitchFamily="34" charset="0"/>
                  </a:rPr>
                  <a:t>D0.2:</a:t>
                </a:r>
                <a:endParaRPr lang="en-US" altLang="zh-CN" sz="20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32.3.8.3.3 </a:t>
                </a:r>
                <a:r>
                  <a:rPr lang="en-US" altLang="zh-CN" sz="1800" dirty="0"/>
                  <a:t>WUR-Sync field for Low Data Rate</a:t>
                </a:r>
                <a:endParaRPr lang="en-US" altLang="zh-CN" sz="1800" dirty="0" smtClean="0">
                  <a:cs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trike="sngStrike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TW" sz="1600" b="0" i="1" strike="sngStrike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800" dirty="0" smtClean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𝑊</m:t>
                    </m:r>
                    <m:r>
                      <a:rPr lang="en-US" altLang="zh-TW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1 0 1 0 0 1 0 0 1 0 1 1 1 0 1 1 0 0 0 1 0 1 1 1 0 0 1 1 1 0 0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0]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b="0" dirty="0" smtClean="0"/>
                  <a:t> (</a:t>
                </a:r>
                <a:r>
                  <a:rPr lang="en-US" altLang="zh-CN" sz="1800" b="0" dirty="0"/>
                  <a:t>32-2) </a:t>
                </a:r>
                <a:endParaRPr lang="en-US" altLang="zh-TW" sz="1800" dirty="0" smtClean="0">
                  <a:cs typeface="Calibri" panose="020F0502020204030204" pitchFamily="34" charset="0"/>
                </a:endParaRPr>
              </a:p>
              <a:p>
                <a:r>
                  <a:rPr lang="en-US" altLang="zh-CN" sz="1800" dirty="0" smtClean="0"/>
                  <a:t>32.3.8.3.4 </a:t>
                </a:r>
                <a:r>
                  <a:rPr lang="en-US" altLang="zh-CN" sz="1800" dirty="0"/>
                  <a:t>WUR-Sync field for High Data Rate</a:t>
                </a:r>
                <a:endParaRPr lang="en-US" altLang="zh-CN" sz="1800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60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CN" sz="1600" b="0" i="1" strike="sngStrike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r>
                          <a:rPr lang="en-US" altLang="zh-CN" sz="1600" b="0" i="1" strike="sngStrike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𝑇𝐵𝐷</m:t>
                        </m:r>
                      </m:e>
                    </m:d>
                  </m:oMath>
                </a14:m>
                <a:r>
                  <a:rPr lang="en-US" altLang="zh-TW" sz="1600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altLang="zh-TW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=[</m:t>
                    </m:r>
                    <m:r>
                      <m:rPr>
                        <m:nor/>
                      </m:rPr>
                      <a:rPr lang="en-US" altLang="zh-TW" sz="1600" b="0" i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1 0 1 1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1 1 1 0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1 0 0 0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1 1 0 0</m:t>
                    </m:r>
                    <m:r>
                      <m:rPr>
                        <m:nor/>
                      </m:rPr>
                      <a:rPr lang="en-US" altLang="zh-CN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1600" b="0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0 1 1 1]</m:t>
                    </m:r>
                    <m:r>
                      <m:rPr>
                        <m:nor/>
                      </m:rPr>
                      <a:rPr lang="en-US" altLang="zh-C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800" dirty="0"/>
                  <a:t> (</a:t>
                </a:r>
                <a:r>
                  <a:rPr lang="en-US" altLang="zh-CN" sz="1800" dirty="0" smtClean="0"/>
                  <a:t>32-3) </a:t>
                </a:r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endParaRPr lang="en-US" altLang="zh-CN" sz="1600" dirty="0"/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endParaRPr lang="en-US" altLang="zh-CN" sz="1600" dirty="0"/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Move: </a:t>
                </a:r>
                <a:r>
                  <a:rPr lang="en-US" altLang="zh-CN" sz="1600" dirty="0" err="1" smtClean="0"/>
                  <a:t>Jia</a:t>
                </a:r>
                <a:r>
                  <a:rPr lang="en-US" altLang="zh-CN" sz="1600" dirty="0" smtClean="0"/>
                  <a:t> </a:t>
                </a:r>
                <a:r>
                  <a:rPr lang="en-US" altLang="zh-CN" sz="1600" dirty="0" err="1" smtClean="0"/>
                  <a:t>Jia</a:t>
                </a:r>
                <a:r>
                  <a:rPr lang="en-US" altLang="zh-CN" sz="1600" dirty="0" smtClean="0"/>
                  <a:t> 	</a:t>
                </a:r>
                <a:r>
                  <a:rPr lang="en-US" altLang="zh-CN" sz="1600" dirty="0"/>
                  <a:t>Second: Ming </a:t>
                </a:r>
                <a:r>
                  <a:rPr lang="en-US" altLang="zh-CN" sz="1600" dirty="0" err="1"/>
                  <a:t>Gan</a:t>
                </a:r>
                <a:endParaRPr lang="en-US" altLang="zh-CN" sz="1600" dirty="0"/>
              </a:p>
              <a:p>
                <a:pPr marL="457200" lvl="1" indent="0">
                  <a:buNone/>
                </a:pPr>
                <a:endParaRPr lang="en-US" altLang="zh-CN" sz="1600" dirty="0" smtClean="0"/>
              </a:p>
              <a:p>
                <a:pPr marL="457200" lvl="1" indent="0">
                  <a:buNone/>
                </a:pPr>
                <a:r>
                  <a:rPr lang="en-US" altLang="zh-CN" sz="1600" dirty="0" smtClean="0"/>
                  <a:t>Y</a:t>
                </a:r>
                <a:r>
                  <a:rPr lang="en-US" altLang="zh-CN" sz="1600" dirty="0"/>
                  <a:t>: </a:t>
                </a:r>
                <a:r>
                  <a:rPr lang="en-US" altLang="zh-CN" sz="1600" dirty="0" smtClean="0"/>
                  <a:t>		 N</a:t>
                </a:r>
                <a:r>
                  <a:rPr lang="en-US" altLang="zh-CN" sz="1600" dirty="0"/>
                  <a:t>:  </a:t>
                </a:r>
                <a:r>
                  <a:rPr lang="en-US" altLang="zh-CN" sz="1600" dirty="0" smtClean="0"/>
                  <a:t>		Abs</a:t>
                </a:r>
                <a:r>
                  <a:rPr lang="en-US" altLang="zh-CN" sz="1600" dirty="0"/>
                  <a:t>: </a:t>
                </a:r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1066800"/>
                <a:ext cx="8153400" cy="5791200"/>
              </a:xfrm>
              <a:blipFill rotWithShape="0">
                <a:blip r:embed="rId2"/>
                <a:stretch>
                  <a:fillRect l="-598" t="-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529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GB" altLang="zh-CN" sz="2000" dirty="0"/>
              <a:t>IEEE </a:t>
            </a:r>
            <a:r>
              <a:rPr lang="en-GB" altLang="zh-CN" sz="2000" dirty="0" smtClean="0"/>
              <a:t>802.11-17/0575r9,</a:t>
            </a:r>
            <a:r>
              <a:rPr lang="zh-CN" altLang="en-US" sz="2000" dirty="0"/>
              <a:t>“</a:t>
            </a:r>
            <a:r>
              <a:rPr lang="en-US" altLang="zh-CN" sz="2000" dirty="0"/>
              <a:t>Specification Framework for </a:t>
            </a:r>
            <a:r>
              <a:rPr lang="en-US" altLang="zh-CN" sz="2000" dirty="0" err="1"/>
              <a:t>TGba</a:t>
            </a:r>
            <a:r>
              <a:rPr lang="zh-CN" altLang="en-US" sz="2000" dirty="0"/>
              <a:t>”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Jan. 2018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802.11-17/1636r0, “A </a:t>
            </a:r>
            <a:r>
              <a:rPr lang="en-US" altLang="ko-KR" sz="2000" dirty="0"/>
              <a:t>Simple WUR Preamble </a:t>
            </a:r>
            <a:r>
              <a:rPr lang="en-US" altLang="ko-KR" sz="2000" dirty="0" smtClean="0"/>
              <a:t>Design”, Nov. 2017</a:t>
            </a:r>
          </a:p>
          <a:p>
            <a:pPr marL="0" indent="0">
              <a:buNone/>
            </a:pPr>
            <a:r>
              <a:rPr lang="en-US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</a:t>
            </a:r>
            <a:r>
              <a:rPr lang="en-US" sz="2000" dirty="0" smtClean="0"/>
              <a:t>18/0123r0, “Options </a:t>
            </a:r>
            <a:r>
              <a:rPr lang="en-US" sz="2000" dirty="0"/>
              <a:t>for </a:t>
            </a:r>
            <a:r>
              <a:rPr lang="en-US" sz="2000" dirty="0" smtClean="0"/>
              <a:t>Sync Field Bit Sequence</a:t>
            </a:r>
            <a:r>
              <a:rPr lang="en-US" sz="2000" b="0" dirty="0" smtClean="0"/>
              <a:t>”, </a:t>
            </a:r>
            <a:r>
              <a:rPr lang="en-US" sz="2000" dirty="0" smtClean="0"/>
              <a:t>Jan. 2018</a:t>
            </a:r>
          </a:p>
          <a:p>
            <a:pPr marL="0" indent="0">
              <a:buNone/>
            </a:pPr>
            <a:r>
              <a:rPr lang="en-US" sz="2000" dirty="0" smtClean="0"/>
              <a:t>[4] IEEE 802.11-18/0100r1, “</a:t>
            </a:r>
            <a:r>
              <a:rPr lang="en-US" altLang="zh-CN" sz="2000" dirty="0">
                <a:ea typeface="Gulim" panose="020B0600000101010101" pitchFamily="34" charset="-127"/>
              </a:rPr>
              <a:t>WUR Preamble Sequence Performance Evaluation</a:t>
            </a:r>
            <a:r>
              <a:rPr lang="en-US" sz="2000" dirty="0" smtClean="0"/>
              <a:t>”, Jan. 2018</a:t>
            </a:r>
          </a:p>
          <a:p>
            <a:pPr marL="0" indent="0">
              <a:buNone/>
            </a:pPr>
            <a:r>
              <a:rPr lang="en-US" sz="2000" dirty="0" smtClean="0"/>
              <a:t>[5] IEEE 18/0096r3, “WUR Sync Design”, Jan. 2018 </a:t>
            </a:r>
          </a:p>
          <a:p>
            <a:pPr marL="0" indent="0">
              <a:buNone/>
            </a:pPr>
            <a:r>
              <a:rPr lang="en-US" altLang="ko-KR" sz="2000" dirty="0" smtClean="0"/>
              <a:t>[6] </a:t>
            </a:r>
            <a:r>
              <a:rPr lang="en-US" altLang="ko-KR" sz="2000" dirty="0"/>
              <a:t>IEEE 802.11-17/0188r9, “Simulation Scenario and Evaluation Methodology”, Jul. </a:t>
            </a:r>
            <a:r>
              <a:rPr lang="en-US" altLang="ko-KR" sz="2000" dirty="0" smtClean="0"/>
              <a:t>2017</a:t>
            </a:r>
          </a:p>
          <a:p>
            <a:pPr marL="0" indent="0">
              <a:buNone/>
            </a:pPr>
            <a:r>
              <a:rPr lang="en-US" altLang="ko-KR" sz="2000" dirty="0" smtClean="0"/>
              <a:t>[7] IEEE 802.11-17/1617r1,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“Dual </a:t>
            </a:r>
            <a:r>
              <a:rPr lang="en-US" altLang="zh-CN" sz="2000" dirty="0"/>
              <a:t>Sync </a:t>
            </a:r>
            <a:r>
              <a:rPr lang="en-US" altLang="zh-CN" sz="2000" dirty="0" smtClean="0"/>
              <a:t>Designs”, Nov. 2017</a:t>
            </a:r>
            <a:endParaRPr lang="en-US" altLang="ko-KR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2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br>
              <a:rPr lang="en-US" altLang="zh-CN" dirty="0" smtClean="0"/>
            </a:br>
            <a:r>
              <a:rPr lang="en-US" altLang="zh-CN" dirty="0"/>
              <a:t>Comparison based on other </a:t>
            </a:r>
            <a:r>
              <a:rPr lang="en-US" altLang="zh-CN" dirty="0" smtClean="0"/>
              <a:t>Metrics[7]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18</a:t>
            </a:fld>
            <a:endParaRPr lang="en-US" altLang="ko-KR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023948"/>
              </p:ext>
            </p:extLst>
          </p:nvPr>
        </p:nvGraphicFramePr>
        <p:xfrm>
          <a:off x="701467" y="3962400"/>
          <a:ext cx="77724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Sequence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(Short, 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Sum (using Short Preamble)</a:t>
                      </a:r>
                      <a:endParaRPr lang="zh-CN" altLang="en-US" sz="1400" b="1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ACMetric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/>
                        <a:t>CCMetric</a:t>
                      </a:r>
                      <a:endParaRPr lang="en-US" altLang="zh-CN" sz="1400" b="1" dirty="0" smtClean="0"/>
                    </a:p>
                    <a:p>
                      <a:pPr algn="ctr"/>
                      <a:r>
                        <a:rPr lang="en-US" altLang="zh-CN" sz="1400" b="1" dirty="0" smtClean="0"/>
                        <a:t>(Long, Short)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Sum (using Long Preamble)</a:t>
                      </a:r>
                      <a:endParaRPr lang="zh-CN" altLang="en-US" sz="1400" b="1" dirty="0" smtClean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Overall</a:t>
                      </a:r>
                    </a:p>
                    <a:p>
                      <a:pPr algn="ctr"/>
                      <a:r>
                        <a:rPr lang="en-US" altLang="zh-CN" sz="1400" b="1" dirty="0" smtClean="0"/>
                        <a:t>Sum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12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S2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5.3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9.3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6.4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8.4</a:t>
                      </a:r>
                      <a:endParaRPr lang="zh-CN" altLang="en-US" sz="1400" dirty="0"/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17.7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S3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10.7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12.7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28.7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S4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pattFill prst="ltUpDiag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14.9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ndMax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  <m:r>
                                      <a:rPr lang="en-US" altLang="zh-CN" sz="1200" b="0" i="0" smtClean="0">
                                        <a:latin typeface="Cambria Math" panose="02040503050406030204" pitchFamily="18" charset="0"/>
                                      </a:rPr>
                                      <m:t>))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zh-CN" altLang="en-US" sz="12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8662272"/>
                  </p:ext>
                </p:extLst>
              </p:nvPr>
            </p:nvGraphicFramePr>
            <p:xfrm>
              <a:off x="696915" y="1874556"/>
              <a:ext cx="7761285" cy="17845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52257"/>
                    <a:gridCol w="1552257"/>
                    <a:gridCol w="1552257"/>
                    <a:gridCol w="1552257"/>
                    <a:gridCol w="1552257"/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 smtClean="0"/>
                            <a:t>Descriptions</a:t>
                          </a:r>
                          <a:endParaRPr lang="zh-CN" altLang="en-US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(Short, 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ACMetric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err="1" smtClean="0"/>
                            <a:t>CCMetric</a:t>
                          </a:r>
                          <a:endParaRPr lang="en-US" altLang="zh-CN" sz="1200" b="1" dirty="0" smtClean="0"/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(Long, Short)</a:t>
                          </a:r>
                          <a:endParaRPr lang="zh-CN" altLang="en-US" sz="1200" b="1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Ref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Short</a:t>
                          </a:r>
                          <a:r>
                            <a:rPr lang="en-US" altLang="zh-CN" sz="1200" b="0" baseline="0" dirty="0" smtClean="0"/>
                            <a:t>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Long Preamble*2-1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zh-CN" altLang="en-US" sz="1200" b="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Correlating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 Preamble)</a:t>
                          </a:r>
                          <a:endParaRPr lang="zh-CN" altLang="en-US" sz="12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X(n)=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Long</a:t>
                          </a:r>
                          <a:r>
                            <a:rPr lang="en-US" altLang="zh-CN" sz="1200" b="0" baseline="0" dirty="0" smtClean="0"/>
                            <a:t> Preamble</a:t>
                          </a:r>
                          <a:r>
                            <a:rPr lang="en-US" altLang="zh-CN" sz="1200" b="0" dirty="0" smtClean="0"/>
                            <a:t>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b="0" dirty="0" smtClean="0"/>
                            <a:t>Y(n)=</a:t>
                          </a:r>
                          <a:r>
                            <a:rPr lang="en-US" altLang="zh-CN" sz="1200" b="0" dirty="0" err="1" smtClean="0"/>
                            <a:t>xcorr</a:t>
                          </a:r>
                          <a:r>
                            <a:rPr lang="en-US" altLang="zh-CN" sz="1200" b="0" dirty="0" smtClean="0"/>
                            <a:t>(Ref, Short Preamble)</a:t>
                          </a:r>
                          <a:endParaRPr lang="zh-CN" altLang="en-US" sz="1200" b="0" dirty="0" smtClean="0"/>
                        </a:p>
                      </a:txBody>
                      <a:tcPr/>
                    </a:tc>
                  </a:tr>
                  <a:tr h="4992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b="1" dirty="0" smtClean="0"/>
                            <a:t>Algorithm</a:t>
                          </a:r>
                        </a:p>
                        <a:p>
                          <a:pPr algn="ctr"/>
                          <a:r>
                            <a:rPr lang="en-US" altLang="zh-CN" sz="1200" b="1" dirty="0" smtClean="0"/>
                            <a:t>(</a:t>
                          </a:r>
                          <a:r>
                            <a:rPr lang="en-US" altLang="zh-CN" sz="1200" b="1" u="sng" dirty="0" smtClean="0"/>
                            <a:t>Non-absolute</a:t>
                          </a:r>
                          <a:r>
                            <a:rPr lang="en-US" altLang="zh-CN" sz="1200" b="1" u="sng" baseline="0" dirty="0" smtClean="0"/>
                            <a:t> value</a:t>
                          </a:r>
                          <a:r>
                            <a:rPr lang="en-US" altLang="zh-CN" sz="1200" b="1" dirty="0" smtClean="0"/>
                            <a:t>)</a:t>
                          </a:r>
                          <a:endParaRPr lang="zh-CN" alt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392" t="-259756" r="-300392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1181" t="-259756" r="-20157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000" t="-259756" r="-100784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000" t="-259756" r="-784" b="-24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55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latest 11ba SFD[1] defines the Wake-up Radio(WUR) preamble structure where</a:t>
                </a:r>
                <a:endParaRPr lang="en-US" altLang="zh-CN" dirty="0" smtClean="0"/>
              </a:p>
              <a:p>
                <a:pPr lvl="1"/>
                <a:r>
                  <a:rPr lang="en-US" sz="1800" dirty="0" smtClean="0"/>
                  <a:t>For high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zh-CN" sz="1800" i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/>
                  <a:t> is the complementary sequence of the basic preamble sequence S</a:t>
                </a:r>
              </a:p>
              <a:p>
                <a:pPr lvl="1"/>
                <a:r>
                  <a:rPr lang="en-US" sz="1800" dirty="0" smtClean="0"/>
                  <a:t>For low data rate: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</m:d>
                  </m:oMath>
                </a14:m>
                <a:endParaRPr lang="en-US" altLang="zh-CN" sz="1800" dirty="0" smtClean="0"/>
              </a:p>
              <a:p>
                <a:pPr marL="342900" lvl="1" indent="-342900">
                  <a:buChar char="•"/>
                </a:pPr>
                <a:r>
                  <a:rPr lang="en-US" altLang="zh-CN" sz="2400" b="1" dirty="0">
                    <a:ea typeface="+mn-ea"/>
                    <a:cs typeface="+mn-cs"/>
                  </a:rPr>
                  <a:t>T</a:t>
                </a:r>
                <a:r>
                  <a:rPr lang="en-US" altLang="zh-CN" sz="2400" b="1" dirty="0" smtClean="0">
                    <a:ea typeface="+mn-ea"/>
                    <a:cs typeface="+mn-cs"/>
                  </a:rPr>
                  <a:t>o simplify the WUR detector implementation, </a:t>
                </a:r>
              </a:p>
              <a:p>
                <a:pPr lvl="1"/>
                <a:r>
                  <a:rPr lang="en-US" altLang="zh-CN" sz="1800" dirty="0" smtClean="0"/>
                  <a:t>A </a:t>
                </a:r>
                <a:r>
                  <a:rPr lang="en-US" altLang="zh-CN" sz="1800" dirty="0"/>
                  <a:t>short local reference sequence for WUR signal detection (Correlation) is selected </a:t>
                </a:r>
                <a:endParaRPr lang="en-US" altLang="zh-CN" sz="1800" dirty="0" smtClean="0"/>
              </a:p>
              <a:p>
                <a:pPr lvl="1"/>
                <a:r>
                  <a:rPr lang="en-US" altLang="zh-CN" sz="1800" dirty="0" smtClean="0"/>
                  <a:t>only one </a:t>
                </a:r>
                <a:r>
                  <a:rPr lang="en-US" altLang="zh-CN" sz="1800" dirty="0" err="1" smtClean="0"/>
                  <a:t>correlator</a:t>
                </a:r>
                <a:r>
                  <a:rPr lang="en-US" altLang="zh-CN" sz="1800" dirty="0" smtClean="0"/>
                  <a:t> is required at the </a:t>
                </a:r>
                <a:r>
                  <a:rPr lang="en-US" altLang="zh-CN" sz="1800" dirty="0" err="1" smtClean="0"/>
                  <a:t>WURx</a:t>
                </a:r>
                <a:r>
                  <a:rPr lang="en-US" altLang="zh-CN" sz="1800" dirty="0" smtClean="0"/>
                  <a:t> side</a:t>
                </a:r>
                <a:endParaRPr lang="en-US" altLang="zh-CN" sz="1800" dirty="0"/>
              </a:p>
              <a:p>
                <a:pPr marL="342900" lvl="2" indent="0">
                  <a:buNone/>
                </a:pPr>
                <a:endParaRPr lang="en-US" altLang="zh-CN" b="0" i="0" dirty="0" smtClean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3429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Ref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=2×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S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−1</m:t>
                      </m:r>
                    </m:oMath>
                  </m:oMathPara>
                </a14:m>
                <a:endParaRPr lang="en-US" altLang="zh-CN" dirty="0" smtClean="0"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</p:spPr>
            <p:txBody>
              <a:bodyPr/>
              <a:lstStyle/>
              <a:p>
                <a:r>
                  <a:rPr lang="en-US" altLang="zh-CN" sz="2000" dirty="0" smtClean="0"/>
                  <a:t>The correlations performed at WUR for high and low data preambles are: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HighR</m:t>
                          </m:r>
                        </m:e>
                      </m:d>
                      <m:r>
                        <a:rPr lang="en-US" altLang="zh-CN" sz="1600" b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zh-CN" sz="1600" b="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</m:t>
                              </m:r>
                            </m:e>
                          </m:acc>
                        </m:e>
                      </m:d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Correltion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 b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R</m:t>
                          </m:r>
                        </m:e>
                      </m:d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xcorr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  <m: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zh-CN" sz="1600" b="0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en-US" altLang="zh-CN" sz="1600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Ref</m:t>
                      </m:r>
                      <m:r>
                        <a:rPr lang="en-US" altLang="zh-CN" sz="16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zh-CN" sz="2000" dirty="0" smtClean="0"/>
              </a:p>
              <a:p>
                <a:r>
                  <a:rPr lang="en-US" altLang="zh-CN" sz="2000" dirty="0" smtClean="0"/>
                  <a:t>The metrics for the optimum S are defined as follows</a:t>
                </a:r>
              </a:p>
              <a:p>
                <a:pPr lvl="1"/>
                <a:r>
                  <a:rPr lang="en-US" altLang="zh-CN" sz="1800" dirty="0"/>
                  <a:t>Maximize the </a:t>
                </a:r>
                <a:r>
                  <a:rPr lang="en-US" altLang="zh-CN" sz="1800" dirty="0" smtClean="0"/>
                  <a:t>sum </a:t>
                </a:r>
                <a:r>
                  <a:rPr lang="en-US" altLang="zh-CN" sz="1800" dirty="0"/>
                  <a:t>of </a:t>
                </a:r>
                <a:r>
                  <a:rPr lang="en-US" altLang="zh-CN" sz="1800" dirty="0" smtClean="0"/>
                  <a:t>negative high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and positive low rate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(sum of absolute values)</a:t>
                </a:r>
                <a:endParaRPr lang="en-US" altLang="zh-CN" sz="1800" dirty="0"/>
              </a:p>
              <a:p>
                <a:pPr lvl="1"/>
                <a:r>
                  <a:rPr lang="en-US" altLang="zh-CN" sz="1800" dirty="0" smtClean="0"/>
                  <a:t>Maximize </a:t>
                </a:r>
                <a:r>
                  <a:rPr lang="en-US" altLang="zh-CN" sz="1800" dirty="0"/>
                  <a:t>the </a:t>
                </a:r>
                <a:r>
                  <a:rPr lang="en-US" altLang="zh-CN" sz="1800" dirty="0" smtClean="0"/>
                  <a:t>absolute </a:t>
                </a:r>
                <a:r>
                  <a:rPr lang="en-US" altLang="zh-CN" sz="1800" dirty="0" err="1" smtClean="0"/>
                  <a:t>ACMetric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for both high rate and low </a:t>
                </a:r>
                <a:r>
                  <a:rPr lang="en-US" altLang="zh-CN" sz="1800" dirty="0" smtClean="0"/>
                  <a:t>rate</a:t>
                </a:r>
              </a:p>
              <a:p>
                <a:pPr lvl="2"/>
                <a:r>
                  <a:rPr lang="en-US" altLang="zh-CN" sz="1400" dirty="0" smtClean="0"/>
                  <a:t>Give the priority to the </a:t>
                </a:r>
                <a:r>
                  <a:rPr lang="en-US" altLang="zh-CN" sz="1400" dirty="0" err="1" smtClean="0"/>
                  <a:t>ACMetric</a:t>
                </a:r>
                <a:r>
                  <a:rPr lang="en-US" altLang="zh-CN" sz="1400" dirty="0" smtClean="0"/>
                  <a:t> of  low rate under </a:t>
                </a:r>
                <a:r>
                  <a:rPr lang="en-US" altLang="zh-CN" sz="1400" dirty="0"/>
                  <a:t>the same sum of </a:t>
                </a:r>
                <a:r>
                  <a:rPr lang="en-US" altLang="zh-CN" sz="1400" dirty="0" smtClean="0"/>
                  <a:t>absolute </a:t>
                </a:r>
                <a:r>
                  <a:rPr lang="en-US" altLang="zh-CN" sz="1400" dirty="0" err="1" smtClean="0"/>
                  <a:t>ACMetrics</a:t>
                </a:r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lvl="2"/>
                <a:endParaRPr lang="en-US" altLang="zh-CN" sz="1400" dirty="0" smtClean="0"/>
              </a:p>
              <a:p>
                <a:pPr lvl="2"/>
                <a:endParaRPr lang="en-US" altLang="zh-CN" sz="1400" dirty="0"/>
              </a:p>
              <a:p>
                <a:pPr marL="857250" lvl="2" indent="0">
                  <a:buNone/>
                </a:pPr>
                <a:r>
                  <a:rPr lang="en-US" altLang="zh-CN" sz="1400" dirty="0" smtClean="0"/>
                  <a:t>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altLang="zh-CN" sz="1400" dirty="0" smtClean="0"/>
                  <a:t> indicates the absolute </a:t>
                </a:r>
                <a:r>
                  <a:rPr lang="en-US" altLang="zh-CN" sz="1400" dirty="0"/>
                  <a:t>value. </a:t>
                </a:r>
                <a:r>
                  <a:rPr lang="en-US" altLang="zh-CN" sz="1400" dirty="0" smtClean="0"/>
                  <a:t>In contrast to the low data rate, for the </a:t>
                </a:r>
                <a:r>
                  <a:rPr lang="en-US" altLang="zh-CN" sz="1400" dirty="0"/>
                  <a:t>high rate, minimal value of </a:t>
                </a:r>
                <a:r>
                  <a:rPr lang="en-US" altLang="zh-CN" sz="1400" dirty="0" smtClean="0"/>
                  <a:t>correlation(the numerator) means the negative peak with the largest magnitude.</a:t>
                </a:r>
                <a:endParaRPr lang="zh-CN" altLang="en-US" sz="1400" dirty="0"/>
              </a:p>
              <a:p>
                <a:pPr marL="857250" lvl="2" indent="0">
                  <a:buNone/>
                </a:pPr>
                <a:endParaRPr lang="en-US" altLang="zh-CN" sz="1400" dirty="0"/>
              </a:p>
              <a:p>
                <a:endParaRPr lang="en-US" altLang="zh-CN" sz="1400" dirty="0" smtClean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en-US" altLang="zh-CN" sz="2000" dirty="0" smtClean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199"/>
                <a:ext cx="7772400" cy="4875213"/>
              </a:xfrm>
              <a:blipFill rotWithShape="0">
                <a:blip r:embed="rId2"/>
                <a:stretch>
                  <a:fillRect l="-706" t="-6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HighR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𝐌𝐢𝐧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HighR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942" y="4425868"/>
                <a:ext cx="4764317" cy="5271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id="{4A3DE842-F240-407E-9018-7CAA8B774802}"/>
                  </a:ext>
                </a:extLst>
              </p:cNvPr>
              <p:cNvSpPr txBox="1"/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𝐀𝐂𝐌𝐞𝐭𝐫𝐢𝐜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1600" b="0" i="0" smtClean="0">
                              <a:latin typeface="Cambria Math" panose="02040503050406030204" pitchFamily="18" charset="0"/>
                            </a:rPr>
                            <m:t>Low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𝐌𝐚𝐱</m:t>
                          </m:r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LowR</m:t>
                              </m:r>
                            </m:e>
                          </m:d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⁡</m:t>
                          </m:r>
                        </m:num>
                        <m:den>
                          <m:r>
                            <a:rPr lang="en-US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𝟐𝐧𝐝𝐋𝐚𝐫𝐠𝐞𝐬𝐭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altLang="zh-CN" sz="1600">
                              <a:latin typeface="Cambria Math" panose="02040503050406030204" pitchFamily="18" charset="0"/>
                            </a:rPr>
                            <m:t>Correltion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1600" b="0" i="0" smtClean="0">
                                  <a:latin typeface="Cambria Math" panose="02040503050406030204" pitchFamily="18" charset="0"/>
                                </a:rPr>
                                <m:t>Low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6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A3DE842-F240-407E-9018-7CAA8B774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07" y="5105400"/>
                <a:ext cx="4693785" cy="527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altLang="ko-KR" dirty="0" smtClean="0"/>
              <a:t>Slide </a:t>
            </a:r>
            <a:r>
              <a:rPr lang="en-US" altLang="ko-KR" dirty="0"/>
              <a:t>3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Metrics Analysis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447799"/>
            <a:ext cx="7962900" cy="5027613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Multiple Auto/Cross-Correlation Metrics may be</a:t>
            </a:r>
            <a:r>
              <a:rPr lang="en-US" altLang="zh-CN" sz="1600" b="1" dirty="0" smtClean="0">
                <a:ea typeface="+mn-ea"/>
                <a:cs typeface="+mn-cs"/>
              </a:rPr>
              <a:t> not necessary</a:t>
            </a:r>
          </a:p>
          <a:p>
            <a:pPr lvl="1"/>
            <a:r>
              <a:rPr lang="en-US" altLang="zh-CN" sz="1400" dirty="0" smtClean="0"/>
              <a:t>It is impossible to have </a:t>
            </a:r>
            <a:r>
              <a:rPr lang="en-US" altLang="zh-CN" sz="1400" dirty="0"/>
              <a:t>two sets of local reference sequence </a:t>
            </a:r>
            <a:r>
              <a:rPr lang="en-US" altLang="zh-CN" sz="1400" b="1" dirty="0" smtClean="0"/>
              <a:t>Ref</a:t>
            </a:r>
            <a:r>
              <a:rPr lang="en-US" altLang="zh-CN" sz="1400" dirty="0" smtClean="0"/>
              <a:t>s at the </a:t>
            </a:r>
            <a:r>
              <a:rPr lang="en-US" altLang="zh-CN" sz="1400" dirty="0" err="1" smtClean="0"/>
              <a:t>correlator</a:t>
            </a:r>
            <a:r>
              <a:rPr lang="en-US" altLang="zh-CN" sz="1400" dirty="0" smtClean="0"/>
              <a:t> of the receiver</a:t>
            </a:r>
            <a:endParaRPr lang="en-US" sz="1400" b="1" dirty="0" smtClean="0"/>
          </a:p>
          <a:p>
            <a:pPr lvl="1"/>
            <a:r>
              <a:rPr lang="en-US" sz="1400" dirty="0" smtClean="0"/>
              <a:t>Data </a:t>
            </a:r>
            <a:r>
              <a:rPr lang="en-US" sz="1400" dirty="0"/>
              <a:t>rates can be identified by the sign of output of </a:t>
            </a:r>
            <a:r>
              <a:rPr lang="en-US" sz="1400" dirty="0" err="1"/>
              <a:t>correlator</a:t>
            </a:r>
            <a:r>
              <a:rPr lang="en-US" sz="1400" dirty="0"/>
              <a:t> at the receiver side</a:t>
            </a:r>
          </a:p>
          <a:p>
            <a:pPr lvl="2"/>
            <a:r>
              <a:rPr lang="en-US" sz="1200" dirty="0"/>
              <a:t>It </a:t>
            </a:r>
            <a:r>
              <a:rPr lang="en-US" sz="1200" dirty="0" smtClean="0"/>
              <a:t>could </a:t>
            </a:r>
            <a:r>
              <a:rPr lang="en-US" sz="1200" dirty="0"/>
              <a:t>be further enhanced by the number of </a:t>
            </a:r>
            <a:r>
              <a:rPr lang="en-US" sz="1200" dirty="0" smtClean="0"/>
              <a:t>peaks</a:t>
            </a:r>
            <a:endParaRPr lang="en-US" sz="1200" b="1" dirty="0" smtClean="0"/>
          </a:p>
          <a:p>
            <a:pPr marL="342900" lvl="1" indent="-342900">
              <a:buChar char="•"/>
            </a:pPr>
            <a:r>
              <a:rPr lang="en-US" sz="1600" b="1" dirty="0" smtClean="0">
                <a:ea typeface="+mn-ea"/>
                <a:cs typeface="+mn-cs"/>
              </a:rPr>
              <a:t>Auto Correlation Metric can ensure the timing performance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output </a:t>
            </a:r>
            <a:r>
              <a:rPr lang="en-US" sz="1400" dirty="0" smtClean="0"/>
              <a:t>sign </a:t>
            </a:r>
            <a:r>
              <a:rPr lang="en-US" sz="1400" dirty="0"/>
              <a:t>of </a:t>
            </a:r>
            <a:r>
              <a:rPr lang="en-US" sz="1400" dirty="0" err="1" smtClean="0"/>
              <a:t>correlator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in the </a:t>
            </a:r>
            <a:r>
              <a:rPr lang="en-US" altLang="zh-CN" sz="1400" dirty="0" err="1" smtClean="0"/>
              <a:t>numberator</a:t>
            </a:r>
            <a:r>
              <a:rPr lang="en-US" sz="1400" dirty="0" smtClean="0"/>
              <a:t> </a:t>
            </a:r>
            <a:r>
              <a:rPr lang="en-US" sz="1400" dirty="0"/>
              <a:t>can be used to </a:t>
            </a:r>
            <a:r>
              <a:rPr lang="en-US" altLang="zh-CN" sz="1400" dirty="0"/>
              <a:t>distinguish the two data </a:t>
            </a:r>
            <a:r>
              <a:rPr lang="en-US" altLang="zh-CN" sz="1400" dirty="0" smtClean="0"/>
              <a:t>rates</a:t>
            </a:r>
          </a:p>
          <a:p>
            <a:pPr lvl="1"/>
            <a:r>
              <a:rPr lang="en-US" altLang="zh-CN" sz="1400" dirty="0" smtClean="0"/>
              <a:t>The absolute value of second largest peak in denominator is used for our metrics to avoid the timing error and false rate detection</a:t>
            </a:r>
          </a:p>
          <a:p>
            <a:pPr lvl="2"/>
            <a:r>
              <a:rPr lang="en-US" altLang="zh-CN" sz="1200" dirty="0" smtClean="0"/>
              <a:t>A huge second largest peak with the same sign as the largest peak may cause timing error</a:t>
            </a:r>
          </a:p>
          <a:p>
            <a:pPr lvl="2"/>
            <a:r>
              <a:rPr lang="en-US" altLang="zh-CN" sz="1200" dirty="0" smtClean="0"/>
              <a:t>A huge second largest peak with the opposite sign as the largest peak may cause false rate detection </a:t>
            </a:r>
          </a:p>
          <a:p>
            <a:pPr marL="342900" lvl="1" indent="-342900">
              <a:buChar char="•"/>
            </a:pPr>
            <a:r>
              <a:rPr lang="en-US" altLang="zh-CN" sz="1600" b="1" dirty="0">
                <a:ea typeface="+mn-ea"/>
                <a:cs typeface="+mn-cs"/>
              </a:rPr>
              <a:t>In this contribution, we </a:t>
            </a:r>
            <a:r>
              <a:rPr lang="en-US" altLang="zh-CN" sz="1600" b="1" dirty="0" smtClean="0">
                <a:ea typeface="+mn-ea"/>
                <a:cs typeface="+mn-cs"/>
              </a:rPr>
              <a:t>pick up four </a:t>
            </a:r>
            <a:r>
              <a:rPr lang="en-US" altLang="zh-CN" sz="1600" b="1" dirty="0">
                <a:ea typeface="+mn-ea"/>
                <a:cs typeface="+mn-cs"/>
              </a:rPr>
              <a:t>candidates of </a:t>
            </a:r>
            <a:r>
              <a:rPr lang="en-US" altLang="zh-CN" sz="1600" b="1" dirty="0" smtClean="0">
                <a:ea typeface="+mn-ea"/>
                <a:cs typeface="+mn-cs"/>
              </a:rPr>
              <a:t>32-bit-based </a:t>
            </a:r>
            <a:r>
              <a:rPr lang="en-US" altLang="zh-CN" sz="1600" b="1" dirty="0">
                <a:ea typeface="+mn-ea"/>
                <a:cs typeface="+mn-cs"/>
              </a:rPr>
              <a:t>basic </a:t>
            </a:r>
            <a:r>
              <a:rPr lang="en-US" altLang="zh-CN" sz="1600" b="1" dirty="0" smtClean="0">
                <a:ea typeface="+mn-ea"/>
                <a:cs typeface="+mn-cs"/>
              </a:rPr>
              <a:t>sequence S1[2], S2[3], S3[4], and S4[5] </a:t>
            </a:r>
            <a:r>
              <a:rPr lang="en-US" altLang="zh-CN" sz="1600" b="1" dirty="0">
                <a:ea typeface="+mn-ea"/>
                <a:cs typeface="+mn-cs"/>
              </a:rPr>
              <a:t>and evaluate their </a:t>
            </a:r>
            <a:r>
              <a:rPr lang="en-US" altLang="zh-CN" sz="1600" b="1" dirty="0" smtClean="0">
                <a:ea typeface="+mn-ea"/>
                <a:cs typeface="+mn-cs"/>
              </a:rPr>
              <a:t>performance</a:t>
            </a:r>
          </a:p>
          <a:p>
            <a:pPr marL="0" lvl="1" indent="0">
              <a:buNone/>
            </a:pPr>
            <a:endParaRPr lang="en-US" altLang="zh-CN" sz="1600" b="1" dirty="0">
              <a:ea typeface="+mn-ea"/>
              <a:cs typeface="+mn-cs"/>
            </a:endParaRPr>
          </a:p>
          <a:p>
            <a:pPr lvl="1"/>
            <a:r>
              <a:rPr lang="en-US" altLang="zh-CN" sz="1600" dirty="0" smtClean="0"/>
              <a:t>S1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1 0 1 0 0 0 1 1 0 1 1 0 1 1 1 1 0 0 0 0 1 0 0 1 1 1 0 0 0 1 0 1</a:t>
            </a:r>
            <a:r>
              <a:rPr lang="en-US" altLang="zh-CN" sz="1600" dirty="0"/>
              <a:t>];</a:t>
            </a:r>
          </a:p>
          <a:p>
            <a:pPr lvl="1"/>
            <a:r>
              <a:rPr lang="en-US" altLang="zh-CN" sz="1600" dirty="0" smtClean="0"/>
              <a:t>S2 = </a:t>
            </a:r>
            <a:r>
              <a:rPr lang="en-US" altLang="zh-CN" sz="1600" dirty="0"/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0 1 1 1 0 1 0 1 0 0 1 0 1 0 0 1 0 1 1 0 0 1 1 0 1 1 0 0 0 1 1 0</a:t>
            </a:r>
            <a:r>
              <a:rPr lang="en-US" altLang="zh-CN" sz="1600" dirty="0"/>
              <a:t>]; </a:t>
            </a:r>
          </a:p>
          <a:p>
            <a:pPr lvl="1"/>
            <a:r>
              <a:rPr lang="en-US" altLang="zh-CN" sz="1600" dirty="0" smtClean="0">
                <a:solidFill>
                  <a:srgbClr val="00B050"/>
                </a:solidFill>
              </a:rPr>
              <a:t>S3 = </a:t>
            </a:r>
            <a:r>
              <a:rPr lang="en-US" altLang="zh-CN" sz="1600" dirty="0">
                <a:solidFill>
                  <a:srgbClr val="00B050"/>
                </a:solidFill>
              </a:rPr>
              <a:t>[</a:t>
            </a:r>
            <a:r>
              <a:rPr lang="en-US" altLang="zh-CN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1 0 1 0 0 1 0 0 1 0 1 1 1 0 1 1 0 0 0 1 0 1 1 1 0 0 1 1 1 0 0 0</a:t>
            </a:r>
            <a:r>
              <a:rPr lang="en-US" altLang="zh-CN" sz="1600" dirty="0" smtClean="0">
                <a:solidFill>
                  <a:srgbClr val="00B050"/>
                </a:solidFill>
              </a:rPr>
              <a:t>];</a:t>
            </a:r>
          </a:p>
          <a:p>
            <a:pPr lvl="1"/>
            <a:r>
              <a:rPr lang="en-US" altLang="zh-CN" sz="1600" dirty="0" smtClean="0"/>
              <a:t>S4 =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1 0 1 0 1 0 1 0 0 1 0 1 1 0 0 1 1 0 0 1 1 0 0 1 0 1 1 0 0 1 0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1]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Justin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9" name="左大括号 8"/>
          <p:cNvSpPr/>
          <p:nvPr/>
        </p:nvSpPr>
        <p:spPr bwMode="auto">
          <a:xfrm>
            <a:off x="983965" y="4876800"/>
            <a:ext cx="255843" cy="1066800"/>
          </a:xfrm>
          <a:prstGeom prst="leftBrace">
            <a:avLst>
              <a:gd name="adj1" fmla="val 4530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79761" y="5243155"/>
            <a:ext cx="119164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 smtClean="0">
                <a:solidFill>
                  <a:srgbClr val="7030A0"/>
                </a:solidFill>
              </a:rPr>
              <a:t>Equal number of Ones and </a:t>
            </a:r>
            <a:r>
              <a:rPr lang="en-US" altLang="zh-CN" sz="1000" b="1" dirty="0" err="1" smtClean="0">
                <a:solidFill>
                  <a:srgbClr val="7030A0"/>
                </a:solidFill>
              </a:rPr>
              <a:t>Zeros</a:t>
            </a:r>
            <a:endParaRPr lang="zh-CN" altLang="en-US" sz="1000" b="1" dirty="0">
              <a:solidFill>
                <a:srgbClr val="7030A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72400" y="53009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Recommended </a:t>
            </a:r>
          </a:p>
          <a:p>
            <a:pPr algn="ctr"/>
            <a:r>
              <a:rPr lang="en-US" altLang="zh-CN" b="1" dirty="0" smtClean="0">
                <a:solidFill>
                  <a:srgbClr val="00B050"/>
                </a:solidFill>
              </a:rPr>
              <a:t>Sequence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左箭头 3"/>
          <p:cNvSpPr/>
          <p:nvPr/>
        </p:nvSpPr>
        <p:spPr bwMode="auto">
          <a:xfrm>
            <a:off x="7630042" y="5417523"/>
            <a:ext cx="304800" cy="22860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Correlation Property of 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Correlations at the receiver for S1: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015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9175"/>
            <a:ext cx="7241849" cy="4648800"/>
          </a:xfrm>
          <a:prstGeom prst="rect">
            <a:avLst/>
          </a:prstGeom>
        </p:spPr>
      </p:pic>
      <p:sp>
        <p:nvSpPr>
          <p:cNvPr id="7" name="下箭头标注 6"/>
          <p:cNvSpPr/>
          <p:nvPr/>
        </p:nvSpPr>
        <p:spPr bwMode="auto">
          <a:xfrm>
            <a:off x="6564079" y="2644140"/>
            <a:ext cx="2207605" cy="685800"/>
          </a:xfrm>
          <a:prstGeom prst="downArrowCallout">
            <a:avLst>
              <a:gd name="adj1" fmla="val 27424"/>
              <a:gd name="adj2" fmla="val 29848"/>
              <a:gd name="adj3" fmla="val 22576"/>
              <a:gd name="adj4" fmla="val 6012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dirty="0" smtClean="0"/>
              <a:t>Better performance for the high rate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17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</a:t>
            </a:r>
            <a:r>
              <a:rPr lang="en-US" altLang="zh-CN" dirty="0" smtClean="0"/>
              <a:t>of S2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S2: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72440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-3.2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86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S3: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56028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zh-CN" altLang="en-US" sz="16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001375"/>
            <a:ext cx="7254000" cy="4656600"/>
          </a:xfrm>
          <a:prstGeom prst="rect">
            <a:avLst/>
          </a:prstGeom>
        </p:spPr>
      </p:pic>
      <p:sp>
        <p:nvSpPr>
          <p:cNvPr id="4" name="上箭头标注 3"/>
          <p:cNvSpPr/>
          <p:nvPr/>
        </p:nvSpPr>
        <p:spPr bwMode="auto">
          <a:xfrm>
            <a:off x="6564079" y="4455404"/>
            <a:ext cx="2207605" cy="726196"/>
          </a:xfrm>
          <a:prstGeom prst="upArrowCallout">
            <a:avLst>
              <a:gd name="adj1" fmla="val 25000"/>
              <a:gd name="adj2" fmla="val 36674"/>
              <a:gd name="adj3" fmla="val 17727"/>
              <a:gd name="adj4" fmla="val 605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latinLnBrk="0" hangingPunct="0"/>
            <a:r>
              <a:rPr kumimoji="0" lang="en-US" altLang="zh-CN" dirty="0"/>
              <a:t>Better performance for </a:t>
            </a:r>
            <a:r>
              <a:rPr kumimoji="0" lang="en-US" altLang="zh-CN" dirty="0" smtClean="0"/>
              <a:t>the low </a:t>
            </a:r>
            <a:r>
              <a:rPr kumimoji="0" lang="en-US" altLang="zh-CN" dirty="0"/>
              <a:t>rate</a:t>
            </a:r>
            <a:endParaRPr kumimoji="0" lang="zh-CN" alt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18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Correlation Property of </a:t>
            </a:r>
            <a:r>
              <a:rPr lang="en-US" altLang="zh-CN" dirty="0" smtClean="0"/>
              <a:t>S4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Correlations at the receiver for </a:t>
            </a:r>
            <a:r>
              <a:rPr lang="en-US" altLang="zh-CN" dirty="0" smtClean="0"/>
              <a:t>S4: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201753"/>
              </p:ext>
            </p:extLst>
          </p:nvPr>
        </p:nvGraphicFramePr>
        <p:xfrm>
          <a:off x="6564080" y="3406140"/>
          <a:ext cx="220760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016"/>
                <a:gridCol w="539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-2.7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ACMetric</a:t>
                      </a:r>
                      <a:endParaRPr lang="en-US" altLang="zh-CN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zh-CN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LowR</a:t>
                      </a:r>
                      <a:r>
                        <a:rPr lang="en-US" altLang="zh-C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endParaRPr lang="zh-CN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" y="1981200"/>
            <a:ext cx="7254000" cy="4710959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45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for </a:t>
            </a:r>
            <a:r>
              <a:rPr lang="en-US" altLang="zh-CN" dirty="0" smtClean="0"/>
              <a:t>preamble sequence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Summary on Metrics comparison</a:t>
            </a:r>
          </a:p>
          <a:p>
            <a:pPr lvl="1"/>
            <a:r>
              <a:rPr lang="en-US" altLang="zh-CN" sz="1600" dirty="0"/>
              <a:t>S3 </a:t>
            </a:r>
            <a:r>
              <a:rPr lang="en-US" altLang="zh-CN" sz="1600" dirty="0" smtClean="0"/>
              <a:t>has the </a:t>
            </a:r>
            <a:r>
              <a:rPr lang="en-US" altLang="zh-CN" sz="1600" dirty="0"/>
              <a:t>best performance for data rate, however, S1 performs best on high data rate </a:t>
            </a:r>
            <a:endParaRPr lang="en-US" sz="16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Justin Jia Jia, et. al., Huawei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30863"/>
              </p:ext>
            </p:extLst>
          </p:nvPr>
        </p:nvGraphicFramePr>
        <p:xfrm>
          <a:off x="2196394" y="3105603"/>
          <a:ext cx="4751211" cy="13749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8644"/>
                <a:gridCol w="939800"/>
                <a:gridCol w="887589"/>
                <a:gridCol w="887589"/>
                <a:gridCol w="887589"/>
              </a:tblGrid>
              <a:tr h="323397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S1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S2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S3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S4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151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HighR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-3.2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-5.3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-2.7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2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ACMetric</a:t>
                      </a:r>
                      <a:endParaRPr lang="en-US" altLang="zh-CN" sz="1400" dirty="0" smtClean="0"/>
                    </a:p>
                    <a:p>
                      <a:pPr algn="ctr"/>
                      <a:r>
                        <a:rPr lang="en-US" altLang="zh-CN" sz="1400" dirty="0" smtClean="0"/>
                        <a:t>&lt;</a:t>
                      </a:r>
                      <a:r>
                        <a:rPr lang="en-US" altLang="zh-CN" sz="1400" dirty="0" err="1" smtClean="0"/>
                        <a:t>LowR</a:t>
                      </a:r>
                      <a:r>
                        <a:rPr lang="en-US" altLang="zh-CN" sz="1400" dirty="0" smtClean="0"/>
                        <a:t>&gt;</a:t>
                      </a:r>
                      <a:endParaRPr lang="zh-CN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6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2.3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79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6980943</TotalTime>
  <Words>1545</Words>
  <Application>Microsoft Office PowerPoint</Application>
  <PresentationFormat>全屏显示(4:3)</PresentationFormat>
  <Paragraphs>391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굴림</vt:lpstr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WUR Preamble Sequence Design and Performance Evaluation</vt:lpstr>
      <vt:lpstr>Introduction</vt:lpstr>
      <vt:lpstr>Metrics</vt:lpstr>
      <vt:lpstr>Metrics Analysis</vt:lpstr>
      <vt:lpstr>Correlation Property of S1</vt:lpstr>
      <vt:lpstr>Correlation Property of S2</vt:lpstr>
      <vt:lpstr>Correlation Property of S3</vt:lpstr>
      <vt:lpstr>Correlation Property of S4</vt:lpstr>
      <vt:lpstr>Metrics for preamble sequence</vt:lpstr>
      <vt:lpstr>AGC Related</vt:lpstr>
      <vt:lpstr>Simulation Settings[6]</vt:lpstr>
      <vt:lpstr>Performance Comparison</vt:lpstr>
      <vt:lpstr>Summary</vt:lpstr>
      <vt:lpstr>Straw Poll</vt:lpstr>
      <vt:lpstr>Motion 1</vt:lpstr>
      <vt:lpstr>Motion 2</vt:lpstr>
      <vt:lpstr>Reference</vt:lpstr>
      <vt:lpstr>Appendix 1 Comparison based on other Metrics[7]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3291</cp:revision>
  <cp:lastPrinted>2018-01-25T08:26:50Z</cp:lastPrinted>
  <dcterms:created xsi:type="dcterms:W3CDTF">2007-05-21T21:00:37Z</dcterms:created>
  <dcterms:modified xsi:type="dcterms:W3CDTF">2018-03-08T16:42:10Z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(3)+6yp5kuRkIVKJRZxJMtxViFM0r9m9JiBS0SPqNm1dyXj+H29JpDLKdaWBgfgBfhAJQYhIAph
vorSQFedezH6pjhqOvn+QsZH2kRawKJXJlh9W4I2p7xTVxmbZ8B6/DPmiMbcmytTUkW/82sH
dF2q6A0eu2Z1WtBRTWgNpwjeS8H1ebnZX3NSF4P80h5zX8H9CMewfIwtm8kfcoFpbVeQ1Iy8
F7ElnKuY3ct27UtjQ3</vt:lpwstr>
  </property>
  <property fmtid="{D5CDD505-2E9C-101B-9397-08002B2CF9AE}" pid="3" name="_2015_ms_pID_7253431">
    <vt:lpwstr>qLMmZFZ/4LZJP7YJTwDemcj8FdqUk13hHmTESIQo8GbihuFZgksB6p
+Rpf2lVV/yU+KpEq3BBw06JY5fhCR5S1I8GUmqbO/+1WoDPMaKJ4C1ZssBPVkMyjXyur4HYM
XkySQBBqwcFoDNfu5h/qhZIYL8z7CRgp14WANZqAUHoLQaHtqWtWInqez7iBrPWgzxFsvghN
bGCJkEuP+i2Uap5FMy2+Xws1FUnlKXuZq2v+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1518081813</vt:lpwstr>
  </property>
</Properties>
</file>