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60" r:id="rId3"/>
    <p:sldId id="340" r:id="rId4"/>
    <p:sldId id="390" r:id="rId5"/>
    <p:sldId id="369" r:id="rId6"/>
    <p:sldId id="389" r:id="rId7"/>
    <p:sldId id="349" r:id="rId8"/>
    <p:sldId id="374" r:id="rId9"/>
    <p:sldId id="375" r:id="rId10"/>
    <p:sldId id="393" r:id="rId11"/>
    <p:sldId id="363" r:id="rId12"/>
    <p:sldId id="373" r:id="rId13"/>
    <p:sldId id="392" r:id="rId14"/>
    <p:sldId id="376" r:id="rId15"/>
    <p:sldId id="353" r:id="rId16"/>
    <p:sldId id="391" r:id="rId17"/>
    <p:sldId id="34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CCFF"/>
    <a:srgbClr val="FF6600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95" autoAdjust="0"/>
  </p:normalViewPr>
  <p:slideViewPr>
    <p:cSldViewPr>
      <p:cViewPr>
        <p:scale>
          <a:sx n="80" d="100"/>
          <a:sy n="80" d="100"/>
        </p:scale>
        <p:origin x="1038" y="-3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57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813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19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84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70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696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802.11-18/0413r2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Discussion on WUR Multi-Antenna Transmission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2018-03-05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976846"/>
              </p:ext>
            </p:extLst>
          </p:nvPr>
        </p:nvGraphicFramePr>
        <p:xfrm>
          <a:off x="721055" y="3366679"/>
          <a:ext cx="8020050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3" name="Document" r:id="rId4" imgW="8660564" imgH="3314086" progId="Word.Document.8">
                  <p:embed/>
                </p:oleObj>
              </mc:Choice>
              <mc:Fallback>
                <p:oleObj name="Document" r:id="rId4" imgW="8660564" imgH="33140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055" y="3366679"/>
                        <a:ext cx="8020050" cy="30861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D-NLOS </a:t>
            </a:r>
            <a:r>
              <a:rPr lang="en-US" dirty="0" smtClean="0"/>
              <a:t>8x1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04800" y="5883799"/>
            <a:ext cx="7543800" cy="591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LDR: all CSD show SNR gain, larger CSD shows more gain.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HDR: all CSD show SNR gain, larger CSD shows more gain</a:t>
            </a:r>
            <a:endParaRPr lang="en-US" sz="1600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201842"/>
            <a:ext cx="4899275" cy="450098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55" y="1217884"/>
            <a:ext cx="4899275" cy="450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7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B-LOS </a:t>
            </a:r>
            <a:r>
              <a:rPr lang="en-US" dirty="0" smtClean="0"/>
              <a:t>2x1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96912" y="5826521"/>
            <a:ext cx="7532688" cy="6488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LDR: all CSD show SNR gain, </a:t>
            </a:r>
            <a:r>
              <a:rPr lang="en-US" sz="1600" kern="0" dirty="0" smtClean="0"/>
              <a:t>2x </a:t>
            </a:r>
            <a:r>
              <a:rPr lang="en-US" sz="1600" kern="0" dirty="0"/>
              <a:t>CSD shows more gain.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HDR: all CSD show SNR </a:t>
            </a:r>
            <a:r>
              <a:rPr lang="en-US" sz="1600" kern="0" dirty="0" smtClean="0"/>
              <a:t>gain, &gt;1x CSD have more SNR gain.</a:t>
            </a:r>
            <a:endParaRPr lang="en-US" sz="1600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6200" y="1295400"/>
            <a:ext cx="5027611" cy="45794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0" y="1280989"/>
            <a:ext cx="5027611" cy="457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23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B</a:t>
            </a:r>
            <a:r>
              <a:rPr lang="en-US" dirty="0"/>
              <a:t>-</a:t>
            </a:r>
            <a:r>
              <a:rPr lang="en-US" dirty="0" smtClean="0"/>
              <a:t>LOS 4x1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04800" y="5732462"/>
            <a:ext cx="8763000" cy="4106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LDR: all CSD show SNR </a:t>
            </a:r>
            <a:r>
              <a:rPr lang="en-US" sz="1600" kern="0" dirty="0" smtClean="0"/>
              <a:t>gain except 1xCSD, larger </a:t>
            </a:r>
            <a:r>
              <a:rPr lang="en-US" sz="1600" kern="0" dirty="0"/>
              <a:t>CSD shows more gain.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HDR: </a:t>
            </a:r>
            <a:r>
              <a:rPr lang="en-US" sz="1600" kern="0" dirty="0" smtClean="0"/>
              <a:t>SNR loss for 1x and 2x CSD. SNR gain for &gt;2xCSD, and larger CSD</a:t>
            </a:r>
            <a:r>
              <a:rPr lang="en-US" sz="1600" kern="0" dirty="0"/>
              <a:t> shows more gain.</a:t>
            </a:r>
            <a:endParaRPr lang="en-US" sz="1600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4289" y="1202531"/>
            <a:ext cx="5093489" cy="46648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5311" y="1202531"/>
            <a:ext cx="5093489" cy="4664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13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B</a:t>
            </a:r>
            <a:r>
              <a:rPr lang="en-US" dirty="0"/>
              <a:t>-</a:t>
            </a:r>
            <a:r>
              <a:rPr lang="en-US" dirty="0" smtClean="0"/>
              <a:t>LOS </a:t>
            </a:r>
            <a:r>
              <a:rPr lang="en-US" dirty="0" smtClean="0"/>
              <a:t>8x1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04800" y="5732462"/>
            <a:ext cx="8763000" cy="4106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LDR: all CSD show SNR </a:t>
            </a:r>
            <a:r>
              <a:rPr lang="en-US" sz="1600" kern="0" dirty="0" smtClean="0"/>
              <a:t>gain, larger </a:t>
            </a:r>
            <a:r>
              <a:rPr lang="en-US" sz="1600" kern="0" dirty="0"/>
              <a:t>CSD shows more gain.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HDR: all CSD show SNR gain</a:t>
            </a:r>
            <a:r>
              <a:rPr lang="en-US" sz="1600" kern="0" dirty="0" smtClean="0"/>
              <a:t>. 3x CSD shows the most SNR gain</a:t>
            </a:r>
            <a:endParaRPr lang="en-US" sz="1600" kern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6201" y="1386063"/>
            <a:ext cx="5011013" cy="448534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387" y="1382052"/>
            <a:ext cx="5011013" cy="4485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12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63" y="492918"/>
            <a:ext cx="7770813" cy="1065213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27063" y="1310553"/>
            <a:ext cx="8135937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It is important to inherit the CSD design on the Legacy portion for CCA.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Spatial mapping in WUR portion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Beamforming is preferable if channel is known from PCR.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CSD </a:t>
            </a:r>
            <a:r>
              <a:rPr lang="en-US" dirty="0" smtClean="0"/>
              <a:t>can be a good candidate </a:t>
            </a:r>
            <a:r>
              <a:rPr lang="en-US" dirty="0" smtClean="0"/>
              <a:t>when </a:t>
            </a:r>
            <a:r>
              <a:rPr lang="en-US" dirty="0" smtClean="0"/>
              <a:t>beamforming is not available.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Evaluate </a:t>
            </a:r>
            <a:r>
              <a:rPr lang="en-US" dirty="0" smtClean="0"/>
              <a:t>CSD </a:t>
            </a:r>
            <a:r>
              <a:rPr lang="en-US" dirty="0"/>
              <a:t>values using N times of 11n/ac/ax CSD values 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11n/ac/ax </a:t>
            </a:r>
            <a:r>
              <a:rPr lang="en-US" dirty="0" smtClean="0"/>
              <a:t>CSD table is not effective for WUR portion to achieve </a:t>
            </a:r>
            <a:r>
              <a:rPr lang="en-US" dirty="0" smtClean="0"/>
              <a:t>spatial </a:t>
            </a:r>
            <a:r>
              <a:rPr lang="en-US" dirty="0" smtClean="0"/>
              <a:t>diversity</a:t>
            </a:r>
            <a:r>
              <a:rPr lang="en-US" dirty="0" smtClean="0"/>
              <a:t>.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Different channels and antenna settings prefer different CSD values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SNR gain and loss are observed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Prefer to let the transmitter to decide the spatial mapping techniques, like in 11n/ac/ax.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68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71525" y="1502640"/>
            <a:ext cx="7915275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Do you agree </a:t>
            </a:r>
            <a:r>
              <a:rPr lang="en-US" altLang="ko-KR" dirty="0" smtClean="0"/>
              <a:t>to the followings?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The </a:t>
            </a:r>
            <a:r>
              <a:rPr lang="en-US" altLang="ko-KR" dirty="0"/>
              <a:t>WUR </a:t>
            </a:r>
            <a:r>
              <a:rPr lang="en-US" altLang="ko-KR" dirty="0" smtClean="0"/>
              <a:t>transmitters using multi-antennas shall apply per-antenna CSD to the Legacy portion with the </a:t>
            </a:r>
            <a:r>
              <a:rPr lang="en-US" altLang="ko-KR" dirty="0"/>
              <a:t>pre-VHT CSD </a:t>
            </a:r>
            <a:r>
              <a:rPr lang="en-US" altLang="ko-KR" dirty="0" smtClean="0"/>
              <a:t>values show in table </a:t>
            </a:r>
            <a:r>
              <a:rPr lang="en-US" altLang="ko-KR" dirty="0"/>
              <a:t>in </a:t>
            </a:r>
            <a:r>
              <a:rPr lang="en-US" dirty="0"/>
              <a:t>Table 21.10, IEEE </a:t>
            </a:r>
            <a:r>
              <a:rPr lang="en-US" dirty="0" smtClean="0"/>
              <a:t>P802.11-REVmc/D8.0.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A: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1845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71525" y="1578840"/>
            <a:ext cx="7915275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Do you agree </a:t>
            </a:r>
            <a:r>
              <a:rPr lang="en-US" altLang="ko-KR" dirty="0" smtClean="0"/>
              <a:t>with the followings?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The WUR transmitters using multi-antennas can </a:t>
            </a:r>
            <a:r>
              <a:rPr lang="en-US" altLang="ko-KR" dirty="0" smtClean="0"/>
              <a:t>apply any </a:t>
            </a:r>
            <a:r>
              <a:rPr lang="en-US" altLang="ko-KR" dirty="0" smtClean="0"/>
              <a:t>spatial </a:t>
            </a:r>
            <a:r>
              <a:rPr lang="en-US" altLang="ko-KR" dirty="0"/>
              <a:t>mapping </a:t>
            </a:r>
            <a:r>
              <a:rPr lang="en-US" altLang="ko-KR" dirty="0" smtClean="0"/>
              <a:t>techniques for </a:t>
            </a:r>
            <a:r>
              <a:rPr lang="en-US" altLang="ko-KR" dirty="0" smtClean="0"/>
              <a:t>the WUR portion?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marL="457200" lvl="1" indent="0"/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A: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7141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8305800" cy="4113213"/>
          </a:xfrm>
        </p:spPr>
        <p:txBody>
          <a:bodyPr/>
          <a:lstStyle/>
          <a:p>
            <a:r>
              <a:rPr lang="en-US" dirty="0" smtClean="0"/>
              <a:t>[1] Table 21.10</a:t>
            </a:r>
            <a:r>
              <a:rPr lang="en-US" dirty="0"/>
              <a:t>, IEEE </a:t>
            </a:r>
            <a:r>
              <a:rPr lang="en-US" dirty="0" smtClean="0"/>
              <a:t>P802.11-REVmc/D8.0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3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WUR transmitter likely shares the same radio with main </a:t>
            </a:r>
            <a:r>
              <a:rPr lang="en-US" dirty="0" err="1" smtClean="0"/>
              <a:t>WiFi</a:t>
            </a:r>
            <a:r>
              <a:rPr lang="en-US" dirty="0" smtClean="0"/>
              <a:t> radio using multiple-antennas.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 err="1" smtClean="0"/>
              <a:t>WiFi</a:t>
            </a:r>
            <a:r>
              <a:rPr lang="en-US" dirty="0" smtClean="0"/>
              <a:t> main radio, cyclic shift diversity (CSD) technique is adopted to avoid unintentional spatial nulling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contribution, we </a:t>
            </a:r>
            <a:r>
              <a:rPr lang="en-US" dirty="0"/>
              <a:t>discuss the </a:t>
            </a:r>
            <a:r>
              <a:rPr lang="en-US" dirty="0" smtClean="0"/>
              <a:t>necessity and feasibility of CSD for WUR, and </a:t>
            </a:r>
            <a:r>
              <a:rPr lang="en-US" dirty="0"/>
              <a:t>simulate </a:t>
            </a:r>
            <a:r>
              <a:rPr lang="en-US" dirty="0" smtClean="0"/>
              <a:t>the WUR performance with different CSD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840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smtClean="0"/>
              <a:t>Review: 11n/ac/ax 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275" y="3048000"/>
            <a:ext cx="8374062" cy="279975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From 802.11n, cyclic shift diversity (CSD) is defined for MIMO systems to avoid </a:t>
            </a:r>
            <a:r>
              <a:rPr lang="en-US" dirty="0"/>
              <a:t>unintentional </a:t>
            </a:r>
            <a:r>
              <a:rPr lang="en-US" dirty="0" smtClean="0"/>
              <a:t>destructive beamforming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In Pre-HT/VHT/HE portion of the packet, CSD is defined per antenna as the spatial mapping technique.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In HT/VHT/HE portion, CSD is </a:t>
            </a:r>
            <a:r>
              <a:rPr lang="en-US" dirty="0"/>
              <a:t>defined </a:t>
            </a:r>
            <a:r>
              <a:rPr lang="en-US" dirty="0" smtClean="0"/>
              <a:t>per-stream. Spatial mapping is up to the transmitter’s design. Beamforming can be applied to get the spatial mapping/steering matrix.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pSp>
        <p:nvGrpSpPr>
          <p:cNvPr id="59" name="Group 58"/>
          <p:cNvGrpSpPr/>
          <p:nvPr/>
        </p:nvGrpSpPr>
        <p:grpSpPr>
          <a:xfrm>
            <a:off x="545432" y="1700464"/>
            <a:ext cx="806594" cy="464984"/>
            <a:chOff x="1248103" y="1397390"/>
            <a:chExt cx="542144" cy="4318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60" name="Rectangle 59"/>
            <p:cNvSpPr/>
            <p:nvPr/>
          </p:nvSpPr>
          <p:spPr>
            <a:xfrm>
              <a:off x="1248103" y="1397390"/>
              <a:ext cx="542144" cy="431800"/>
            </a:xfrm>
            <a:prstGeom prst="rect">
              <a:avLst/>
            </a:prstGeom>
            <a:grp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ea typeface="ＭＳ Ｐゴシック" pitchFamily="34" charset="-128"/>
              </a:endParaRPr>
            </a:p>
          </p:txBody>
        </p:sp>
        <p:sp>
          <p:nvSpPr>
            <p:cNvPr id="61" name="TextBox 60"/>
            <p:cNvSpPr txBox="1"/>
            <p:nvPr/>
          </p:nvSpPr>
          <p:spPr bwMode="auto">
            <a:xfrm>
              <a:off x="1351989" y="1542000"/>
              <a:ext cx="359073" cy="17148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200" dirty="0" smtClean="0">
                  <a:solidFill>
                    <a:schemeClr val="tx1"/>
                  </a:solidFill>
                </a:rPr>
                <a:t>LSTF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343528" y="1700464"/>
            <a:ext cx="750690" cy="464984"/>
            <a:chOff x="1054109" y="1396999"/>
            <a:chExt cx="504569" cy="4318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63" name="Rectangle 62"/>
            <p:cNvSpPr/>
            <p:nvPr/>
          </p:nvSpPr>
          <p:spPr>
            <a:xfrm>
              <a:off x="1054109" y="1396999"/>
              <a:ext cx="504569" cy="431800"/>
            </a:xfrm>
            <a:prstGeom prst="rect">
              <a:avLst/>
            </a:prstGeom>
            <a:grp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ea typeface="ＭＳ Ｐゴシック" pitchFamily="34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 bwMode="auto">
            <a:xfrm>
              <a:off x="1133958" y="1525177"/>
              <a:ext cx="354584" cy="17148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200" dirty="0" smtClean="0">
                  <a:solidFill>
                    <a:schemeClr val="tx1"/>
                  </a:solidFill>
                </a:rPr>
                <a:t>LLTF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092961" y="1701270"/>
            <a:ext cx="786599" cy="464984"/>
            <a:chOff x="825770" y="1396999"/>
            <a:chExt cx="528705" cy="4318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66" name="Rectangle 65"/>
            <p:cNvSpPr/>
            <p:nvPr/>
          </p:nvSpPr>
          <p:spPr>
            <a:xfrm>
              <a:off x="825770" y="1396999"/>
              <a:ext cx="528705" cy="431800"/>
            </a:xfrm>
            <a:prstGeom prst="rect">
              <a:avLst/>
            </a:prstGeom>
            <a:grp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ea typeface="ＭＳ Ｐゴシック" pitchFamily="34" charset="-128"/>
              </a:endParaRPr>
            </a:p>
          </p:txBody>
        </p:sp>
        <p:sp>
          <p:nvSpPr>
            <p:cNvPr id="67" name="TextBox 66"/>
            <p:cNvSpPr txBox="1"/>
            <p:nvPr/>
          </p:nvSpPr>
          <p:spPr bwMode="auto">
            <a:xfrm>
              <a:off x="889029" y="1531476"/>
              <a:ext cx="341440" cy="17148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200" dirty="0" smtClean="0">
                  <a:solidFill>
                    <a:schemeClr val="tx1"/>
                  </a:solidFill>
                </a:rPr>
                <a:t>LSIG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548121" y="1690747"/>
            <a:ext cx="3908491" cy="462087"/>
            <a:chOff x="215700" y="1195353"/>
            <a:chExt cx="1050175" cy="870031"/>
          </a:xfrm>
        </p:grpSpPr>
        <p:sp>
          <p:nvSpPr>
            <p:cNvPr id="72" name="Rectangle 71"/>
            <p:cNvSpPr/>
            <p:nvPr/>
          </p:nvSpPr>
          <p:spPr>
            <a:xfrm>
              <a:off x="215700" y="1195353"/>
              <a:ext cx="1050175" cy="87003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ea typeface="ＭＳ Ｐゴシック" pitchFamily="34" charset="-128"/>
              </a:endParaRPr>
            </a:p>
          </p:txBody>
        </p:sp>
        <p:sp>
          <p:nvSpPr>
            <p:cNvPr id="73" name="TextBox 72"/>
            <p:cNvSpPr txBox="1"/>
            <p:nvPr/>
          </p:nvSpPr>
          <p:spPr bwMode="auto">
            <a:xfrm>
              <a:off x="485702" y="1429743"/>
              <a:ext cx="683079" cy="3476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0" tIns="0" rIns="0" bIns="0" rtlCol="0">
              <a:spAutoFit/>
            </a:bodyPr>
            <a:lstStyle/>
            <a:p>
              <a:pPr eaLnBrk="1" hangingPunct="1"/>
              <a:r>
                <a:rPr lang="en-US" sz="1200" dirty="0" smtClean="0">
                  <a:solidFill>
                    <a:schemeClr val="tx1"/>
                  </a:solidFill>
                </a:rPr>
                <a:t>VHT STF LTF SIGB DATA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878479" y="1700464"/>
            <a:ext cx="1669457" cy="465789"/>
            <a:chOff x="569683" y="1397001"/>
            <a:chExt cx="1384964" cy="643695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75" name="Rectangle 74"/>
            <p:cNvSpPr/>
            <p:nvPr/>
          </p:nvSpPr>
          <p:spPr>
            <a:xfrm>
              <a:off x="569683" y="1397001"/>
              <a:ext cx="1384964" cy="643695"/>
            </a:xfrm>
            <a:prstGeom prst="rect">
              <a:avLst/>
            </a:prstGeom>
            <a:grp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ea typeface="ＭＳ Ｐゴシック" pitchFamily="34" charset="-128"/>
              </a:endParaRPr>
            </a:p>
          </p:txBody>
        </p:sp>
        <p:sp>
          <p:nvSpPr>
            <p:cNvPr id="76" name="TextBox 75"/>
            <p:cNvSpPr txBox="1"/>
            <p:nvPr/>
          </p:nvSpPr>
          <p:spPr bwMode="auto">
            <a:xfrm>
              <a:off x="972067" y="1473745"/>
              <a:ext cx="488692" cy="51039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200" dirty="0" smtClean="0">
                  <a:solidFill>
                    <a:schemeClr val="tx1"/>
                  </a:solidFill>
                </a:rPr>
                <a:t>VHT</a:t>
              </a:r>
            </a:p>
            <a:p>
              <a:pPr algn="ctr" eaLnBrk="1" hangingPunct="1"/>
              <a:r>
                <a:rPr lang="en-US" sz="1200" dirty="0" smtClean="0">
                  <a:solidFill>
                    <a:schemeClr val="tx1"/>
                  </a:solidFill>
                </a:rPr>
                <a:t> SIGA</a:t>
              </a:r>
            </a:p>
          </p:txBody>
        </p:sp>
      </p:grpSp>
      <p:sp>
        <p:nvSpPr>
          <p:cNvPr id="27" name="Left Brace 26"/>
          <p:cNvSpPr/>
          <p:nvPr/>
        </p:nvSpPr>
        <p:spPr bwMode="auto">
          <a:xfrm rot="16200000">
            <a:off x="2351972" y="392096"/>
            <a:ext cx="381000" cy="3994080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TextBox 76"/>
          <p:cNvSpPr txBox="1"/>
          <p:nvPr/>
        </p:nvSpPr>
        <p:spPr bwMode="auto">
          <a:xfrm>
            <a:off x="2067313" y="2607600"/>
            <a:ext cx="110010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rtlCol="0">
            <a:spAutoFit/>
          </a:bodyPr>
          <a:lstStyle/>
          <a:p>
            <a:pPr algn="ctr" eaLnBrk="1" hangingPunct="1"/>
            <a:r>
              <a:rPr lang="en-US" sz="1200" dirty="0" smtClean="0">
                <a:solidFill>
                  <a:schemeClr val="tx1"/>
                </a:solidFill>
              </a:rPr>
              <a:t> Pre-VHT Portion</a:t>
            </a:r>
          </a:p>
        </p:txBody>
      </p:sp>
      <p:sp>
        <p:nvSpPr>
          <p:cNvPr id="78" name="Left Brace 77"/>
          <p:cNvSpPr/>
          <p:nvPr/>
        </p:nvSpPr>
        <p:spPr bwMode="auto">
          <a:xfrm rot="16200000">
            <a:off x="6293864" y="435713"/>
            <a:ext cx="381000" cy="3889703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TextBox 78"/>
          <p:cNvSpPr txBox="1"/>
          <p:nvPr/>
        </p:nvSpPr>
        <p:spPr bwMode="auto">
          <a:xfrm>
            <a:off x="5963659" y="2607600"/>
            <a:ext cx="80515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rtlCol="0">
            <a:spAutoFit/>
          </a:bodyPr>
          <a:lstStyle/>
          <a:p>
            <a:pPr algn="ctr" eaLnBrk="1" hangingPunct="1"/>
            <a:r>
              <a:rPr lang="en-US" sz="1200" dirty="0" smtClean="0">
                <a:solidFill>
                  <a:schemeClr val="tx1"/>
                </a:solidFill>
              </a:rPr>
              <a:t>VHT Portion</a:t>
            </a:r>
          </a:p>
        </p:txBody>
      </p:sp>
    </p:spTree>
    <p:extLst>
      <p:ext uri="{BB962C8B-B14F-4D97-AF65-F5344CB8AC3E}">
        <p14:creationId xmlns:p14="http://schemas.microsoft.com/office/powerpoint/2010/main" val="26257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smtClean="0"/>
              <a:t>WUR Multi-Antenna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38" y="2915250"/>
            <a:ext cx="8297862" cy="300833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WUR packet is “single-stream”: both Legacy portion and WUR portion.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a WUR transmitter equipped with multiple antennas, if similar CSD design as 802.11n/ac/ax is adopted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Legacy portion uses the same spatial CSD values as 802.11n/ac/ax. This is important for other main radios to correctly set CCA.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WUR portion will not need “per-steam” CSD.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WUR transmitter can determine its spatial mapping matrix based on instantaneous or statistical channel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pSp>
        <p:nvGrpSpPr>
          <p:cNvPr id="28" name="Group 27"/>
          <p:cNvGrpSpPr/>
          <p:nvPr/>
        </p:nvGrpSpPr>
        <p:grpSpPr>
          <a:xfrm>
            <a:off x="1521454" y="1676400"/>
            <a:ext cx="6099503" cy="1127448"/>
            <a:chOff x="1901497" y="1691952"/>
            <a:chExt cx="6099503" cy="1127448"/>
          </a:xfrm>
        </p:grpSpPr>
        <p:grpSp>
          <p:nvGrpSpPr>
            <p:cNvPr id="26" name="Group 25"/>
            <p:cNvGrpSpPr/>
            <p:nvPr/>
          </p:nvGrpSpPr>
          <p:grpSpPr>
            <a:xfrm>
              <a:off x="1905000" y="1691952"/>
              <a:ext cx="6096000" cy="466211"/>
              <a:chOff x="1905000" y="1691952"/>
              <a:chExt cx="6096000" cy="466211"/>
            </a:xfrm>
          </p:grpSpPr>
          <p:grpSp>
            <p:nvGrpSpPr>
              <p:cNvPr id="59" name="Group 58"/>
              <p:cNvGrpSpPr/>
              <p:nvPr/>
            </p:nvGrpSpPr>
            <p:grpSpPr>
              <a:xfrm>
                <a:off x="1905000" y="1693179"/>
                <a:ext cx="542144" cy="464984"/>
                <a:chOff x="1248103" y="1397390"/>
                <a:chExt cx="542144" cy="431800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sp>
              <p:nvSpPr>
                <p:cNvPr id="60" name="Rectangle 59"/>
                <p:cNvSpPr/>
                <p:nvPr/>
              </p:nvSpPr>
              <p:spPr>
                <a:xfrm>
                  <a:off x="1248103" y="1397390"/>
                  <a:ext cx="542144" cy="431800"/>
                </a:xfrm>
                <a:prstGeom prst="rect">
                  <a:avLst/>
                </a:prstGeom>
                <a:grpFill/>
                <a:ln w="28575">
                  <a:solidFill>
                    <a:srgbClr val="0033CC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91440" rtlCol="0" anchor="ctr"/>
                <a:lstStyle/>
                <a:p>
                  <a:pPr marL="182880" indent="-182880" algn="ctr">
                    <a:spcBef>
                      <a:spcPts val="600"/>
                    </a:spcBef>
                    <a:buClr>
                      <a:srgbClr val="E23200"/>
                    </a:buClr>
                    <a:buFont typeface="Arial" charset="0"/>
                    <a:buChar char="•"/>
                  </a:pPr>
                  <a:endParaRPr lang="en-US" sz="1800" dirty="0">
                    <a:solidFill>
                      <a:schemeClr val="tx1"/>
                    </a:solidFill>
                    <a:ea typeface="ＭＳ Ｐゴシック" pitchFamily="34" charset="-128"/>
                  </a:endParaRPr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 bwMode="auto">
                <a:xfrm>
                  <a:off x="1351989" y="1542000"/>
                  <a:ext cx="359073" cy="17148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 eaLnBrk="1" hangingPunct="1"/>
                  <a:r>
                    <a:rPr lang="en-US" sz="1200" dirty="0" smtClean="0">
                      <a:solidFill>
                        <a:schemeClr val="tx1"/>
                      </a:solidFill>
                    </a:rPr>
                    <a:t>LSTF</a:t>
                  </a:r>
                </a:p>
              </p:txBody>
            </p:sp>
          </p:grpSp>
          <p:grpSp>
            <p:nvGrpSpPr>
              <p:cNvPr id="62" name="Group 61"/>
              <p:cNvGrpSpPr/>
              <p:nvPr/>
            </p:nvGrpSpPr>
            <p:grpSpPr>
              <a:xfrm>
                <a:off x="2456069" y="1692758"/>
                <a:ext cx="504569" cy="464984"/>
                <a:chOff x="1054109" y="1396999"/>
                <a:chExt cx="504569" cy="431800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sp>
              <p:nvSpPr>
                <p:cNvPr id="63" name="Rectangle 62"/>
                <p:cNvSpPr/>
                <p:nvPr/>
              </p:nvSpPr>
              <p:spPr>
                <a:xfrm>
                  <a:off x="1054109" y="1396999"/>
                  <a:ext cx="504569" cy="431800"/>
                </a:xfrm>
                <a:prstGeom prst="rect">
                  <a:avLst/>
                </a:prstGeom>
                <a:grpFill/>
                <a:ln w="28575">
                  <a:solidFill>
                    <a:srgbClr val="0033CC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91440" rtlCol="0" anchor="ctr"/>
                <a:lstStyle/>
                <a:p>
                  <a:pPr marL="182880" indent="-182880" algn="ctr">
                    <a:spcBef>
                      <a:spcPts val="600"/>
                    </a:spcBef>
                    <a:buClr>
                      <a:srgbClr val="E23200"/>
                    </a:buClr>
                    <a:buFont typeface="Arial" charset="0"/>
                    <a:buChar char="•"/>
                  </a:pPr>
                  <a:endParaRPr lang="en-US" sz="1800" dirty="0">
                    <a:solidFill>
                      <a:schemeClr val="tx1"/>
                    </a:solidFill>
                    <a:ea typeface="ＭＳ Ｐゴシック" pitchFamily="34" charset="-128"/>
                  </a:endParaRPr>
                </a:p>
              </p:txBody>
            </p:sp>
            <p:sp>
              <p:nvSpPr>
                <p:cNvPr id="64" name="TextBox 63"/>
                <p:cNvSpPr txBox="1"/>
                <p:nvPr/>
              </p:nvSpPr>
              <p:spPr bwMode="auto">
                <a:xfrm>
                  <a:off x="1133958" y="1525177"/>
                  <a:ext cx="354584" cy="17148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 eaLnBrk="1" hangingPunct="1"/>
                  <a:r>
                    <a:rPr lang="en-US" sz="1200" dirty="0" smtClean="0">
                      <a:solidFill>
                        <a:schemeClr val="tx1"/>
                      </a:solidFill>
                    </a:rPr>
                    <a:t>LLTF</a:t>
                  </a:r>
                </a:p>
              </p:txBody>
            </p:sp>
          </p:grpSp>
          <p:grpSp>
            <p:nvGrpSpPr>
              <p:cNvPr id="65" name="Group 64"/>
              <p:cNvGrpSpPr/>
              <p:nvPr/>
            </p:nvGrpSpPr>
            <p:grpSpPr>
              <a:xfrm>
                <a:off x="2974829" y="1692758"/>
                <a:ext cx="528705" cy="464984"/>
                <a:chOff x="827806" y="1396999"/>
                <a:chExt cx="528705" cy="431800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sp>
              <p:nvSpPr>
                <p:cNvPr id="66" name="Rectangle 65"/>
                <p:cNvSpPr/>
                <p:nvPr/>
              </p:nvSpPr>
              <p:spPr>
                <a:xfrm>
                  <a:off x="827806" y="1396999"/>
                  <a:ext cx="528705" cy="431800"/>
                </a:xfrm>
                <a:prstGeom prst="rect">
                  <a:avLst/>
                </a:prstGeom>
                <a:grpFill/>
                <a:ln w="28575">
                  <a:solidFill>
                    <a:srgbClr val="0033CC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91440" rtlCol="0" anchor="ctr"/>
                <a:lstStyle/>
                <a:p>
                  <a:pPr marL="182880" indent="-182880" algn="ctr">
                    <a:spcBef>
                      <a:spcPts val="600"/>
                    </a:spcBef>
                    <a:buClr>
                      <a:srgbClr val="E23200"/>
                    </a:buClr>
                    <a:buFont typeface="Arial" charset="0"/>
                    <a:buChar char="•"/>
                  </a:pPr>
                  <a:endParaRPr lang="en-US" sz="1800" dirty="0">
                    <a:solidFill>
                      <a:schemeClr val="tx1"/>
                    </a:solidFill>
                    <a:ea typeface="ＭＳ Ｐゴシック" pitchFamily="34" charset="-128"/>
                  </a:endParaRP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 bwMode="auto">
                <a:xfrm>
                  <a:off x="889029" y="1531476"/>
                  <a:ext cx="341440" cy="17148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 eaLnBrk="1" hangingPunct="1"/>
                  <a:r>
                    <a:rPr lang="en-US" sz="1200" dirty="0" smtClean="0">
                      <a:solidFill>
                        <a:schemeClr val="tx1"/>
                      </a:solidFill>
                    </a:rPr>
                    <a:t>LSIG</a:t>
                  </a:r>
                </a:p>
              </p:txBody>
            </p:sp>
          </p:grpSp>
          <p:grpSp>
            <p:nvGrpSpPr>
              <p:cNvPr id="68" name="Group 67"/>
              <p:cNvGrpSpPr/>
              <p:nvPr/>
            </p:nvGrpSpPr>
            <p:grpSpPr>
              <a:xfrm>
                <a:off x="4111298" y="1813398"/>
                <a:ext cx="1375101" cy="229336"/>
                <a:chOff x="334603" y="1397000"/>
                <a:chExt cx="1119082" cy="431801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sp>
              <p:nvSpPr>
                <p:cNvPr id="69" name="Rectangle 68"/>
                <p:cNvSpPr/>
                <p:nvPr/>
              </p:nvSpPr>
              <p:spPr>
                <a:xfrm>
                  <a:off x="334603" y="1397000"/>
                  <a:ext cx="1119082" cy="431801"/>
                </a:xfrm>
                <a:prstGeom prst="rect">
                  <a:avLst/>
                </a:prstGeom>
                <a:grpFill/>
                <a:ln w="28575">
                  <a:solidFill>
                    <a:srgbClr val="0033CC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91440" rtlCol="0" anchor="ctr"/>
                <a:lstStyle/>
                <a:p>
                  <a:pPr marL="182880" indent="-182880" algn="ctr">
                    <a:spcBef>
                      <a:spcPts val="600"/>
                    </a:spcBef>
                    <a:buClr>
                      <a:srgbClr val="E23200"/>
                    </a:buClr>
                    <a:buFont typeface="Arial" charset="0"/>
                    <a:buChar char="•"/>
                  </a:pPr>
                  <a:endParaRPr lang="en-US" sz="1800" dirty="0">
                    <a:solidFill>
                      <a:schemeClr val="tx1"/>
                    </a:solidFill>
                    <a:ea typeface="ＭＳ Ｐゴシック" pitchFamily="34" charset="-128"/>
                  </a:endParaRPr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 bwMode="auto">
                <a:xfrm>
                  <a:off x="585361" y="1457505"/>
                  <a:ext cx="806311" cy="34769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rtlCol="0">
                  <a:spAutoFit/>
                </a:bodyPr>
                <a:lstStyle/>
                <a:p>
                  <a:pPr eaLnBrk="1" hangingPunct="1"/>
                  <a:r>
                    <a:rPr lang="en-US" sz="1200" dirty="0">
                      <a:solidFill>
                        <a:schemeClr val="tx1"/>
                      </a:solidFill>
                    </a:rPr>
                    <a:t>WUR </a:t>
                  </a:r>
                  <a:r>
                    <a:rPr lang="en-US" sz="1200" dirty="0" smtClean="0">
                      <a:solidFill>
                        <a:schemeClr val="tx1"/>
                      </a:solidFill>
                    </a:rPr>
                    <a:t>SYNC</a:t>
                  </a:r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71" name="Group 70"/>
              <p:cNvGrpSpPr/>
              <p:nvPr/>
            </p:nvGrpSpPr>
            <p:grpSpPr>
              <a:xfrm>
                <a:off x="5486400" y="1813398"/>
                <a:ext cx="2514600" cy="229336"/>
                <a:chOff x="-19792" y="1397000"/>
                <a:chExt cx="1050175" cy="431800"/>
              </a:xfrm>
            </p:grpSpPr>
            <p:sp>
              <p:nvSpPr>
                <p:cNvPr id="72" name="Rectangle 71"/>
                <p:cNvSpPr/>
                <p:nvPr/>
              </p:nvSpPr>
              <p:spPr>
                <a:xfrm>
                  <a:off x="-19792" y="1397000"/>
                  <a:ext cx="1050175" cy="431800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28575">
                  <a:solidFill>
                    <a:srgbClr val="0033CC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91440" rtlCol="0" anchor="ctr"/>
                <a:lstStyle/>
                <a:p>
                  <a:pPr marL="182880" indent="-182880" algn="ctr">
                    <a:spcBef>
                      <a:spcPts val="600"/>
                    </a:spcBef>
                    <a:buClr>
                      <a:srgbClr val="E23200"/>
                    </a:buClr>
                    <a:buFont typeface="Arial" charset="0"/>
                    <a:buChar char="•"/>
                  </a:pPr>
                  <a:endParaRPr lang="en-US" sz="1800" dirty="0">
                    <a:solidFill>
                      <a:schemeClr val="tx1"/>
                    </a:solidFill>
                    <a:ea typeface="ＭＳ Ｐゴシック" pitchFamily="34" charset="-128"/>
                  </a:endParaRPr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 bwMode="auto">
                <a:xfrm>
                  <a:off x="370711" y="1420677"/>
                  <a:ext cx="309614" cy="3476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rtlCol="0">
                  <a:spAutoFit/>
                </a:bodyPr>
                <a:lstStyle/>
                <a:p>
                  <a:pPr eaLnBrk="1" hangingPunct="1"/>
                  <a:r>
                    <a:rPr lang="en-US" sz="1200" dirty="0" smtClean="0">
                      <a:solidFill>
                        <a:schemeClr val="tx1"/>
                      </a:solidFill>
                    </a:rPr>
                    <a:t>WUR Data</a:t>
                  </a:r>
                </a:p>
              </p:txBody>
            </p:sp>
          </p:grpSp>
          <p:grpSp>
            <p:nvGrpSpPr>
              <p:cNvPr id="74" name="Group 73"/>
              <p:cNvGrpSpPr/>
              <p:nvPr/>
            </p:nvGrpSpPr>
            <p:grpSpPr>
              <a:xfrm>
                <a:off x="3512142" y="1691952"/>
                <a:ext cx="599155" cy="466081"/>
                <a:chOff x="569682" y="1397001"/>
                <a:chExt cx="739507" cy="644098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sp>
              <p:nvSpPr>
                <p:cNvPr id="75" name="Rectangle 74"/>
                <p:cNvSpPr/>
                <p:nvPr/>
              </p:nvSpPr>
              <p:spPr>
                <a:xfrm>
                  <a:off x="569682" y="1397001"/>
                  <a:ext cx="739507" cy="644098"/>
                </a:xfrm>
                <a:prstGeom prst="rect">
                  <a:avLst/>
                </a:prstGeom>
                <a:grpFill/>
                <a:ln w="28575">
                  <a:solidFill>
                    <a:srgbClr val="0033CC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91440" rtlCol="0" anchor="ctr"/>
                <a:lstStyle/>
                <a:p>
                  <a:pPr marL="182880" indent="-182880" algn="ctr">
                    <a:spcBef>
                      <a:spcPts val="600"/>
                    </a:spcBef>
                    <a:buClr>
                      <a:srgbClr val="E23200"/>
                    </a:buClr>
                    <a:buFont typeface="Arial" charset="0"/>
                    <a:buChar char="•"/>
                  </a:pPr>
                  <a:endParaRPr lang="en-US" sz="1800" dirty="0">
                    <a:solidFill>
                      <a:schemeClr val="tx1"/>
                    </a:solidFill>
                    <a:ea typeface="ＭＳ Ｐゴシック" pitchFamily="34" charset="-128"/>
                  </a:endParaRPr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 bwMode="auto">
                <a:xfrm>
                  <a:off x="698757" y="1444592"/>
                  <a:ext cx="472862" cy="51039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 eaLnBrk="1" hangingPunct="1"/>
                  <a:r>
                    <a:rPr lang="en-US" sz="1200" dirty="0" smtClean="0">
                      <a:solidFill>
                        <a:schemeClr val="tx1"/>
                      </a:solidFill>
                    </a:rPr>
                    <a:t>BPSK</a:t>
                  </a:r>
                </a:p>
                <a:p>
                  <a:pPr algn="ctr" eaLnBrk="1" hangingPunct="1"/>
                  <a:r>
                    <a:rPr lang="en-US" sz="1200" dirty="0" smtClean="0">
                      <a:solidFill>
                        <a:schemeClr val="tx1"/>
                      </a:solidFill>
                    </a:rPr>
                    <a:t>Mark</a:t>
                  </a:r>
                </a:p>
              </p:txBody>
            </p:sp>
          </p:grpSp>
        </p:grpSp>
        <p:sp>
          <p:nvSpPr>
            <p:cNvPr id="27" name="Left Brace 26"/>
            <p:cNvSpPr/>
            <p:nvPr/>
          </p:nvSpPr>
          <p:spPr bwMode="auto">
            <a:xfrm rot="16200000">
              <a:off x="2815897" y="1299788"/>
              <a:ext cx="381000" cy="2209800"/>
            </a:xfrm>
            <a:prstGeom prst="leftBrac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7" name="TextBox 76"/>
            <p:cNvSpPr txBox="1"/>
            <p:nvPr/>
          </p:nvSpPr>
          <p:spPr bwMode="auto">
            <a:xfrm>
              <a:off x="2769780" y="2623152"/>
              <a:ext cx="455254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200" dirty="0" smtClean="0">
                  <a:solidFill>
                    <a:schemeClr val="tx1"/>
                  </a:solidFill>
                </a:rPr>
                <a:t>Legacy</a:t>
              </a:r>
            </a:p>
          </p:txBody>
        </p:sp>
        <p:sp>
          <p:nvSpPr>
            <p:cNvPr id="78" name="Left Brace 77"/>
            <p:cNvSpPr/>
            <p:nvPr/>
          </p:nvSpPr>
          <p:spPr bwMode="auto">
            <a:xfrm rot="16200000">
              <a:off x="5865648" y="459215"/>
              <a:ext cx="381000" cy="3889703"/>
            </a:xfrm>
            <a:prstGeom prst="leftBrac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9" name="TextBox 78"/>
            <p:cNvSpPr txBox="1"/>
            <p:nvPr/>
          </p:nvSpPr>
          <p:spPr bwMode="auto">
            <a:xfrm>
              <a:off x="5876611" y="2634734"/>
              <a:ext cx="359074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200" dirty="0" smtClean="0">
                  <a:solidFill>
                    <a:schemeClr val="tx1"/>
                  </a:solidFill>
                </a:rPr>
                <a:t>WUR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843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63" y="492918"/>
            <a:ext cx="7770813" cy="1065213"/>
          </a:xfrm>
        </p:spPr>
        <p:txBody>
          <a:bodyPr/>
          <a:lstStyle/>
          <a:p>
            <a:r>
              <a:rPr lang="en-US" dirty="0" smtClean="0"/>
              <a:t>WUR Spatial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27063" y="1426440"/>
            <a:ext cx="8212137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WUR transmitter equipped with multiple antennas may perform beamforming on WUR portion.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WUR does not define explicit sounding </a:t>
            </a:r>
            <a:r>
              <a:rPr lang="en-US" dirty="0" smtClean="0"/>
              <a:t>protocol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Some implicit channel information may be obtained from main radio.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If beamforming is </a:t>
            </a:r>
            <a:r>
              <a:rPr lang="en-US" dirty="0"/>
              <a:t>not available at </a:t>
            </a:r>
            <a:r>
              <a:rPr lang="en-US" dirty="0" smtClean="0"/>
              <a:t>a </a:t>
            </a:r>
            <a:r>
              <a:rPr lang="en-US" dirty="0"/>
              <a:t>WUR transmitter, </a:t>
            </a:r>
            <a:r>
              <a:rPr lang="en-US" dirty="0" smtClean="0"/>
              <a:t>other spatial mapping techniques </a:t>
            </a:r>
            <a:r>
              <a:rPr lang="en-US" dirty="0" smtClean="0"/>
              <a:t>can be applied, for example,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CSD </a:t>
            </a:r>
            <a:r>
              <a:rPr lang="en-US" dirty="0" smtClean="0"/>
              <a:t>can be a good spatial mapping candidate</a:t>
            </a:r>
            <a:r>
              <a:rPr lang="en-US" dirty="0" smtClean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Random phase rotation across antennas</a:t>
            </a: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broadcast/multicast wake-up, CSD will also be effective.</a:t>
            </a:r>
          </a:p>
        </p:txBody>
      </p:sp>
    </p:spTree>
    <p:extLst>
      <p:ext uri="{BB962C8B-B14F-4D97-AF65-F5344CB8AC3E}">
        <p14:creationId xmlns:p14="http://schemas.microsoft.com/office/powerpoint/2010/main" val="72601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63" y="492918"/>
            <a:ext cx="7770813" cy="1065213"/>
          </a:xfrm>
        </p:spPr>
        <p:txBody>
          <a:bodyPr/>
          <a:lstStyle/>
          <a:p>
            <a:r>
              <a:rPr lang="en-US" dirty="0" smtClean="0"/>
              <a:t>CSD for WUR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54831" y="1310553"/>
            <a:ext cx="7915275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11n/ac/ax CSD is designed </a:t>
            </a:r>
            <a:r>
              <a:rPr lang="en-US" dirty="0" smtClean="0"/>
              <a:t>according to minimum 20MHz signal </a:t>
            </a:r>
            <a:r>
              <a:rPr lang="en-US" dirty="0"/>
              <a:t>bandwidth [1]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The minimum shift is 50ns (&lt;=4Tx) or 25ns(&lt;=8Tx)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The maximum shift is 200ns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WUR signal bandwidth is 4MHz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The resolvable channel delay is 250ns. 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With </a:t>
            </a:r>
            <a:r>
              <a:rPr lang="en-US" dirty="0" smtClean="0"/>
              <a:t>11n/ac/ax per-antenna CSD</a:t>
            </a:r>
            <a:r>
              <a:rPr lang="en-US" dirty="0"/>
              <a:t>, shifted </a:t>
            </a:r>
            <a:r>
              <a:rPr lang="en-US" dirty="0" smtClean="0"/>
              <a:t>delay taps </a:t>
            </a:r>
            <a:r>
              <a:rPr lang="en-US" dirty="0"/>
              <a:t>from all </a:t>
            </a:r>
            <a:r>
              <a:rPr lang="en-US" dirty="0" err="1"/>
              <a:t>Tx</a:t>
            </a:r>
            <a:r>
              <a:rPr lang="en-US" dirty="0"/>
              <a:t> antennas are not </a:t>
            </a:r>
            <a:r>
              <a:rPr lang="en-US" dirty="0" smtClean="0"/>
              <a:t>resolv</a:t>
            </a:r>
            <a:r>
              <a:rPr lang="en-US" dirty="0"/>
              <a:t>able. 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Larger CSD </a:t>
            </a:r>
            <a:r>
              <a:rPr lang="en-US" dirty="0" smtClean="0"/>
              <a:t>values create better diversity, but the longer delay spread will cause more </a:t>
            </a:r>
            <a:r>
              <a:rPr lang="en-US" dirty="0" smtClean="0"/>
              <a:t>CS/timing </a:t>
            </a:r>
            <a:r>
              <a:rPr lang="en-US" dirty="0" smtClean="0"/>
              <a:t>inaccuracy for WUR</a:t>
            </a:r>
            <a:r>
              <a:rPr lang="en-US" dirty="0"/>
              <a:t>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Simple WUR </a:t>
            </a:r>
            <a:r>
              <a:rPr lang="en-US" dirty="0" smtClean="0"/>
              <a:t>CSD design: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reuse 11n/ac/ax per-antenna CSD table [1], and WUR portion applies N times of 11n/ac/ax CSD values. 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309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44398" y="1295400"/>
            <a:ext cx="8323402" cy="5180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WUR Packet</a:t>
            </a:r>
            <a:endParaRPr lang="en-US" kern="0" dirty="0" smtClean="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kern="0" dirty="0" smtClean="0"/>
              <a:t>WUR Data signal uses center 13 tones in 20MHz bandwidth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kern="0" dirty="0"/>
              <a:t>Payload: 48 bits, Manchester Coding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kern="0" dirty="0" smtClean="0"/>
              <a:t>2ms noise appended before the WUR packet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800" kern="0" dirty="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SNR defined on 20MHz noise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CFO </a:t>
            </a:r>
            <a:r>
              <a:rPr lang="en-US" sz="2000" dirty="0"/>
              <a:t>= </a:t>
            </a:r>
            <a:r>
              <a:rPr lang="en-US" sz="2000" dirty="0" smtClean="0"/>
              <a:t>20ppm, fc = 2.4GHz, No phase noise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Receiver</a:t>
            </a:r>
            <a:endParaRPr lang="en-US" sz="200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 smtClean="0"/>
              <a:t>Realistic AGC: entire packet is normalized to certain gain target </a:t>
            </a:r>
          </a:p>
          <a:p>
            <a:pPr lvl="2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Noise portion normalized based on the noise power</a:t>
            </a:r>
          </a:p>
          <a:p>
            <a:pPr lvl="2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WUR portion normalized by 20MHz preamble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 smtClean="0"/>
              <a:t>3</a:t>
            </a:r>
            <a:r>
              <a:rPr lang="en-US" sz="1800" kern="0" baseline="30000" dirty="0" smtClean="0"/>
              <a:t>th</a:t>
            </a:r>
            <a:r>
              <a:rPr lang="en-US" sz="1800" kern="0" dirty="0" smtClean="0"/>
              <a:t> </a:t>
            </a:r>
            <a:r>
              <a:rPr lang="en-US" sz="1800" kern="0" dirty="0"/>
              <a:t>order 4MHz </a:t>
            </a:r>
            <a:r>
              <a:rPr lang="en-US" sz="1800" kern="0" dirty="0" err="1"/>
              <a:t>butterworth</a:t>
            </a:r>
            <a:r>
              <a:rPr lang="en-US" sz="1800" kern="0" dirty="0"/>
              <a:t> filter with 2.5MHz cutoff frequency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 smtClean="0"/>
              <a:t>4MHz sampling rate with in-phase path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056662" y="2667000"/>
            <a:ext cx="7249138" cy="466211"/>
            <a:chOff x="1295400" y="4258189"/>
            <a:chExt cx="7249138" cy="466211"/>
          </a:xfrm>
        </p:grpSpPr>
        <p:grpSp>
          <p:nvGrpSpPr>
            <p:cNvPr id="9" name="Group 8"/>
            <p:cNvGrpSpPr/>
            <p:nvPr/>
          </p:nvGrpSpPr>
          <p:grpSpPr>
            <a:xfrm>
              <a:off x="3773010" y="4259416"/>
              <a:ext cx="542144" cy="464984"/>
              <a:chOff x="1248103" y="1397390"/>
              <a:chExt cx="542144" cy="4318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25" name="Rectangle 24"/>
              <p:cNvSpPr/>
              <p:nvPr/>
            </p:nvSpPr>
            <p:spPr>
              <a:xfrm>
                <a:off x="1248103" y="1397390"/>
                <a:ext cx="542144" cy="431800"/>
              </a:xfrm>
              <a:prstGeom prst="rect">
                <a:avLst/>
              </a:prstGeom>
              <a:grp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 bwMode="auto">
              <a:xfrm>
                <a:off x="1351989" y="1542000"/>
                <a:ext cx="359073" cy="17148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4324079" y="4258995"/>
              <a:ext cx="504569" cy="464984"/>
              <a:chOff x="1054109" y="1396999"/>
              <a:chExt cx="504569" cy="4318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23" name="Rectangle 22"/>
              <p:cNvSpPr/>
              <p:nvPr/>
            </p:nvSpPr>
            <p:spPr>
              <a:xfrm>
                <a:off x="1054109" y="1396999"/>
                <a:ext cx="504569" cy="431800"/>
              </a:xfrm>
              <a:prstGeom prst="rect">
                <a:avLst/>
              </a:prstGeom>
              <a:grp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 bwMode="auto">
              <a:xfrm>
                <a:off x="1133958" y="1525177"/>
                <a:ext cx="354584" cy="17148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4842839" y="4258995"/>
              <a:ext cx="528705" cy="464984"/>
              <a:chOff x="827806" y="1396999"/>
              <a:chExt cx="528705" cy="4318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21" name="Rectangle 20"/>
              <p:cNvSpPr/>
              <p:nvPr/>
            </p:nvSpPr>
            <p:spPr>
              <a:xfrm>
                <a:off x="827806" y="1396999"/>
                <a:ext cx="528705" cy="431800"/>
              </a:xfrm>
              <a:prstGeom prst="rect">
                <a:avLst/>
              </a:prstGeom>
              <a:grp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 bwMode="auto">
              <a:xfrm>
                <a:off x="889029" y="1531476"/>
                <a:ext cx="341440" cy="17148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5979309" y="4379635"/>
              <a:ext cx="1119082" cy="229336"/>
              <a:chOff x="334603" y="1397000"/>
              <a:chExt cx="1119082" cy="431801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19" name="Rectangle 18"/>
              <p:cNvSpPr/>
              <p:nvPr/>
            </p:nvSpPr>
            <p:spPr>
              <a:xfrm>
                <a:off x="334603" y="1397000"/>
                <a:ext cx="1119082" cy="431801"/>
              </a:xfrm>
              <a:prstGeom prst="rect">
                <a:avLst/>
              </a:prstGeom>
              <a:grp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 bwMode="auto">
              <a:xfrm>
                <a:off x="432324" y="1457505"/>
                <a:ext cx="806311" cy="347695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200" dirty="0">
                    <a:solidFill>
                      <a:schemeClr val="tx1"/>
                    </a:solidFill>
                  </a:rPr>
                  <a:t>WUR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SYNC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7098391" y="4379635"/>
              <a:ext cx="1446147" cy="229336"/>
              <a:chOff x="-19792" y="1397000"/>
              <a:chExt cx="1050175" cy="4318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-19792" y="1397000"/>
                <a:ext cx="1050175" cy="43180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 bwMode="auto">
              <a:xfrm>
                <a:off x="255018" y="1420677"/>
                <a:ext cx="500555" cy="3476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WUR Data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5380152" y="4258189"/>
              <a:ext cx="599155" cy="466081"/>
              <a:chOff x="569682" y="1397001"/>
              <a:chExt cx="739507" cy="644098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15" name="Rectangle 14"/>
              <p:cNvSpPr/>
              <p:nvPr/>
            </p:nvSpPr>
            <p:spPr>
              <a:xfrm>
                <a:off x="569682" y="1397001"/>
                <a:ext cx="739507" cy="644098"/>
              </a:xfrm>
              <a:prstGeom prst="rect">
                <a:avLst/>
              </a:prstGeom>
              <a:grp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698757" y="1444592"/>
                <a:ext cx="472862" cy="510396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Mark</a:t>
                </a:r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1295400" y="4262209"/>
              <a:ext cx="2464980" cy="46177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ea typeface="ＭＳ Ｐゴシック" pitchFamily="34" charset="-128"/>
              </a:endParaRPr>
            </a:p>
          </p:txBody>
        </p:sp>
        <p:sp>
          <p:nvSpPr>
            <p:cNvPr id="28" name="TextBox 27"/>
            <p:cNvSpPr txBox="1"/>
            <p:nvPr/>
          </p:nvSpPr>
          <p:spPr bwMode="auto">
            <a:xfrm>
              <a:off x="2146732" y="4367603"/>
              <a:ext cx="828753" cy="1307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600" dirty="0" smtClean="0">
                  <a:solidFill>
                    <a:schemeClr val="tx1"/>
                  </a:solidFill>
                </a:rPr>
                <a:t>2ms noise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750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D-NLOS 2x1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457200" y="5867400"/>
            <a:ext cx="7585076" cy="608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LDR: all CSD </a:t>
            </a:r>
            <a:r>
              <a:rPr lang="en-US" sz="1600" kern="0" dirty="0"/>
              <a:t>show </a:t>
            </a:r>
            <a:r>
              <a:rPr lang="en-US" sz="1600" kern="0" dirty="0" smtClean="0"/>
              <a:t>SNR gain, larger CSD shows more gain.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HDR: SNR loss for 1x, 2x and 5x CSD. SNR gain for 3xCSD</a:t>
            </a:r>
            <a:endParaRPr lang="en-US" sz="1600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35" y="1371600"/>
            <a:ext cx="5030473" cy="47068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599" y="1374640"/>
            <a:ext cx="5030473" cy="470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38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D-NLOS 4x1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04800" y="5883799"/>
            <a:ext cx="7543800" cy="591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LDR: all CSD show SNR gain, larger CSD shows more gain.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HDR: SNR loss for 1x, 2x and </a:t>
            </a:r>
            <a:r>
              <a:rPr lang="en-US" sz="1600" kern="0" dirty="0" smtClean="0"/>
              <a:t>3x </a:t>
            </a:r>
            <a:r>
              <a:rPr lang="en-US" sz="1600" kern="0" dirty="0"/>
              <a:t>CSD. SNR gain for </a:t>
            </a:r>
            <a:r>
              <a:rPr lang="en-US" sz="1600" kern="0" dirty="0" smtClean="0"/>
              <a:t>5xCSD</a:t>
            </a:r>
            <a:endParaRPr lang="en-US" sz="1600" kern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0533" y="1253882"/>
            <a:ext cx="5018126" cy="468971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4474" y="1253882"/>
            <a:ext cx="5018126" cy="4689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33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39817</TotalTime>
  <Words>1142</Words>
  <Application>Microsoft Office PowerPoint</Application>
  <PresentationFormat>On-screen Show (4:3)</PresentationFormat>
  <Paragraphs>208</Paragraphs>
  <Slides>17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Discussion on WUR Multi-Antenna Transmission</vt:lpstr>
      <vt:lpstr>Introduction</vt:lpstr>
      <vt:lpstr>Review: 11n/ac/ax CSD</vt:lpstr>
      <vt:lpstr>WUR Multi-Antenna Transmission</vt:lpstr>
      <vt:lpstr>WUR Spatial Mapping</vt:lpstr>
      <vt:lpstr>CSD for WUR</vt:lpstr>
      <vt:lpstr>Simulation Settings</vt:lpstr>
      <vt:lpstr>D-NLOS 2x1</vt:lpstr>
      <vt:lpstr>D-NLOS 4x1</vt:lpstr>
      <vt:lpstr>D-NLOS 8x1</vt:lpstr>
      <vt:lpstr>B-LOS 2x1</vt:lpstr>
      <vt:lpstr>B-LOS 4x1</vt:lpstr>
      <vt:lpstr>B-LOS 8x1</vt:lpstr>
      <vt:lpstr>Discussion</vt:lpstr>
      <vt:lpstr>Straw Poll 1</vt:lpstr>
      <vt:lpstr>Straw Poll 2</vt:lpstr>
      <vt:lpstr>Reference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Rui Cao</cp:lastModifiedBy>
  <cp:revision>816</cp:revision>
  <cp:lastPrinted>1601-01-01T00:00:00Z</cp:lastPrinted>
  <dcterms:created xsi:type="dcterms:W3CDTF">2015-10-31T00:33:08Z</dcterms:created>
  <dcterms:modified xsi:type="dcterms:W3CDTF">2018-03-07T21:50:30Z</dcterms:modified>
</cp:coreProperties>
</file>