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360" r:id="rId3"/>
    <p:sldId id="340" r:id="rId4"/>
    <p:sldId id="390" r:id="rId5"/>
    <p:sldId id="369" r:id="rId6"/>
    <p:sldId id="389" r:id="rId7"/>
    <p:sldId id="349" r:id="rId8"/>
    <p:sldId id="374" r:id="rId9"/>
    <p:sldId id="375" r:id="rId10"/>
    <p:sldId id="363" r:id="rId11"/>
    <p:sldId id="373" r:id="rId12"/>
    <p:sldId id="392" r:id="rId13"/>
    <p:sldId id="393" r:id="rId14"/>
    <p:sldId id="394" r:id="rId15"/>
    <p:sldId id="395" r:id="rId16"/>
    <p:sldId id="376" r:id="rId17"/>
    <p:sldId id="353" r:id="rId18"/>
    <p:sldId id="391" r:id="rId19"/>
    <p:sldId id="344" r:id="rId20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CCFF"/>
    <a:srgbClr val="FF6600"/>
    <a:srgbClr val="00CCFF"/>
    <a:srgbClr val="FFCC99"/>
    <a:srgbClr val="FF9900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70" autoAdjust="0"/>
    <p:restoredTop sz="94695" autoAdjust="0"/>
  </p:normalViewPr>
  <p:slideViewPr>
    <p:cSldViewPr>
      <p:cViewPr varScale="1">
        <p:scale>
          <a:sx n="67" d="100"/>
          <a:sy n="67" d="100"/>
        </p:scale>
        <p:origin x="1398" y="60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4" d="100"/>
          <a:sy n="84" d="100"/>
        </p:scale>
        <p:origin x="381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7757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28130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6848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027021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03291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4021714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4460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 smtClean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1197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Rui Cao,</a:t>
            </a:r>
            <a:r>
              <a:rPr lang="en-GB" baseline="0" dirty="0" smtClean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November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March 2017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the outline text format</a:t>
            </a:r>
          </a:p>
          <a:p>
            <a:pPr lvl="1"/>
            <a:r>
              <a:rPr lang="en-GB" dirty="0" smtClean="0"/>
              <a:t>Second Outline Level</a:t>
            </a:r>
          </a:p>
          <a:p>
            <a:pPr lvl="2"/>
            <a:r>
              <a:rPr lang="en-GB" dirty="0" smtClean="0"/>
              <a:t>Third Outline Level</a:t>
            </a:r>
          </a:p>
          <a:p>
            <a:pPr lvl="3"/>
            <a:r>
              <a:rPr lang="en-GB" dirty="0" smtClean="0"/>
              <a:t>Fourth Outline Level</a:t>
            </a:r>
          </a:p>
          <a:p>
            <a:pPr lvl="4"/>
            <a:r>
              <a:rPr lang="en-GB" dirty="0" smtClean="0"/>
              <a:t>Fifth Outline Level</a:t>
            </a:r>
          </a:p>
          <a:p>
            <a:pPr lvl="4"/>
            <a:r>
              <a:rPr lang="en-GB" dirty="0" smtClean="0"/>
              <a:t>Sixth Outline Level</a:t>
            </a:r>
          </a:p>
          <a:p>
            <a:pPr lvl="4"/>
            <a:r>
              <a:rPr lang="en-GB" dirty="0" smtClean="0"/>
              <a:t>Seventh Outline Level</a:t>
            </a:r>
          </a:p>
          <a:p>
            <a:pPr lvl="4"/>
            <a:r>
              <a:rPr lang="en-GB" dirty="0" smtClean="0"/>
              <a:t>Eighth Outline Level</a:t>
            </a:r>
          </a:p>
          <a:p>
            <a:pPr lvl="4"/>
            <a:r>
              <a:rPr lang="en-GB" dirty="0" smtClean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802.11-18/0413r1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e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emf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e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e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5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7.e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14351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 smtClean="0"/>
              <a:t>Discussion on WUR Multi-Antenna Transmission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27062" y="229235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</a:t>
            </a:r>
            <a:r>
              <a:rPr lang="en-GB" sz="2000" b="0" dirty="0" smtClean="0"/>
              <a:t>2018-03-05</a:t>
            </a:r>
            <a:endParaRPr lang="en-GB" sz="2000" b="0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38976846"/>
              </p:ext>
            </p:extLst>
          </p:nvPr>
        </p:nvGraphicFramePr>
        <p:xfrm>
          <a:off x="721055" y="3366679"/>
          <a:ext cx="8020050" cy="3086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27" name="Document" r:id="rId4" imgW="8660564" imgH="3314086" progId="Word.Document.8">
                  <p:embed/>
                </p:oleObj>
              </mc:Choice>
              <mc:Fallback>
                <p:oleObj name="Document" r:id="rId4" imgW="8660564" imgH="33140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1055" y="3366679"/>
                        <a:ext cx="8020050" cy="3086100"/>
                      </a:xfrm>
                      <a:prstGeom prst="rect">
                        <a:avLst/>
                      </a:prstGeom>
                      <a:noFill/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270827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2018</a:t>
            </a:r>
            <a:endParaRPr lang="en-GB" dirty="0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 smtClean="0"/>
              <a:t>Rui Cao, Marvell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B-LOS </a:t>
            </a:r>
            <a:r>
              <a:rPr lang="en-US" dirty="0" smtClean="0"/>
              <a:t>2x1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696912" y="5826522"/>
            <a:ext cx="7507288" cy="38655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11ac CSD show good performance improvement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Random phase also helps</a:t>
            </a:r>
            <a:endParaRPr lang="en-US" sz="1600" kern="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288570"/>
            <a:ext cx="5029200" cy="4578830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8073" y="1262103"/>
            <a:ext cx="5029200" cy="4578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2234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B</a:t>
            </a:r>
            <a:r>
              <a:rPr lang="en-US" dirty="0"/>
              <a:t>-</a:t>
            </a:r>
            <a:r>
              <a:rPr lang="en-US" dirty="0" smtClean="0"/>
              <a:t>LOS 4x1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04800" y="5732462"/>
            <a:ext cx="7585076" cy="4106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11ac CSD show </a:t>
            </a:r>
            <a:r>
              <a:rPr lang="en-US" sz="1600" kern="0" dirty="0" smtClean="0"/>
              <a:t>performance degradation, &gt;1dB for HDR</a:t>
            </a:r>
            <a:endParaRPr lang="en-US" sz="1600" kern="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Random phase </a:t>
            </a:r>
            <a:r>
              <a:rPr lang="en-US" sz="1600" kern="0" dirty="0" smtClean="0"/>
              <a:t>helps</a:t>
            </a:r>
            <a:endParaRPr lang="en-US" sz="1600" kern="0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19600" y="1413264"/>
            <a:ext cx="5029200" cy="441306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34439" y="1433194"/>
            <a:ext cx="5029200" cy="44130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1387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D-NLOS 2x1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81000" y="5880623"/>
            <a:ext cx="7585076" cy="4106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Larger CSD improves sensitivity significantly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Performance gets close to 1Tx performance</a:t>
            </a:r>
            <a:endParaRPr lang="en-US" sz="1600" kern="0" dirty="0"/>
          </a:p>
        </p:txBody>
      </p:sp>
      <p:pic>
        <p:nvPicPr>
          <p:cNvPr id="16" name="Picture 1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425848"/>
            <a:ext cx="4953000" cy="4467152"/>
          </a:xfrm>
          <a:prstGeom prst="rect">
            <a:avLst/>
          </a:prstGeom>
        </p:spPr>
      </p:pic>
      <p:pic>
        <p:nvPicPr>
          <p:cNvPr id="17" name="Picture 1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19600" y="1447800"/>
            <a:ext cx="4953000" cy="44671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2576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D-NLOS 4x1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81000" y="5791200"/>
            <a:ext cx="7585076" cy="4106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Larger CSD improves sensitivity significantly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Performance gets close to 1Tx performance</a:t>
            </a:r>
            <a:endParaRPr lang="en-US" sz="1600" kern="0" dirty="0"/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37" y="1239837"/>
            <a:ext cx="4909036" cy="4560888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44988" y="1239837"/>
            <a:ext cx="4909036" cy="45608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86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B-LOS 2x1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81000" y="5837761"/>
            <a:ext cx="7585076" cy="4106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Larger CSD improves sensitivity significantly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Performance gets close to 1Tx performance</a:t>
            </a:r>
            <a:endParaRPr lang="en-US" sz="1600" kern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6200" y="1303087"/>
            <a:ext cx="5041120" cy="455002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2116" y="1317374"/>
            <a:ext cx="5041120" cy="45500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414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B</a:t>
            </a:r>
            <a:r>
              <a:rPr lang="en-US" dirty="0" smtClean="0"/>
              <a:t>-LOS 4x1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81000" y="5791200"/>
            <a:ext cx="7585076" cy="4106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Larger CSD improves sensitivity significantly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Performance gets close to 1Tx performance</a:t>
            </a:r>
            <a:endParaRPr lang="en-US" sz="1600" kern="0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9525" y="1420018"/>
            <a:ext cx="5012570" cy="4371182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60030" y="1415255"/>
            <a:ext cx="5012570" cy="43711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4549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3" y="492918"/>
            <a:ext cx="7770813" cy="1065213"/>
          </a:xfrm>
        </p:spPr>
        <p:txBody>
          <a:bodyPr/>
          <a:lstStyle/>
          <a:p>
            <a:r>
              <a:rPr lang="en-US" dirty="0" smtClean="0"/>
              <a:t>Discussion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27063" y="1310553"/>
            <a:ext cx="8135937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It is important to inherit the CSD design on the Legacy portion for CCA.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Spatial mapping in WUR portion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Beamforming is preferable if channel is known from PCR.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CSD </a:t>
            </a:r>
            <a:r>
              <a:rPr lang="en-US" dirty="0" smtClean="0"/>
              <a:t>can be a good candidate </a:t>
            </a:r>
            <a:r>
              <a:rPr lang="en-US" dirty="0" smtClean="0"/>
              <a:t>when </a:t>
            </a:r>
            <a:r>
              <a:rPr lang="en-US" dirty="0" smtClean="0"/>
              <a:t>beamforming is not available.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11n/ac/ax CSD table is not effective for WUR portion to achieve </a:t>
            </a:r>
            <a:r>
              <a:rPr lang="en-US" dirty="0" smtClean="0"/>
              <a:t>spatial </a:t>
            </a:r>
            <a:r>
              <a:rPr lang="en-US" dirty="0" smtClean="0"/>
              <a:t>diversity. Performance degradation is observed for some cases.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Evaluate </a:t>
            </a:r>
            <a:r>
              <a:rPr lang="en-US" dirty="0" smtClean="0"/>
              <a:t>larger CSD values using N times of 11n/ac/ax CSD values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Some diversity gain is achieved at sensitivity point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In some configuration/channel, high error floor is also </a:t>
            </a:r>
            <a:r>
              <a:rPr lang="en-US" dirty="0" smtClean="0"/>
              <a:t>observed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Prefer to let the transmitter to decide the spatial mapping techniques, like in 11n/ac/ax.</a:t>
            </a:r>
            <a:r>
              <a:rPr lang="en-US" dirty="0" smtClean="0"/>
              <a:t> 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1468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502640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</a:t>
            </a:r>
            <a:r>
              <a:rPr lang="en-US" altLang="ko-KR" dirty="0" smtClean="0"/>
              <a:t>that </a:t>
            </a:r>
            <a:r>
              <a:rPr lang="en-US" altLang="ko-KR" dirty="0"/>
              <a:t>the Legacy portion </a:t>
            </a:r>
            <a:r>
              <a:rPr lang="en-US" altLang="ko-KR" dirty="0" smtClean="0"/>
              <a:t>of an 11ba </a:t>
            </a:r>
            <a:r>
              <a:rPr lang="en-US" altLang="ko-KR" dirty="0"/>
              <a:t>multi-antenna </a:t>
            </a:r>
            <a:r>
              <a:rPr lang="en-US" altLang="ko-KR" dirty="0" smtClean="0"/>
              <a:t>transmission uses spatial mapping with the </a:t>
            </a:r>
            <a:r>
              <a:rPr lang="en-US" altLang="ko-KR" dirty="0"/>
              <a:t>same </a:t>
            </a:r>
            <a:r>
              <a:rPr lang="en-US" altLang="ko-KR" dirty="0" smtClean="0"/>
              <a:t>pre-VHT </a:t>
            </a:r>
            <a:r>
              <a:rPr lang="en-US" altLang="ko-KR" dirty="0"/>
              <a:t>CSD </a:t>
            </a:r>
            <a:r>
              <a:rPr lang="en-US" altLang="ko-KR" dirty="0" smtClean="0"/>
              <a:t>table in [1]?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A: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18451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0813" cy="1065213"/>
          </a:xfrm>
        </p:spPr>
        <p:txBody>
          <a:bodyPr/>
          <a:lstStyle/>
          <a:p>
            <a:r>
              <a:rPr lang="en-US" dirty="0" smtClean="0"/>
              <a:t>Straw Poll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71525" y="1578840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altLang="ko-KR" dirty="0"/>
              <a:t>Do you agree </a:t>
            </a:r>
            <a:r>
              <a:rPr lang="en-US" altLang="ko-KR" dirty="0" smtClean="0"/>
              <a:t>that </a:t>
            </a:r>
            <a:r>
              <a:rPr lang="en-US" altLang="ko-KR" dirty="0"/>
              <a:t>11ba multi-antenna transmission </a:t>
            </a:r>
            <a:r>
              <a:rPr lang="en-US" altLang="ko-KR" dirty="0" smtClean="0"/>
              <a:t>does NOT </a:t>
            </a:r>
            <a:r>
              <a:rPr lang="en-US" altLang="ko-KR" smtClean="0"/>
              <a:t>mandate </a:t>
            </a:r>
            <a:r>
              <a:rPr lang="en-US" altLang="ko-KR" smtClean="0"/>
              <a:t>the spatial </a:t>
            </a:r>
            <a:r>
              <a:rPr lang="en-US" altLang="ko-KR" dirty="0"/>
              <a:t>mapping </a:t>
            </a:r>
            <a:r>
              <a:rPr lang="en-US" altLang="ko-KR" dirty="0" smtClean="0"/>
              <a:t>technique for </a:t>
            </a:r>
            <a:r>
              <a:rPr lang="en-US" altLang="ko-KR" dirty="0" smtClean="0"/>
              <a:t>the WUR portion?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marL="457200" lvl="1" indent="0"/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/>
          </a:p>
          <a:p>
            <a:pPr lvl="1">
              <a:buFont typeface="Arial" panose="020B0604020202020204" pitchFamily="34" charset="0"/>
              <a:buChar char="•"/>
            </a:pPr>
            <a:endParaRPr lang="en-US" altLang="ko-KR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Y: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N: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altLang="ko-KR" dirty="0" smtClean="0"/>
              <a:t>A: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0714166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1013"/>
            <a:ext cx="8305800" cy="4113213"/>
          </a:xfrm>
        </p:spPr>
        <p:txBody>
          <a:bodyPr/>
          <a:lstStyle/>
          <a:p>
            <a:r>
              <a:rPr lang="en-US" dirty="0" smtClean="0"/>
              <a:t>[1] Table 21.10</a:t>
            </a:r>
            <a:r>
              <a:rPr lang="en-US" dirty="0"/>
              <a:t>, IEEE </a:t>
            </a:r>
            <a:r>
              <a:rPr lang="en-US" dirty="0" smtClean="0"/>
              <a:t>P802.11-REVmc/D8.0</a:t>
            </a:r>
          </a:p>
          <a:p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136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799" y="1676400"/>
            <a:ext cx="7770813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WUR transmitter likely shares the same radio with main </a:t>
            </a:r>
            <a:r>
              <a:rPr lang="en-US" dirty="0" err="1" smtClean="0"/>
              <a:t>WiFi</a:t>
            </a:r>
            <a:r>
              <a:rPr lang="en-US" dirty="0" smtClean="0"/>
              <a:t> radio using multiple-antennas.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</a:t>
            </a:r>
            <a:r>
              <a:rPr lang="en-US" dirty="0" err="1" smtClean="0"/>
              <a:t>WiFi</a:t>
            </a:r>
            <a:r>
              <a:rPr lang="en-US" dirty="0" smtClean="0"/>
              <a:t> main radio, cyclic shift diversity (CSD) technique is adopted to avoid unintentional spatial nulling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 smtClean="0"/>
              <a:t>In this contribution, we </a:t>
            </a:r>
            <a:r>
              <a:rPr lang="en-US" dirty="0"/>
              <a:t>discuss the </a:t>
            </a:r>
            <a:r>
              <a:rPr lang="en-US" dirty="0" smtClean="0"/>
              <a:t>necessity and feasibility of CSD for WUR, and </a:t>
            </a:r>
            <a:r>
              <a:rPr lang="en-US" dirty="0"/>
              <a:t>simulate </a:t>
            </a:r>
            <a:r>
              <a:rPr lang="en-US" dirty="0" smtClean="0"/>
              <a:t>the WUR performance with different CSD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484002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Review: 11n/ac/ax CSD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2275" y="3048000"/>
            <a:ext cx="8374062" cy="279975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From 802.11n, cyclic shift diversity (CSD) is defined for MIMO systems to avoid </a:t>
            </a:r>
            <a:r>
              <a:rPr lang="en-US" dirty="0"/>
              <a:t>unintentional </a:t>
            </a:r>
            <a:r>
              <a:rPr lang="en-US" dirty="0" smtClean="0"/>
              <a:t>destructive beamforming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In Pre-HT/VHT/HE portion of the packet, CSD is defined per antenna as the spatial mapping technique.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In HT/VHT/HE portion, CSD is </a:t>
            </a:r>
            <a:r>
              <a:rPr lang="en-US" dirty="0"/>
              <a:t>defined </a:t>
            </a:r>
            <a:r>
              <a:rPr lang="en-US" dirty="0" smtClean="0"/>
              <a:t>per-stream. Spatial mapping is up to the transmitter’s design. Beamforming can be applied to get the spatial mapping/steering matrix.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pSp>
        <p:nvGrpSpPr>
          <p:cNvPr id="59" name="Group 58"/>
          <p:cNvGrpSpPr/>
          <p:nvPr/>
        </p:nvGrpSpPr>
        <p:grpSpPr>
          <a:xfrm>
            <a:off x="545432" y="1700464"/>
            <a:ext cx="806594" cy="464984"/>
            <a:chOff x="1248103" y="1397390"/>
            <a:chExt cx="542144" cy="431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60" name="Rectangle 59"/>
            <p:cNvSpPr/>
            <p:nvPr/>
          </p:nvSpPr>
          <p:spPr>
            <a:xfrm>
              <a:off x="1248103" y="1397390"/>
              <a:ext cx="542144" cy="431800"/>
            </a:xfrm>
            <a:prstGeom prst="rect">
              <a:avLst/>
            </a:prstGeom>
            <a:grp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61" name="TextBox 60"/>
            <p:cNvSpPr txBox="1"/>
            <p:nvPr/>
          </p:nvSpPr>
          <p:spPr bwMode="auto">
            <a:xfrm>
              <a:off x="1351989" y="1542000"/>
              <a:ext cx="359073" cy="1714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LSTF</a:t>
              </a:r>
            </a:p>
          </p:txBody>
        </p:sp>
      </p:grpSp>
      <p:grpSp>
        <p:nvGrpSpPr>
          <p:cNvPr id="62" name="Group 61"/>
          <p:cNvGrpSpPr/>
          <p:nvPr/>
        </p:nvGrpSpPr>
        <p:grpSpPr>
          <a:xfrm>
            <a:off x="1343528" y="1700464"/>
            <a:ext cx="750690" cy="464984"/>
            <a:chOff x="1054109" y="1396999"/>
            <a:chExt cx="504569" cy="431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63" name="Rectangle 62"/>
            <p:cNvSpPr/>
            <p:nvPr/>
          </p:nvSpPr>
          <p:spPr>
            <a:xfrm>
              <a:off x="1054109" y="1396999"/>
              <a:ext cx="504569" cy="431800"/>
            </a:xfrm>
            <a:prstGeom prst="rect">
              <a:avLst/>
            </a:prstGeom>
            <a:grp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64" name="TextBox 63"/>
            <p:cNvSpPr txBox="1"/>
            <p:nvPr/>
          </p:nvSpPr>
          <p:spPr bwMode="auto">
            <a:xfrm>
              <a:off x="1133958" y="1525177"/>
              <a:ext cx="354584" cy="1714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LLTF</a:t>
              </a:r>
            </a:p>
          </p:txBody>
        </p:sp>
      </p:grpSp>
      <p:grpSp>
        <p:nvGrpSpPr>
          <p:cNvPr id="65" name="Group 64"/>
          <p:cNvGrpSpPr/>
          <p:nvPr/>
        </p:nvGrpSpPr>
        <p:grpSpPr>
          <a:xfrm>
            <a:off x="2092961" y="1701270"/>
            <a:ext cx="786599" cy="464984"/>
            <a:chOff x="825770" y="1396999"/>
            <a:chExt cx="528705" cy="431800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66" name="Rectangle 65"/>
            <p:cNvSpPr/>
            <p:nvPr/>
          </p:nvSpPr>
          <p:spPr>
            <a:xfrm>
              <a:off x="825770" y="1396999"/>
              <a:ext cx="528705" cy="431800"/>
            </a:xfrm>
            <a:prstGeom prst="rect">
              <a:avLst/>
            </a:prstGeom>
            <a:grp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67" name="TextBox 66"/>
            <p:cNvSpPr txBox="1"/>
            <p:nvPr/>
          </p:nvSpPr>
          <p:spPr bwMode="auto">
            <a:xfrm>
              <a:off x="889029" y="1531476"/>
              <a:ext cx="341440" cy="17148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LSIG</a:t>
              </a:r>
            </a:p>
          </p:txBody>
        </p:sp>
      </p:grpSp>
      <p:grpSp>
        <p:nvGrpSpPr>
          <p:cNvPr id="71" name="Group 70"/>
          <p:cNvGrpSpPr/>
          <p:nvPr/>
        </p:nvGrpSpPr>
        <p:grpSpPr>
          <a:xfrm>
            <a:off x="4548121" y="1690747"/>
            <a:ext cx="3908491" cy="462087"/>
            <a:chOff x="215700" y="1195353"/>
            <a:chExt cx="1050175" cy="870031"/>
          </a:xfrm>
        </p:grpSpPr>
        <p:sp>
          <p:nvSpPr>
            <p:cNvPr id="72" name="Rectangle 71"/>
            <p:cNvSpPr/>
            <p:nvPr/>
          </p:nvSpPr>
          <p:spPr>
            <a:xfrm>
              <a:off x="215700" y="1195353"/>
              <a:ext cx="1050175" cy="870031"/>
            </a:xfrm>
            <a:prstGeom prst="rect">
              <a:avLst/>
            </a:prstGeom>
            <a:solidFill>
              <a:schemeClr val="accent5">
                <a:lumMod val="20000"/>
                <a:lumOff val="80000"/>
              </a:schemeClr>
            </a:solidFill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73" name="TextBox 72"/>
            <p:cNvSpPr txBox="1"/>
            <p:nvPr/>
          </p:nvSpPr>
          <p:spPr bwMode="auto">
            <a:xfrm>
              <a:off x="485702" y="1429743"/>
              <a:ext cx="683079" cy="34769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square" lIns="0" tIns="0" rIns="0" bIns="0" rtlCol="0">
              <a:spAutoFit/>
            </a:bodyPr>
            <a:lstStyle/>
            <a:p>
              <a:pPr eaLnBrk="1" hangingPunct="1"/>
              <a:r>
                <a:rPr lang="en-US" sz="1200" dirty="0" smtClean="0">
                  <a:solidFill>
                    <a:schemeClr val="tx1"/>
                  </a:solidFill>
                </a:rPr>
                <a:t>VHT STF LTF SIGB DATA</a:t>
              </a:r>
            </a:p>
          </p:txBody>
        </p:sp>
      </p:grpSp>
      <p:grpSp>
        <p:nvGrpSpPr>
          <p:cNvPr id="74" name="Group 73"/>
          <p:cNvGrpSpPr/>
          <p:nvPr/>
        </p:nvGrpSpPr>
        <p:grpSpPr>
          <a:xfrm>
            <a:off x="2878479" y="1700464"/>
            <a:ext cx="1669457" cy="465789"/>
            <a:chOff x="569683" y="1397001"/>
            <a:chExt cx="1384964" cy="643695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75" name="Rectangle 74"/>
            <p:cNvSpPr/>
            <p:nvPr/>
          </p:nvSpPr>
          <p:spPr>
            <a:xfrm>
              <a:off x="569683" y="1397001"/>
              <a:ext cx="1384964" cy="643695"/>
            </a:xfrm>
            <a:prstGeom prst="rect">
              <a:avLst/>
            </a:prstGeom>
            <a:grpFill/>
            <a:ln w="28575">
              <a:solidFill>
                <a:srgbClr val="0033CC"/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76" name="TextBox 75"/>
            <p:cNvSpPr txBox="1"/>
            <p:nvPr/>
          </p:nvSpPr>
          <p:spPr bwMode="auto">
            <a:xfrm>
              <a:off x="972067" y="1473745"/>
              <a:ext cx="488692" cy="510397"/>
            </a:xfrm>
            <a:prstGeom prst="rect">
              <a:avLst/>
            </a:prstGeom>
            <a:grp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VHT</a:t>
              </a:r>
            </a:p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 SIGA</a:t>
              </a:r>
            </a:p>
          </p:txBody>
        </p:sp>
      </p:grpSp>
      <p:sp>
        <p:nvSpPr>
          <p:cNvPr id="27" name="Left Brace 26"/>
          <p:cNvSpPr/>
          <p:nvPr/>
        </p:nvSpPr>
        <p:spPr bwMode="auto">
          <a:xfrm rot="16200000">
            <a:off x="2351972" y="392096"/>
            <a:ext cx="381000" cy="3994080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7" name="TextBox 76"/>
          <p:cNvSpPr txBox="1"/>
          <p:nvPr/>
        </p:nvSpPr>
        <p:spPr bwMode="auto">
          <a:xfrm>
            <a:off x="2067313" y="2607600"/>
            <a:ext cx="110010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rtlCol="0">
            <a:spAutoFit/>
          </a:bodyPr>
          <a:lstStyle/>
          <a:p>
            <a:pPr algn="ctr" eaLnBrk="1" hangingPunct="1"/>
            <a:r>
              <a:rPr lang="en-US" sz="1200" dirty="0" smtClean="0">
                <a:solidFill>
                  <a:schemeClr val="tx1"/>
                </a:solidFill>
              </a:rPr>
              <a:t> Pre-VHT Portion</a:t>
            </a:r>
          </a:p>
        </p:txBody>
      </p:sp>
      <p:sp>
        <p:nvSpPr>
          <p:cNvPr id="78" name="Left Brace 77"/>
          <p:cNvSpPr/>
          <p:nvPr/>
        </p:nvSpPr>
        <p:spPr bwMode="auto">
          <a:xfrm rot="16200000">
            <a:off x="6293864" y="435713"/>
            <a:ext cx="381000" cy="3889703"/>
          </a:xfrm>
          <a:prstGeom prst="leftBrace">
            <a:avLst/>
          </a:prstGeom>
          <a:noFill/>
          <a:ln w="2857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smtClean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79" name="TextBox 78"/>
          <p:cNvSpPr txBox="1"/>
          <p:nvPr/>
        </p:nvSpPr>
        <p:spPr bwMode="auto">
          <a:xfrm>
            <a:off x="5963659" y="2607600"/>
            <a:ext cx="805157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0" tIns="0" rIns="0" bIns="0" rtlCol="0">
            <a:spAutoFit/>
          </a:bodyPr>
          <a:lstStyle/>
          <a:p>
            <a:pPr algn="ctr" eaLnBrk="1" hangingPunct="1"/>
            <a:r>
              <a:rPr lang="en-US" sz="1200" dirty="0" smtClean="0">
                <a:solidFill>
                  <a:schemeClr val="tx1"/>
                </a:solidFill>
              </a:rPr>
              <a:t>VHT Portion</a:t>
            </a:r>
          </a:p>
        </p:txBody>
      </p:sp>
    </p:spTree>
    <p:extLst>
      <p:ext uri="{BB962C8B-B14F-4D97-AF65-F5344CB8AC3E}">
        <p14:creationId xmlns:p14="http://schemas.microsoft.com/office/powerpoint/2010/main" val="2625738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 smtClean="0"/>
              <a:t>WUR Multi-Antenna Transmission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38" y="2915250"/>
            <a:ext cx="8297862" cy="3008330"/>
          </a:xfrm>
        </p:spPr>
        <p:txBody>
          <a:bodyPr/>
          <a:lstStyle/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WUR packet is “single-stream”: both Legacy portion and WUR portion. 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a WUR transmitter equipped with multiple antennas, if similar CSD design as 802.11n/ac/ax is adopted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Legacy portion uses the same spatial CSD values as 802.11n/ac/ax. This is important for other main radios to correctly set CCA.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WUR portion will not need “per-steam” CSD.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WUR transmitter can determine its spatial mapping matrix based on instantaneous or statistical channel information.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grpSp>
        <p:nvGrpSpPr>
          <p:cNvPr id="28" name="Group 27"/>
          <p:cNvGrpSpPr/>
          <p:nvPr/>
        </p:nvGrpSpPr>
        <p:grpSpPr>
          <a:xfrm>
            <a:off x="1521454" y="1676400"/>
            <a:ext cx="6099503" cy="1127448"/>
            <a:chOff x="1901497" y="1691952"/>
            <a:chExt cx="6099503" cy="1127448"/>
          </a:xfrm>
        </p:grpSpPr>
        <p:grpSp>
          <p:nvGrpSpPr>
            <p:cNvPr id="26" name="Group 25"/>
            <p:cNvGrpSpPr/>
            <p:nvPr/>
          </p:nvGrpSpPr>
          <p:grpSpPr>
            <a:xfrm>
              <a:off x="1905000" y="1691952"/>
              <a:ext cx="6096000" cy="466211"/>
              <a:chOff x="1905000" y="1691952"/>
              <a:chExt cx="6096000" cy="466211"/>
            </a:xfrm>
          </p:grpSpPr>
          <p:grpSp>
            <p:nvGrpSpPr>
              <p:cNvPr id="59" name="Group 58"/>
              <p:cNvGrpSpPr/>
              <p:nvPr/>
            </p:nvGrpSpPr>
            <p:grpSpPr>
              <a:xfrm>
                <a:off x="1905000" y="1693179"/>
                <a:ext cx="542144" cy="464984"/>
                <a:chOff x="1248103" y="1397390"/>
                <a:chExt cx="542144" cy="431800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60" name="Rectangle 59"/>
                <p:cNvSpPr/>
                <p:nvPr/>
              </p:nvSpPr>
              <p:spPr>
                <a:xfrm>
                  <a:off x="1248103" y="1397390"/>
                  <a:ext cx="542144" cy="431800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61" name="TextBox 60"/>
                <p:cNvSpPr txBox="1"/>
                <p:nvPr/>
              </p:nvSpPr>
              <p:spPr bwMode="auto">
                <a:xfrm>
                  <a:off x="1351989" y="1542000"/>
                  <a:ext cx="359073" cy="1714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LSTF</a:t>
                  </a:r>
                </a:p>
              </p:txBody>
            </p:sp>
          </p:grpSp>
          <p:grpSp>
            <p:nvGrpSpPr>
              <p:cNvPr id="62" name="Group 61"/>
              <p:cNvGrpSpPr/>
              <p:nvPr/>
            </p:nvGrpSpPr>
            <p:grpSpPr>
              <a:xfrm>
                <a:off x="2456069" y="1692758"/>
                <a:ext cx="504569" cy="464984"/>
                <a:chOff x="1054109" y="1396999"/>
                <a:chExt cx="504569" cy="431800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63" name="Rectangle 62"/>
                <p:cNvSpPr/>
                <p:nvPr/>
              </p:nvSpPr>
              <p:spPr>
                <a:xfrm>
                  <a:off x="1054109" y="1396999"/>
                  <a:ext cx="504569" cy="431800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64" name="TextBox 63"/>
                <p:cNvSpPr txBox="1"/>
                <p:nvPr/>
              </p:nvSpPr>
              <p:spPr bwMode="auto">
                <a:xfrm>
                  <a:off x="1133958" y="1525177"/>
                  <a:ext cx="354584" cy="1714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LLTF</a:t>
                  </a:r>
                </a:p>
              </p:txBody>
            </p:sp>
          </p:grpSp>
          <p:grpSp>
            <p:nvGrpSpPr>
              <p:cNvPr id="65" name="Group 64"/>
              <p:cNvGrpSpPr/>
              <p:nvPr/>
            </p:nvGrpSpPr>
            <p:grpSpPr>
              <a:xfrm>
                <a:off x="2974829" y="1692758"/>
                <a:ext cx="528705" cy="464984"/>
                <a:chOff x="827806" y="1396999"/>
                <a:chExt cx="528705" cy="431800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66" name="Rectangle 65"/>
                <p:cNvSpPr/>
                <p:nvPr/>
              </p:nvSpPr>
              <p:spPr>
                <a:xfrm>
                  <a:off x="827806" y="1396999"/>
                  <a:ext cx="528705" cy="431800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67" name="TextBox 66"/>
                <p:cNvSpPr txBox="1"/>
                <p:nvPr/>
              </p:nvSpPr>
              <p:spPr bwMode="auto">
                <a:xfrm>
                  <a:off x="889029" y="1531476"/>
                  <a:ext cx="341440" cy="171487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LSIG</a:t>
                  </a:r>
                </a:p>
              </p:txBody>
            </p:sp>
          </p:grpSp>
          <p:grpSp>
            <p:nvGrpSpPr>
              <p:cNvPr id="68" name="Group 67"/>
              <p:cNvGrpSpPr/>
              <p:nvPr/>
            </p:nvGrpSpPr>
            <p:grpSpPr>
              <a:xfrm>
                <a:off x="4111298" y="1813398"/>
                <a:ext cx="1375101" cy="229336"/>
                <a:chOff x="334603" y="1397000"/>
                <a:chExt cx="1119082" cy="431801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69" name="Rectangle 68"/>
                <p:cNvSpPr/>
                <p:nvPr/>
              </p:nvSpPr>
              <p:spPr>
                <a:xfrm>
                  <a:off x="334603" y="1397000"/>
                  <a:ext cx="1119082" cy="431801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70" name="TextBox 69"/>
                <p:cNvSpPr txBox="1"/>
                <p:nvPr/>
              </p:nvSpPr>
              <p:spPr bwMode="auto">
                <a:xfrm>
                  <a:off x="585361" y="1457505"/>
                  <a:ext cx="806311" cy="347695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eaLnBrk="1" hangingPunct="1"/>
                  <a:r>
                    <a:rPr lang="en-US" sz="1200" dirty="0">
                      <a:solidFill>
                        <a:schemeClr val="tx1"/>
                      </a:solidFill>
                    </a:rPr>
                    <a:t>WUR </a:t>
                  </a:r>
                  <a:r>
                    <a:rPr lang="en-US" sz="1200" dirty="0" smtClean="0">
                      <a:solidFill>
                        <a:schemeClr val="tx1"/>
                      </a:solidFill>
                    </a:rPr>
                    <a:t>SYNC</a:t>
                  </a:r>
                  <a:endParaRPr lang="en-US" sz="1200" dirty="0">
                    <a:solidFill>
                      <a:schemeClr val="tx1"/>
                    </a:solidFill>
                  </a:endParaRPr>
                </a:p>
              </p:txBody>
            </p:sp>
          </p:grpSp>
          <p:grpSp>
            <p:nvGrpSpPr>
              <p:cNvPr id="71" name="Group 70"/>
              <p:cNvGrpSpPr/>
              <p:nvPr/>
            </p:nvGrpSpPr>
            <p:grpSpPr>
              <a:xfrm>
                <a:off x="5486400" y="1813398"/>
                <a:ext cx="2514600" cy="229336"/>
                <a:chOff x="-19792" y="1397000"/>
                <a:chExt cx="1050175" cy="431800"/>
              </a:xfrm>
            </p:grpSpPr>
            <p:sp>
              <p:nvSpPr>
                <p:cNvPr id="72" name="Rectangle 71"/>
                <p:cNvSpPr/>
                <p:nvPr/>
              </p:nvSpPr>
              <p:spPr>
                <a:xfrm>
                  <a:off x="-19792" y="1397000"/>
                  <a:ext cx="1050175" cy="431800"/>
                </a:xfrm>
                <a:prstGeom prst="rect">
                  <a:avLst/>
                </a:prstGeom>
                <a:solidFill>
                  <a:schemeClr val="accent5">
                    <a:lumMod val="20000"/>
                    <a:lumOff val="80000"/>
                  </a:schemeClr>
                </a:solidFill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73" name="TextBox 72"/>
                <p:cNvSpPr txBox="1"/>
                <p:nvPr/>
              </p:nvSpPr>
              <p:spPr bwMode="auto">
                <a:xfrm>
                  <a:off x="370711" y="1420677"/>
                  <a:ext cx="309614" cy="34769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square" lIns="0" tIns="0" rIns="0" bIns="0" rtlCol="0">
                  <a:spAutoFit/>
                </a:bodyPr>
                <a:lstStyle/>
                <a:p>
                  <a:pPr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WUR Data</a:t>
                  </a:r>
                </a:p>
              </p:txBody>
            </p:sp>
          </p:grpSp>
          <p:grpSp>
            <p:nvGrpSpPr>
              <p:cNvPr id="74" name="Group 73"/>
              <p:cNvGrpSpPr/>
              <p:nvPr/>
            </p:nvGrpSpPr>
            <p:grpSpPr>
              <a:xfrm>
                <a:off x="3512142" y="1691952"/>
                <a:ext cx="599155" cy="466081"/>
                <a:chOff x="569682" y="1397001"/>
                <a:chExt cx="739507" cy="644098"/>
              </a:xfrm>
              <a:solidFill>
                <a:schemeClr val="accent5">
                  <a:lumMod val="20000"/>
                  <a:lumOff val="80000"/>
                </a:schemeClr>
              </a:solidFill>
            </p:grpSpPr>
            <p:sp>
              <p:nvSpPr>
                <p:cNvPr id="75" name="Rectangle 74"/>
                <p:cNvSpPr/>
                <p:nvPr/>
              </p:nvSpPr>
              <p:spPr>
                <a:xfrm>
                  <a:off x="569682" y="1397001"/>
                  <a:ext cx="739507" cy="644098"/>
                </a:xfrm>
                <a:prstGeom prst="rect">
                  <a:avLst/>
                </a:prstGeom>
                <a:grpFill/>
                <a:ln w="28575">
                  <a:solidFill>
                    <a:srgbClr val="0033CC"/>
                  </a:solidFill>
                </a:ln>
                <a:effectLst/>
              </p:spPr>
              <p:style>
                <a:lnRef idx="1">
                  <a:schemeClr val="accent1"/>
                </a:lnRef>
                <a:fillRef idx="3">
                  <a:schemeClr val="accent1"/>
                </a:fillRef>
                <a:effectRef idx="2">
                  <a:schemeClr val="accent1"/>
                </a:effectRef>
                <a:fontRef idx="minor">
                  <a:schemeClr val="lt1"/>
                </a:fontRef>
              </p:style>
              <p:txBody>
                <a:bodyPr tIns="91440" rtlCol="0" anchor="ctr"/>
                <a:lstStyle/>
                <a:p>
                  <a:pPr marL="182880" indent="-182880" algn="ctr">
                    <a:spcBef>
                      <a:spcPts val="600"/>
                    </a:spcBef>
                    <a:buClr>
                      <a:srgbClr val="E23200"/>
                    </a:buClr>
                    <a:buFont typeface="Arial" charset="0"/>
                    <a:buChar char="•"/>
                  </a:pPr>
                  <a:endParaRPr lang="en-US" sz="1800" dirty="0">
                    <a:solidFill>
                      <a:schemeClr val="tx1"/>
                    </a:solidFill>
                    <a:ea typeface="ＭＳ Ｐゴシック" pitchFamily="34" charset="-128"/>
                  </a:endParaRPr>
                </a:p>
              </p:txBody>
            </p:sp>
            <p:sp>
              <p:nvSpPr>
                <p:cNvPr id="76" name="TextBox 75"/>
                <p:cNvSpPr txBox="1"/>
                <p:nvPr/>
              </p:nvSpPr>
              <p:spPr bwMode="auto">
                <a:xfrm>
                  <a:off x="698757" y="1444592"/>
                  <a:ext cx="472862" cy="510396"/>
                </a:xfrm>
                <a:prstGeom prst="rect">
                  <a:avLst/>
                </a:prstGeom>
                <a:grpFill/>
                <a:ln>
                  <a:noFill/>
                </a:ln>
                <a:effectLst/>
                <a:extLst>
                  <a:ext uri="{909E8E84-426E-40dd-AFC4-6F175D3DCCD1}">
                    <a14:hiddenFill xmlns=""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=""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="" xmlns:a14="http://schemas.microsoft.com/office/drawing/2010/main">
                      <a:effectLst>
                        <a:outerShdw blurRad="63500" dist="38099" dir="2700000" algn="ctr" rotWithShape="0">
                          <a:schemeClr val="bg2">
                            <a:alpha val="74998"/>
                          </a:schemeClr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 rtlCol="0">
                  <a:spAutoFit/>
                </a:bodyPr>
                <a:lstStyle/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BPSK</a:t>
                  </a:r>
                </a:p>
                <a:p>
                  <a:pPr algn="ctr" eaLnBrk="1" hangingPunct="1"/>
                  <a:r>
                    <a:rPr lang="en-US" sz="1200" dirty="0" smtClean="0">
                      <a:solidFill>
                        <a:schemeClr val="tx1"/>
                      </a:solidFill>
                    </a:rPr>
                    <a:t>Mark</a:t>
                  </a:r>
                </a:p>
              </p:txBody>
            </p:sp>
          </p:grpSp>
        </p:grpSp>
        <p:sp>
          <p:nvSpPr>
            <p:cNvPr id="27" name="Left Brace 26"/>
            <p:cNvSpPr/>
            <p:nvPr/>
          </p:nvSpPr>
          <p:spPr bwMode="auto">
            <a:xfrm rot="16200000">
              <a:off x="2815897" y="1299788"/>
              <a:ext cx="381000" cy="2209800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7" name="TextBox 76"/>
            <p:cNvSpPr txBox="1"/>
            <p:nvPr/>
          </p:nvSpPr>
          <p:spPr bwMode="auto">
            <a:xfrm>
              <a:off x="2769780" y="2623152"/>
              <a:ext cx="455254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Legacy</a:t>
              </a:r>
            </a:p>
          </p:txBody>
        </p:sp>
        <p:sp>
          <p:nvSpPr>
            <p:cNvPr id="78" name="Left Brace 77"/>
            <p:cNvSpPr/>
            <p:nvPr/>
          </p:nvSpPr>
          <p:spPr bwMode="auto">
            <a:xfrm rot="16200000">
              <a:off x="5865648" y="459215"/>
              <a:ext cx="381000" cy="3889703"/>
            </a:xfrm>
            <a:prstGeom prst="leftBrace">
              <a:avLst/>
            </a:prstGeom>
            <a:noFill/>
            <a:ln w="2857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/>
              </a:pPr>
              <a:endParaRPr kumimoji="0" lang="en-US" sz="2400" b="0" i="0" u="none" strike="noStrike" cap="none" normalizeH="0" baseline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6" charset="0"/>
                <a:ea typeface="MS Gothic" charset="-128"/>
              </a:endParaRPr>
            </a:p>
          </p:txBody>
        </p:sp>
        <p:sp>
          <p:nvSpPr>
            <p:cNvPr id="79" name="TextBox 78"/>
            <p:cNvSpPr txBox="1"/>
            <p:nvPr/>
          </p:nvSpPr>
          <p:spPr bwMode="auto">
            <a:xfrm>
              <a:off x="5876611" y="2634734"/>
              <a:ext cx="359074" cy="1846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200" dirty="0" smtClean="0">
                  <a:solidFill>
                    <a:schemeClr val="tx1"/>
                  </a:solidFill>
                </a:rPr>
                <a:t>WUR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5484398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3" y="492918"/>
            <a:ext cx="7770813" cy="1065213"/>
          </a:xfrm>
        </p:spPr>
        <p:txBody>
          <a:bodyPr/>
          <a:lstStyle/>
          <a:p>
            <a:r>
              <a:rPr lang="en-US" dirty="0" smtClean="0"/>
              <a:t>WUR Spatial Mapping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27063" y="1426440"/>
            <a:ext cx="8212137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WUR transmitter equipped with multiple antennas may perform beamforming on WUR portion.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WUR does not define explicit sounding </a:t>
            </a:r>
            <a:r>
              <a:rPr lang="en-US" dirty="0" smtClean="0"/>
              <a:t>protocol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Some implicit channel information may be obtained from main radio.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If beamforming is </a:t>
            </a:r>
            <a:r>
              <a:rPr lang="en-US" dirty="0"/>
              <a:t>not available at </a:t>
            </a:r>
            <a:r>
              <a:rPr lang="en-US" dirty="0" smtClean="0"/>
              <a:t>a </a:t>
            </a:r>
            <a:r>
              <a:rPr lang="en-US" dirty="0"/>
              <a:t>WUR transmitter, </a:t>
            </a:r>
            <a:r>
              <a:rPr lang="en-US" dirty="0" smtClean="0"/>
              <a:t>other spatial mapping techniques </a:t>
            </a:r>
            <a:r>
              <a:rPr lang="en-US" dirty="0" smtClean="0"/>
              <a:t>can be applied, for example,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CSD </a:t>
            </a:r>
            <a:r>
              <a:rPr lang="en-US" dirty="0" smtClean="0"/>
              <a:t>can be a good spatial mapping candidate</a:t>
            </a:r>
            <a:r>
              <a:rPr lang="en-US" dirty="0" smtClean="0"/>
              <a:t>.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Random phase rotation across antennas</a:t>
            </a:r>
            <a:endParaRPr lang="en-US" dirty="0" smtClean="0"/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For broadcast/multicast wake-up, CSD will also be effective.</a:t>
            </a:r>
          </a:p>
        </p:txBody>
      </p:sp>
    </p:spTree>
    <p:extLst>
      <p:ext uri="{BB962C8B-B14F-4D97-AF65-F5344CB8AC3E}">
        <p14:creationId xmlns:p14="http://schemas.microsoft.com/office/powerpoint/2010/main" val="72601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7063" y="492918"/>
            <a:ext cx="7770813" cy="1065213"/>
          </a:xfrm>
        </p:spPr>
        <p:txBody>
          <a:bodyPr/>
          <a:lstStyle/>
          <a:p>
            <a:r>
              <a:rPr lang="en-US" dirty="0" smtClean="0"/>
              <a:t>CSD for WUR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554831" y="1310553"/>
            <a:ext cx="7915275" cy="474576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11n/ac/ax CSD is designed </a:t>
            </a:r>
            <a:r>
              <a:rPr lang="en-US" dirty="0" smtClean="0"/>
              <a:t>according to minimum 20MHz signal </a:t>
            </a:r>
            <a:r>
              <a:rPr lang="en-US" dirty="0"/>
              <a:t>bandwidth [1]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minimum shift is 50ns (&lt;=4Tx) or 25ns(&lt;=8Tx)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maximum shift is 200ns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/>
              <a:t>WUR signal bandwidth is 4MHz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The resolvable channel delay is 250ns. 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With </a:t>
            </a:r>
            <a:r>
              <a:rPr lang="en-US" dirty="0" smtClean="0"/>
              <a:t>11n/ac/ax per-antenna CSD</a:t>
            </a:r>
            <a:r>
              <a:rPr lang="en-US" dirty="0"/>
              <a:t>, shifted </a:t>
            </a:r>
            <a:r>
              <a:rPr lang="en-US" dirty="0" smtClean="0"/>
              <a:t>delay taps </a:t>
            </a:r>
            <a:r>
              <a:rPr lang="en-US" dirty="0"/>
              <a:t>from all </a:t>
            </a:r>
            <a:r>
              <a:rPr lang="en-US" dirty="0" err="1"/>
              <a:t>Tx</a:t>
            </a:r>
            <a:r>
              <a:rPr lang="en-US" dirty="0"/>
              <a:t> antennas are not </a:t>
            </a:r>
            <a:r>
              <a:rPr lang="en-US" dirty="0" smtClean="0"/>
              <a:t>resolv</a:t>
            </a:r>
            <a:r>
              <a:rPr lang="en-US" dirty="0"/>
              <a:t>able. </a:t>
            </a:r>
            <a:endParaRPr lang="en-US" dirty="0" smtClean="0"/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/>
              <a:t>Larger CSD </a:t>
            </a:r>
            <a:r>
              <a:rPr lang="en-US" dirty="0" smtClean="0"/>
              <a:t>values create better diversity, but the longer delay spread will cause more </a:t>
            </a:r>
            <a:r>
              <a:rPr lang="en-US" dirty="0" smtClean="0"/>
              <a:t>CS/timing </a:t>
            </a:r>
            <a:r>
              <a:rPr lang="en-US" dirty="0" smtClean="0"/>
              <a:t>inaccuracy for WUR</a:t>
            </a:r>
            <a:r>
              <a:rPr lang="en-US" dirty="0"/>
              <a:t>.</a:t>
            </a:r>
          </a:p>
          <a:p>
            <a:pPr marL="400050">
              <a:buFont typeface="Arial" panose="020B0604020202020204" pitchFamily="34" charset="0"/>
              <a:buChar char="•"/>
            </a:pPr>
            <a:r>
              <a:rPr lang="en-US" dirty="0" smtClean="0"/>
              <a:t>Simple WUR </a:t>
            </a:r>
            <a:r>
              <a:rPr lang="en-US" dirty="0" smtClean="0"/>
              <a:t>CSD design: </a:t>
            </a:r>
          </a:p>
          <a:p>
            <a:pPr marL="800100" lvl="1">
              <a:buFont typeface="Arial" panose="020B0604020202020204" pitchFamily="34" charset="0"/>
              <a:buChar char="•"/>
            </a:pPr>
            <a:r>
              <a:rPr lang="en-US" dirty="0" smtClean="0"/>
              <a:t>reuse 11n/ac/ax per-antenna CSD table [1], and WUR portion applies N times of 11n/ac/ax CSD values. </a:t>
            </a:r>
          </a:p>
          <a:p>
            <a:pPr marL="400050">
              <a:buFont typeface="Arial" panose="020B0604020202020204" pitchFamily="34" charset="0"/>
              <a:buChar char="•"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830996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Simulation Settings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0108" y="1524000"/>
            <a:ext cx="8109092" cy="4113213"/>
          </a:xfrm>
        </p:spPr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744398" y="1295400"/>
            <a:ext cx="8323402" cy="5180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WUR Packet</a:t>
            </a:r>
            <a:endParaRPr lang="en-US" kern="0" dirty="0" smtClean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/>
              <a:t>WUR Data signal uses center 13 tones in 20MHz bandwidth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/>
              <a:t>Payload: 48 bits, Manchester Coding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800" kern="0" dirty="0" smtClean="0"/>
              <a:t>2ms noise appended before the WUR packet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kern="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endParaRPr lang="en-US" sz="1800" kern="0" dirty="0" smtClean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SNR defined on 20MHz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 smtClean="0"/>
              <a:t>CFO </a:t>
            </a:r>
            <a:r>
              <a:rPr lang="en-US" sz="2000" dirty="0"/>
              <a:t>= </a:t>
            </a:r>
            <a:r>
              <a:rPr lang="en-US" sz="2000" dirty="0" smtClean="0"/>
              <a:t>20ppm, fc = 2.4GHz, No phase noise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kern="0" dirty="0" smtClean="0"/>
              <a:t>Receiver</a:t>
            </a:r>
            <a:endParaRPr lang="en-US" sz="2000" kern="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Realistic AGC: entire packet is normalized to certain gain target </a:t>
            </a:r>
          </a:p>
          <a:p>
            <a:pPr lvl="2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Noise portion normalized based on the noise power</a:t>
            </a:r>
          </a:p>
          <a:p>
            <a:pPr lvl="2">
              <a:spcBef>
                <a:spcPts val="500"/>
              </a:spcBef>
              <a:buFont typeface="Arial" panose="020B0604020202020204" pitchFamily="34" charset="0"/>
              <a:buChar char="•"/>
            </a:pPr>
            <a:r>
              <a:rPr lang="en-US" sz="1600" kern="0" dirty="0" smtClean="0"/>
              <a:t>WUR portion normalized by 20MHz preamble power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3</a:t>
            </a:r>
            <a:r>
              <a:rPr lang="en-US" sz="1800" kern="0" baseline="30000" dirty="0" smtClean="0"/>
              <a:t>th</a:t>
            </a:r>
            <a:r>
              <a:rPr lang="en-US" sz="1800" kern="0" dirty="0" smtClean="0"/>
              <a:t> </a:t>
            </a:r>
            <a:r>
              <a:rPr lang="en-US" sz="1800" kern="0" dirty="0"/>
              <a:t>order 4MHz </a:t>
            </a:r>
            <a:r>
              <a:rPr lang="en-US" sz="1800" kern="0" dirty="0" err="1"/>
              <a:t>butterworth</a:t>
            </a:r>
            <a:r>
              <a:rPr lang="en-US" sz="1800" kern="0" dirty="0"/>
              <a:t> filter with 2.5MHz cutoff frequency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kern="0" dirty="0" smtClean="0"/>
              <a:t>4MHz sampling rate with in-phase path</a:t>
            </a:r>
          </a:p>
        </p:txBody>
      </p:sp>
      <p:grpSp>
        <p:nvGrpSpPr>
          <p:cNvPr id="8" name="Group 7"/>
          <p:cNvGrpSpPr/>
          <p:nvPr/>
        </p:nvGrpSpPr>
        <p:grpSpPr>
          <a:xfrm>
            <a:off x="1056662" y="2667000"/>
            <a:ext cx="7249138" cy="466211"/>
            <a:chOff x="1295400" y="4258189"/>
            <a:chExt cx="7249138" cy="466211"/>
          </a:xfrm>
        </p:grpSpPr>
        <p:grpSp>
          <p:nvGrpSpPr>
            <p:cNvPr id="9" name="Group 8"/>
            <p:cNvGrpSpPr/>
            <p:nvPr/>
          </p:nvGrpSpPr>
          <p:grpSpPr>
            <a:xfrm>
              <a:off x="3773010" y="4259416"/>
              <a:ext cx="542144" cy="464984"/>
              <a:chOff x="1248103" y="1397390"/>
              <a:chExt cx="542144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5" name="Rectangle 24"/>
              <p:cNvSpPr/>
              <p:nvPr/>
            </p:nvSpPr>
            <p:spPr>
              <a:xfrm>
                <a:off x="1248103" y="1397390"/>
                <a:ext cx="542144" cy="431800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6" name="TextBox 25"/>
              <p:cNvSpPr txBox="1"/>
              <p:nvPr/>
            </p:nvSpPr>
            <p:spPr bwMode="auto">
              <a:xfrm>
                <a:off x="1351989" y="1542000"/>
                <a:ext cx="359073" cy="17148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LSTF</a:t>
                </a:r>
              </a:p>
            </p:txBody>
          </p:sp>
        </p:grpSp>
        <p:grpSp>
          <p:nvGrpSpPr>
            <p:cNvPr id="10" name="Group 9"/>
            <p:cNvGrpSpPr/>
            <p:nvPr/>
          </p:nvGrpSpPr>
          <p:grpSpPr>
            <a:xfrm>
              <a:off x="4324079" y="4258995"/>
              <a:ext cx="504569" cy="464984"/>
              <a:chOff x="1054109" y="1396999"/>
              <a:chExt cx="504569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3" name="Rectangle 22"/>
              <p:cNvSpPr/>
              <p:nvPr/>
            </p:nvSpPr>
            <p:spPr>
              <a:xfrm>
                <a:off x="1054109" y="1396999"/>
                <a:ext cx="504569" cy="431800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4" name="TextBox 23"/>
              <p:cNvSpPr txBox="1"/>
              <p:nvPr/>
            </p:nvSpPr>
            <p:spPr bwMode="auto">
              <a:xfrm>
                <a:off x="1133958" y="1525177"/>
                <a:ext cx="354584" cy="17148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LLTF</a:t>
                </a:r>
              </a:p>
            </p:txBody>
          </p:sp>
        </p:grpSp>
        <p:grpSp>
          <p:nvGrpSpPr>
            <p:cNvPr id="11" name="Group 10"/>
            <p:cNvGrpSpPr/>
            <p:nvPr/>
          </p:nvGrpSpPr>
          <p:grpSpPr>
            <a:xfrm>
              <a:off x="4842839" y="4258995"/>
              <a:ext cx="528705" cy="464984"/>
              <a:chOff x="827806" y="1396999"/>
              <a:chExt cx="528705" cy="431800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21" name="Rectangle 20"/>
              <p:cNvSpPr/>
              <p:nvPr/>
            </p:nvSpPr>
            <p:spPr>
              <a:xfrm>
                <a:off x="827806" y="1396999"/>
                <a:ext cx="528705" cy="431800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2" name="TextBox 21"/>
              <p:cNvSpPr txBox="1"/>
              <p:nvPr/>
            </p:nvSpPr>
            <p:spPr bwMode="auto">
              <a:xfrm>
                <a:off x="889029" y="1531476"/>
                <a:ext cx="341440" cy="171487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LSIG</a:t>
                </a:r>
              </a:p>
            </p:txBody>
          </p:sp>
        </p:grpSp>
        <p:grpSp>
          <p:nvGrpSpPr>
            <p:cNvPr id="12" name="Group 11"/>
            <p:cNvGrpSpPr/>
            <p:nvPr/>
          </p:nvGrpSpPr>
          <p:grpSpPr>
            <a:xfrm>
              <a:off x="5979309" y="4379635"/>
              <a:ext cx="1119082" cy="229336"/>
              <a:chOff x="334603" y="1397000"/>
              <a:chExt cx="1119082" cy="431801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9" name="Rectangle 18"/>
              <p:cNvSpPr/>
              <p:nvPr/>
            </p:nvSpPr>
            <p:spPr>
              <a:xfrm>
                <a:off x="334603" y="1397000"/>
                <a:ext cx="1119082" cy="431801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20" name="TextBox 19"/>
              <p:cNvSpPr txBox="1"/>
              <p:nvPr/>
            </p:nvSpPr>
            <p:spPr bwMode="auto">
              <a:xfrm>
                <a:off x="432324" y="1457505"/>
                <a:ext cx="806311" cy="347695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200" dirty="0">
                    <a:solidFill>
                      <a:schemeClr val="tx1"/>
                    </a:solidFill>
                  </a:rPr>
                  <a:t>WUR </a:t>
                </a:r>
                <a:r>
                  <a:rPr lang="en-US" sz="1200" dirty="0" smtClean="0">
                    <a:solidFill>
                      <a:schemeClr val="tx1"/>
                    </a:solidFill>
                  </a:rPr>
                  <a:t>SYNC</a:t>
                </a:r>
                <a:endParaRPr lang="en-US" sz="1200" dirty="0">
                  <a:solidFill>
                    <a:schemeClr val="tx1"/>
                  </a:solidFill>
                </a:endParaRPr>
              </a:p>
            </p:txBody>
          </p:sp>
        </p:grpSp>
        <p:grpSp>
          <p:nvGrpSpPr>
            <p:cNvPr id="13" name="Group 12"/>
            <p:cNvGrpSpPr/>
            <p:nvPr/>
          </p:nvGrpSpPr>
          <p:grpSpPr>
            <a:xfrm>
              <a:off x="7098391" y="4379635"/>
              <a:ext cx="1446147" cy="229336"/>
              <a:chOff x="-19792" y="1397000"/>
              <a:chExt cx="1050175" cy="431800"/>
            </a:xfrm>
          </p:grpSpPr>
          <p:sp>
            <p:nvSpPr>
              <p:cNvPr id="17" name="Rectangle 16"/>
              <p:cNvSpPr/>
              <p:nvPr/>
            </p:nvSpPr>
            <p:spPr>
              <a:xfrm>
                <a:off x="-19792" y="1397000"/>
                <a:ext cx="1050175" cy="431800"/>
              </a:xfrm>
              <a:prstGeom prst="rect">
                <a:avLst/>
              </a:prstGeom>
              <a:solidFill>
                <a:schemeClr val="accent5">
                  <a:lumMod val="20000"/>
                  <a:lumOff val="80000"/>
                </a:schemeClr>
              </a:solidFill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8" name="TextBox 17"/>
              <p:cNvSpPr txBox="1"/>
              <p:nvPr/>
            </p:nvSpPr>
            <p:spPr bwMode="auto">
              <a:xfrm>
                <a:off x="255018" y="1420677"/>
                <a:ext cx="500555" cy="34769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WUR Data</a:t>
                </a:r>
              </a:p>
            </p:txBody>
          </p:sp>
        </p:grpSp>
        <p:grpSp>
          <p:nvGrpSpPr>
            <p:cNvPr id="14" name="Group 13"/>
            <p:cNvGrpSpPr/>
            <p:nvPr/>
          </p:nvGrpSpPr>
          <p:grpSpPr>
            <a:xfrm>
              <a:off x="5380152" y="4258189"/>
              <a:ext cx="599155" cy="466081"/>
              <a:chOff x="569682" y="1397001"/>
              <a:chExt cx="739507" cy="644098"/>
            </a:xfrm>
            <a:solidFill>
              <a:schemeClr val="accent5">
                <a:lumMod val="20000"/>
                <a:lumOff val="80000"/>
              </a:schemeClr>
            </a:solidFill>
          </p:grpSpPr>
          <p:sp>
            <p:nvSpPr>
              <p:cNvPr id="15" name="Rectangle 14"/>
              <p:cNvSpPr/>
              <p:nvPr/>
            </p:nvSpPr>
            <p:spPr>
              <a:xfrm>
                <a:off x="569682" y="1397001"/>
                <a:ext cx="739507" cy="644098"/>
              </a:xfrm>
              <a:prstGeom prst="rect">
                <a:avLst/>
              </a:prstGeom>
              <a:grpFill/>
              <a:ln w="28575">
                <a:solidFill>
                  <a:srgbClr val="0033CC"/>
                </a:solidFill>
              </a:ln>
              <a:effectLst/>
            </p:spPr>
            <p:style>
              <a:lnRef idx="1">
                <a:schemeClr val="accent1"/>
              </a:lnRef>
              <a:fillRef idx="3">
                <a:schemeClr val="accent1"/>
              </a:fillRef>
              <a:effectRef idx="2">
                <a:schemeClr val="accent1"/>
              </a:effectRef>
              <a:fontRef idx="minor">
                <a:schemeClr val="lt1"/>
              </a:fontRef>
            </p:style>
            <p:txBody>
              <a:bodyPr tIns="91440" rtlCol="0" anchor="ctr"/>
              <a:lstStyle/>
              <a:p>
                <a:pPr marL="182880" indent="-182880" algn="ctr">
                  <a:spcBef>
                    <a:spcPts val="600"/>
                  </a:spcBef>
                  <a:buClr>
                    <a:srgbClr val="E23200"/>
                  </a:buClr>
                  <a:buFont typeface="Arial" charset="0"/>
                  <a:buChar char="•"/>
                </a:pPr>
                <a:endParaRPr lang="en-US" sz="1800" dirty="0">
                  <a:solidFill>
                    <a:schemeClr val="tx1"/>
                  </a:solidFill>
                  <a:ea typeface="ＭＳ Ｐゴシック" pitchFamily="34" charset="-128"/>
                </a:endParaRPr>
              </a:p>
            </p:txBody>
          </p:sp>
          <p:sp>
            <p:nvSpPr>
              <p:cNvPr id="16" name="TextBox 15"/>
              <p:cNvSpPr txBox="1"/>
              <p:nvPr/>
            </p:nvSpPr>
            <p:spPr bwMode="auto">
              <a:xfrm>
                <a:off x="698757" y="1444592"/>
                <a:ext cx="472862" cy="510396"/>
              </a:xfrm>
              <a:prstGeom prst="rect">
                <a:avLst/>
              </a:prstGeom>
              <a:grpFill/>
              <a:ln>
                <a:noFill/>
              </a:ln>
              <a:effectLst/>
              <a:extLst>
                <a:ext uri="{909E8E84-426E-40dd-AFC4-6F175D3DCCD1}">
                  <a14:hiddenFill xmlns=""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=""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="" xmlns:a14="http://schemas.microsoft.com/office/drawing/2010/main">
                    <a:effectLst>
                      <a:outerShdw blurRad="63500" dist="38099" dir="2700000" algn="ctr" rotWithShape="0">
                        <a:schemeClr val="bg2">
                          <a:alpha val="74998"/>
                        </a:schemeClr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 rtlCol="0">
                <a:spAutoFit/>
              </a:bodyPr>
              <a:lstStyle/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BPSK</a:t>
                </a:r>
              </a:p>
              <a:p>
                <a:pPr algn="ctr" eaLnBrk="1" hangingPunct="1"/>
                <a:r>
                  <a:rPr lang="en-US" sz="1200" dirty="0" smtClean="0">
                    <a:solidFill>
                      <a:schemeClr val="tx1"/>
                    </a:solidFill>
                  </a:rPr>
                  <a:t>Mark</a:t>
                </a:r>
              </a:p>
            </p:txBody>
          </p:sp>
        </p:grpSp>
        <p:sp>
          <p:nvSpPr>
            <p:cNvPr id="27" name="Rectangle 26"/>
            <p:cNvSpPr/>
            <p:nvPr/>
          </p:nvSpPr>
          <p:spPr>
            <a:xfrm>
              <a:off x="1295400" y="4262209"/>
              <a:ext cx="2464980" cy="461770"/>
            </a:xfrm>
            <a:prstGeom prst="rect">
              <a:avLst/>
            </a:prstGeom>
            <a:solidFill>
              <a:schemeClr val="bg1">
                <a:lumMod val="95000"/>
              </a:schemeClr>
            </a:solidFill>
            <a:ln w="28575">
              <a:solidFill>
                <a:schemeClr val="bg1">
                  <a:lumMod val="5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tIns="91440" rtlCol="0" anchor="ctr"/>
            <a:lstStyle/>
            <a:p>
              <a:pPr marL="182880" indent="-182880" algn="ctr">
                <a:spcBef>
                  <a:spcPts val="600"/>
                </a:spcBef>
                <a:buClr>
                  <a:srgbClr val="E23200"/>
                </a:buClr>
                <a:buFont typeface="Arial" charset="0"/>
                <a:buChar char="•"/>
              </a:pPr>
              <a:endParaRPr lang="en-US" sz="1800" dirty="0">
                <a:solidFill>
                  <a:schemeClr val="tx1"/>
                </a:solidFill>
                <a:ea typeface="ＭＳ Ｐゴシック" pitchFamily="34" charset="-128"/>
              </a:endParaRPr>
            </a:p>
          </p:txBody>
        </p:sp>
        <p:sp>
          <p:nvSpPr>
            <p:cNvPr id="28" name="TextBox 27"/>
            <p:cNvSpPr txBox="1"/>
            <p:nvPr/>
          </p:nvSpPr>
          <p:spPr bwMode="auto">
            <a:xfrm>
              <a:off x="2146732" y="4367603"/>
              <a:ext cx="828753" cy="13077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lIns="0" tIns="0" rIns="0" bIns="0" rtlCol="0">
              <a:spAutoFit/>
            </a:bodyPr>
            <a:lstStyle/>
            <a:p>
              <a:pPr algn="ctr" eaLnBrk="1" hangingPunct="1"/>
              <a:r>
                <a:rPr lang="en-US" sz="1600" dirty="0" smtClean="0">
                  <a:solidFill>
                    <a:schemeClr val="tx1"/>
                  </a:solidFill>
                </a:rPr>
                <a:t>2ms noise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7975081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D-NLOS 2x1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457200" y="5867400"/>
            <a:ext cx="7585076" cy="608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11ac CSD show </a:t>
            </a:r>
            <a:r>
              <a:rPr lang="en-US" sz="1600" kern="0" dirty="0" smtClean="0"/>
              <a:t>performance improvement for LDR, but degradation for HDR</a:t>
            </a:r>
            <a:endParaRPr lang="en-US" sz="1600" kern="0" dirty="0"/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Random phase </a:t>
            </a:r>
            <a:r>
              <a:rPr lang="en-US" sz="1600" kern="0" dirty="0" smtClean="0"/>
              <a:t>helps</a:t>
            </a:r>
            <a:endParaRPr lang="en-US" sz="1600" kern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76200" y="1370106"/>
            <a:ext cx="5015365" cy="449729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357235" y="1370106"/>
            <a:ext cx="5015365" cy="44972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638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4987"/>
            <a:ext cx="7770813" cy="1065213"/>
          </a:xfrm>
        </p:spPr>
        <p:txBody>
          <a:bodyPr/>
          <a:lstStyle/>
          <a:p>
            <a:r>
              <a:rPr lang="en-US" dirty="0" smtClean="0"/>
              <a:t>D-NLOS 4x1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 smtClean="0"/>
              <a:t>Rui Cao, Marvell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 dirty="0"/>
              <a:t>March 2018</a:t>
            </a:r>
            <a:endParaRPr lang="en-GB" dirty="0"/>
          </a:p>
        </p:txBody>
      </p:sp>
      <p:sp>
        <p:nvSpPr>
          <p:cNvPr id="12" name="Content Placeholder 2"/>
          <p:cNvSpPr txBox="1">
            <a:spLocks/>
          </p:cNvSpPr>
          <p:nvPr/>
        </p:nvSpPr>
        <p:spPr bwMode="auto">
          <a:xfrm>
            <a:off x="304800" y="5883799"/>
            <a:ext cx="7585076" cy="410639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11ac CSD show performance improvement for LDR, but degradation for HDR</a:t>
            </a:r>
          </a:p>
          <a:p>
            <a:pPr lvl="1">
              <a:spcBef>
                <a:spcPts val="300"/>
              </a:spcBef>
              <a:buFont typeface="Arial" panose="020B0604020202020204" pitchFamily="34" charset="0"/>
              <a:buChar char="•"/>
            </a:pPr>
            <a:r>
              <a:rPr lang="en-US" sz="1600" kern="0" dirty="0"/>
              <a:t>Random phase helps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88" y="1219200"/>
            <a:ext cx="5027612" cy="4663924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421188" y="1219200"/>
            <a:ext cx="5027612" cy="46639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0334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39688</TotalTime>
  <Words>1100</Words>
  <Application>Microsoft Office PowerPoint</Application>
  <PresentationFormat>On-screen Show (4:3)</PresentationFormat>
  <Paragraphs>228</Paragraphs>
  <Slides>19</Slides>
  <Notes>9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 Unicode MS</vt:lpstr>
      <vt:lpstr>MS Gothic</vt:lpstr>
      <vt:lpstr>ＭＳ Ｐゴシック</vt:lpstr>
      <vt:lpstr>Arial</vt:lpstr>
      <vt:lpstr>Times New Roman</vt:lpstr>
      <vt:lpstr>Office Theme</vt:lpstr>
      <vt:lpstr>Document</vt:lpstr>
      <vt:lpstr>Discussion on WUR Multi-Antenna Transmission</vt:lpstr>
      <vt:lpstr>Introduction</vt:lpstr>
      <vt:lpstr>Review: 11n/ac/ax CSD</vt:lpstr>
      <vt:lpstr>WUR Multi-Antenna Transmission</vt:lpstr>
      <vt:lpstr>WUR Spatial Mapping</vt:lpstr>
      <vt:lpstr>CSD for WUR</vt:lpstr>
      <vt:lpstr>Simulation Settings</vt:lpstr>
      <vt:lpstr>D-NLOS 2x1</vt:lpstr>
      <vt:lpstr>D-NLOS 4x1</vt:lpstr>
      <vt:lpstr>B-LOS 2x1</vt:lpstr>
      <vt:lpstr>B-LOS 4x1</vt:lpstr>
      <vt:lpstr>D-NLOS 2x1</vt:lpstr>
      <vt:lpstr>D-NLOS 4x1</vt:lpstr>
      <vt:lpstr>B-LOS 2x1</vt:lpstr>
      <vt:lpstr>B-LOS 4x1</vt:lpstr>
      <vt:lpstr>Discussion</vt:lpstr>
      <vt:lpstr>Straw Poll 1</vt:lpstr>
      <vt:lpstr>Straw Poll 2</vt:lpstr>
      <vt:lpstr>Reference</vt:lpstr>
    </vt:vector>
  </TitlesOfParts>
  <Company>Intel Corporation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Park, Minyoung</dc:creator>
  <cp:lastModifiedBy>Rui Cao</cp:lastModifiedBy>
  <cp:revision>803</cp:revision>
  <cp:lastPrinted>1601-01-01T00:00:00Z</cp:lastPrinted>
  <dcterms:created xsi:type="dcterms:W3CDTF">2015-10-31T00:33:08Z</dcterms:created>
  <dcterms:modified xsi:type="dcterms:W3CDTF">2018-03-07T19:41:15Z</dcterms:modified>
</cp:coreProperties>
</file>