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0" r:id="rId3"/>
    <p:sldId id="340" r:id="rId4"/>
    <p:sldId id="390" r:id="rId5"/>
    <p:sldId id="369" r:id="rId6"/>
    <p:sldId id="389" r:id="rId7"/>
    <p:sldId id="349" r:id="rId8"/>
    <p:sldId id="363" r:id="rId9"/>
    <p:sldId id="373" r:id="rId10"/>
    <p:sldId id="380" r:id="rId11"/>
    <p:sldId id="374" r:id="rId12"/>
    <p:sldId id="375" r:id="rId13"/>
    <p:sldId id="381" r:id="rId14"/>
    <p:sldId id="376" r:id="rId15"/>
    <p:sldId id="353" r:id="rId16"/>
    <p:sldId id="391" r:id="rId17"/>
    <p:sldId id="378" r:id="rId18"/>
    <p:sldId id="344" r:id="rId19"/>
    <p:sldId id="382" r:id="rId20"/>
    <p:sldId id="383" r:id="rId21"/>
    <p:sldId id="385" r:id="rId22"/>
    <p:sldId id="386" r:id="rId23"/>
    <p:sldId id="388" r:id="rId24"/>
    <p:sldId id="387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70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3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2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0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8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57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13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15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802.11-18/0413r0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Multi-Antenna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6846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" name="Document" r:id="rId4" imgW="8660564" imgH="3314086" progId="Word.Document.8">
                  <p:embed/>
                </p:oleObj>
              </mc:Choice>
              <mc:Fallback>
                <p:oleObj name="Document" r:id="rId4" imgW="8660564" imgH="3314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/>
              <a:t>-</a:t>
            </a:r>
            <a:r>
              <a:rPr lang="en-US" dirty="0" smtClean="0"/>
              <a:t>LOS 8x1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720724" y="6142561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More diversity gain is achieved with 5x 11ac CSD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174558"/>
            <a:ext cx="6822269" cy="511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16768" y="5912694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~0.5dB loss for HDR with 11ac CSD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More diversity gain is achieved with 5x 11ac CSD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175" y="1127397"/>
            <a:ext cx="6650025" cy="499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720724" y="6064774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More diversity gain is achieved with 5x 11ac CSD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38" y="1066800"/>
            <a:ext cx="6897662" cy="517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8x1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720724" y="6064774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More diversity gain is achieved with 5x 11ac CSD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38" y="1146447"/>
            <a:ext cx="6669062" cy="500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310553"/>
            <a:ext cx="81359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It is important to inherit the CSD design on the Legacy portion for CCA.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CSD does not need to be mandated for the WUR portion.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CSD can be a good candidate for WUR portion when beamforming is not available.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If CSD is applied, 11n/ac/ax CSD table is not effective for WUR portion to achieve spatial diversity.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Even performance degradation is observed for some cases.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Evaluated larger CSD values using N times of 11n/ac/ax CSD values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Simulations with N=5 shows very good diversity gain</a:t>
            </a:r>
          </a:p>
        </p:txBody>
      </p:sp>
    </p:spTree>
    <p:extLst>
      <p:ext uri="{BB962C8B-B14F-4D97-AF65-F5344CB8AC3E}">
        <p14:creationId xmlns:p14="http://schemas.microsoft.com/office/powerpoint/2010/main" val="2146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</a:t>
            </a:r>
            <a:r>
              <a:rPr lang="en-US" altLang="ko-KR" dirty="0"/>
              <a:t>the Legacy portion </a:t>
            </a:r>
            <a:r>
              <a:rPr lang="en-US" altLang="ko-KR" dirty="0" smtClean="0"/>
              <a:t>of an 11ba </a:t>
            </a:r>
            <a:r>
              <a:rPr lang="en-US" altLang="ko-KR" dirty="0"/>
              <a:t>multi-antenna </a:t>
            </a:r>
            <a:r>
              <a:rPr lang="en-US" altLang="ko-KR" dirty="0" smtClean="0"/>
              <a:t>transmission uses spatial mapping with the </a:t>
            </a:r>
            <a:r>
              <a:rPr lang="en-US" altLang="ko-KR" dirty="0"/>
              <a:t>same </a:t>
            </a:r>
            <a:r>
              <a:rPr lang="en-US" altLang="ko-KR" dirty="0" smtClean="0"/>
              <a:t>pre-VHT </a:t>
            </a:r>
            <a:r>
              <a:rPr lang="en-US" altLang="ko-KR" dirty="0"/>
              <a:t>CSD </a:t>
            </a:r>
            <a:r>
              <a:rPr lang="en-US" altLang="ko-KR" dirty="0" smtClean="0"/>
              <a:t>table in [1]?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788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for the </a:t>
            </a:r>
            <a:r>
              <a:rPr lang="en-US" altLang="ko-KR" dirty="0"/>
              <a:t>WUR </a:t>
            </a:r>
            <a:r>
              <a:rPr lang="en-US" altLang="ko-KR" dirty="0" smtClean="0"/>
              <a:t>portion of an 11ba </a:t>
            </a:r>
            <a:r>
              <a:rPr lang="en-US" altLang="ko-KR" dirty="0"/>
              <a:t>multi-antenna </a:t>
            </a:r>
            <a:r>
              <a:rPr lang="en-US" altLang="ko-KR" dirty="0" smtClean="0"/>
              <a:t>transmission, the standards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Option A: do not </a:t>
            </a:r>
            <a:r>
              <a:rPr lang="en-US" altLang="ko-KR" smtClean="0"/>
              <a:t>mandate </a:t>
            </a:r>
            <a:r>
              <a:rPr lang="en-US" altLang="ko-KR" smtClean="0"/>
              <a:t>any spatial </a:t>
            </a:r>
            <a:r>
              <a:rPr lang="en-US" altLang="ko-KR" dirty="0" smtClean="0"/>
              <a:t>mapping technique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Option B: mandate using CSD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14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11ba CSD values to be 5 times of pre-VHT CSD values as in </a:t>
            </a:r>
            <a:r>
              <a:rPr lang="en-US" dirty="0"/>
              <a:t>Table </a:t>
            </a:r>
            <a:r>
              <a:rPr lang="en-US" dirty="0" smtClean="0"/>
              <a:t>21.10 of </a:t>
            </a:r>
            <a:r>
              <a:rPr lang="en-US" dirty="0"/>
              <a:t>IEEE P802.11-REVmc/D8.0</a:t>
            </a:r>
            <a:r>
              <a:rPr lang="en-US" altLang="ko-KR" dirty="0" smtClean="0"/>
              <a:t>? </a:t>
            </a:r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88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Table 21.10</a:t>
            </a:r>
            <a:r>
              <a:rPr lang="en-US" dirty="0"/>
              <a:t>, IEEE </a:t>
            </a:r>
            <a:r>
              <a:rPr lang="en-US" dirty="0" smtClean="0"/>
              <a:t>P802.11-REVmc/D8.0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transmitter likely shares the same radio with main </a:t>
            </a:r>
            <a:r>
              <a:rPr lang="en-US" dirty="0" err="1" smtClean="0"/>
              <a:t>WiFi</a:t>
            </a:r>
            <a:r>
              <a:rPr lang="en-US" dirty="0" smtClean="0"/>
              <a:t> radio using multiple-antennas.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err="1" smtClean="0"/>
              <a:t>WiFi</a:t>
            </a:r>
            <a:r>
              <a:rPr lang="en-US" dirty="0" smtClean="0"/>
              <a:t> main radio, cyclic shift diversity (CSD) technique is adopted to avoid unintentional spatial nulling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</a:t>
            </a:r>
            <a:r>
              <a:rPr lang="en-US" dirty="0"/>
              <a:t>discuss the </a:t>
            </a:r>
            <a:r>
              <a:rPr lang="en-US" dirty="0" smtClean="0"/>
              <a:t>necessity and feasibility of CSD for WUR, and </a:t>
            </a:r>
            <a:r>
              <a:rPr lang="en-US" dirty="0"/>
              <a:t>simulate </a:t>
            </a:r>
            <a:r>
              <a:rPr lang="en-US" dirty="0" smtClean="0"/>
              <a:t>the WUR performance with different CSD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-NLOS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075" y="1508644"/>
            <a:ext cx="6573825" cy="493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-NLOS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075" y="1351482"/>
            <a:ext cx="6573825" cy="493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9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AWGN: DFT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075" y="1294084"/>
            <a:ext cx="6992925" cy="524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AWGN: DFT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668" y="1340640"/>
            <a:ext cx="6823076" cy="51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AWGN: DFT 8x1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843" y="1284647"/>
            <a:ext cx="6916725" cy="519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5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Review: 11n/ac/ax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3048000"/>
            <a:ext cx="8374062" cy="279975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From 802.11n, cyclic shift diversity (CSD) is defined for MIMO systems to avoid </a:t>
            </a:r>
            <a:r>
              <a:rPr lang="en-US" dirty="0"/>
              <a:t>unintentional </a:t>
            </a:r>
            <a:r>
              <a:rPr lang="en-US" dirty="0" smtClean="0"/>
              <a:t>destructive beamforming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Pre-HT/VHT/HE portion of the packet, CSD is defined per antenna as the spatial mapping technique.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HT/VHT/HE portion, CSD is </a:t>
            </a:r>
            <a:r>
              <a:rPr lang="en-US" dirty="0"/>
              <a:t>defined </a:t>
            </a:r>
            <a:r>
              <a:rPr lang="en-US" dirty="0" smtClean="0"/>
              <a:t>per-stream. Spatial mapping is up to the transmitter’s design. Beamforming can be applied to get the spatial mapping/steering matrix.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59" name="Group 58"/>
          <p:cNvGrpSpPr/>
          <p:nvPr/>
        </p:nvGrpSpPr>
        <p:grpSpPr>
          <a:xfrm>
            <a:off x="545432" y="1700464"/>
            <a:ext cx="806594" cy="464984"/>
            <a:chOff x="1248103" y="1397390"/>
            <a:chExt cx="542144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0" name="Rectangle 59"/>
            <p:cNvSpPr/>
            <p:nvPr/>
          </p:nvSpPr>
          <p:spPr>
            <a:xfrm>
              <a:off x="1248103" y="1397390"/>
              <a:ext cx="542144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1351989" y="1542000"/>
              <a:ext cx="359073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LSTF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343528" y="1700464"/>
            <a:ext cx="750690" cy="464984"/>
            <a:chOff x="1054109" y="1396999"/>
            <a:chExt cx="504569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3" name="Rectangle 62"/>
            <p:cNvSpPr/>
            <p:nvPr/>
          </p:nvSpPr>
          <p:spPr>
            <a:xfrm>
              <a:off x="1054109" y="1396999"/>
              <a:ext cx="504569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 bwMode="auto">
            <a:xfrm>
              <a:off x="1133958" y="1525177"/>
              <a:ext cx="354584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LLTF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92961" y="1701270"/>
            <a:ext cx="786599" cy="464984"/>
            <a:chOff x="825770" y="1396999"/>
            <a:chExt cx="528705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6" name="Rectangle 65"/>
            <p:cNvSpPr/>
            <p:nvPr/>
          </p:nvSpPr>
          <p:spPr>
            <a:xfrm>
              <a:off x="825770" y="1396999"/>
              <a:ext cx="528705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7" name="TextBox 66"/>
            <p:cNvSpPr txBox="1"/>
            <p:nvPr/>
          </p:nvSpPr>
          <p:spPr bwMode="auto">
            <a:xfrm>
              <a:off x="889029" y="1531476"/>
              <a:ext cx="341440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LSIG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48121" y="1690747"/>
            <a:ext cx="3908491" cy="462087"/>
            <a:chOff x="215700" y="1195353"/>
            <a:chExt cx="1050175" cy="870031"/>
          </a:xfrm>
        </p:grpSpPr>
        <p:sp>
          <p:nvSpPr>
            <p:cNvPr id="72" name="Rectangle 71"/>
            <p:cNvSpPr/>
            <p:nvPr/>
          </p:nvSpPr>
          <p:spPr>
            <a:xfrm>
              <a:off x="215700" y="1195353"/>
              <a:ext cx="1050175" cy="8700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485702" y="1429743"/>
              <a:ext cx="683079" cy="347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rtlCol="0">
              <a:spAutoFit/>
            </a:bodyPr>
            <a:lstStyle/>
            <a:p>
              <a:pPr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 STF LTF SIGB DATA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878479" y="1700464"/>
            <a:ext cx="1669457" cy="465789"/>
            <a:chOff x="569683" y="1397001"/>
            <a:chExt cx="1384964" cy="64369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75" name="Rectangle 74"/>
            <p:cNvSpPr/>
            <p:nvPr/>
          </p:nvSpPr>
          <p:spPr>
            <a:xfrm>
              <a:off x="569683" y="1397001"/>
              <a:ext cx="1384964" cy="643695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6" name="TextBox 75"/>
            <p:cNvSpPr txBox="1"/>
            <p:nvPr/>
          </p:nvSpPr>
          <p:spPr bwMode="auto">
            <a:xfrm>
              <a:off x="972067" y="1473745"/>
              <a:ext cx="488692" cy="5103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</a:t>
              </a:r>
            </a:p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 SIGA</a:t>
              </a:r>
            </a:p>
          </p:txBody>
        </p:sp>
      </p:grpSp>
      <p:sp>
        <p:nvSpPr>
          <p:cNvPr id="27" name="Left Brace 26"/>
          <p:cNvSpPr/>
          <p:nvPr/>
        </p:nvSpPr>
        <p:spPr bwMode="auto">
          <a:xfrm rot="16200000">
            <a:off x="2351972" y="392096"/>
            <a:ext cx="381000" cy="399408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 bwMode="auto">
          <a:xfrm>
            <a:off x="2067313" y="2607600"/>
            <a:ext cx="1100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 Pre-VHT Portion</a:t>
            </a:r>
          </a:p>
        </p:txBody>
      </p:sp>
      <p:sp>
        <p:nvSpPr>
          <p:cNvPr id="78" name="Left Brace 77"/>
          <p:cNvSpPr/>
          <p:nvPr/>
        </p:nvSpPr>
        <p:spPr bwMode="auto">
          <a:xfrm rot="16200000">
            <a:off x="6293864" y="435713"/>
            <a:ext cx="381000" cy="3889703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 bwMode="auto">
          <a:xfrm>
            <a:off x="5963659" y="2607600"/>
            <a:ext cx="8051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VHT Portion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WUR Multi-Antenna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2915250"/>
            <a:ext cx="8297862" cy="300833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packet is “single-stream”: both Legacy portion and WUR portion.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a WUR transmitter equipped with multiple antennas, if similar CSD design as 802.11n/ac/ax is adopted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Legacy portion uses the same spatial CSD values as 802.11n/ac/ax. This is important for other main radios to correctly set CCA.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portion will not need “per-steam” CSD.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transmitter can determine its spatial mapping matrix based on instantaneous or statistical channel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1521454" y="1676400"/>
            <a:ext cx="6099503" cy="1127448"/>
            <a:chOff x="1901497" y="1691952"/>
            <a:chExt cx="6099503" cy="1127448"/>
          </a:xfrm>
        </p:grpSpPr>
        <p:grpSp>
          <p:nvGrpSpPr>
            <p:cNvPr id="26" name="Group 25"/>
            <p:cNvGrpSpPr/>
            <p:nvPr/>
          </p:nvGrpSpPr>
          <p:grpSpPr>
            <a:xfrm>
              <a:off x="1905000" y="1691952"/>
              <a:ext cx="6096000" cy="466211"/>
              <a:chOff x="1905000" y="1691952"/>
              <a:chExt cx="6096000" cy="466211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1905000" y="1693179"/>
                <a:ext cx="542144" cy="464984"/>
                <a:chOff x="1248103" y="1397390"/>
                <a:chExt cx="542144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1248103" y="1397390"/>
                  <a:ext cx="542144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 bwMode="auto">
                <a:xfrm>
                  <a:off x="1351989" y="1542000"/>
                  <a:ext cx="359073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LSTF</a:t>
                  </a:r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2456069" y="1692758"/>
                <a:ext cx="504569" cy="464984"/>
                <a:chOff x="1054109" y="1396999"/>
                <a:chExt cx="504569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1054109" y="1396999"/>
                  <a:ext cx="504569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 bwMode="auto">
                <a:xfrm>
                  <a:off x="1133958" y="1525177"/>
                  <a:ext cx="354584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LLTF</a:t>
                  </a:r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2974829" y="1692758"/>
                <a:ext cx="528705" cy="464984"/>
                <a:chOff x="827806" y="1396999"/>
                <a:chExt cx="528705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827806" y="1396999"/>
                  <a:ext cx="528705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 bwMode="auto">
                <a:xfrm>
                  <a:off x="889029" y="1531476"/>
                  <a:ext cx="341440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LSIG</a:t>
                  </a: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111298" y="1813398"/>
                <a:ext cx="1375101" cy="229336"/>
                <a:chOff x="334603" y="1397000"/>
                <a:chExt cx="1119082" cy="431801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334603" y="1397000"/>
                  <a:ext cx="1119082" cy="431801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 bwMode="auto">
                <a:xfrm>
                  <a:off x="585361" y="1457505"/>
                  <a:ext cx="806311" cy="34769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>
                      <a:solidFill>
                        <a:schemeClr val="tx1"/>
                      </a:solidFill>
                    </a:rPr>
                    <a:t>WUR 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SYNC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5486400" y="1813398"/>
                <a:ext cx="2514600" cy="229336"/>
                <a:chOff x="-19792" y="1397000"/>
                <a:chExt cx="1050175" cy="43180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-19792" y="1397000"/>
                  <a:ext cx="1050175" cy="4318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 bwMode="auto">
                <a:xfrm>
                  <a:off x="370711" y="1420677"/>
                  <a:ext cx="309614" cy="347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WUR Data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3512142" y="1691952"/>
                <a:ext cx="599155" cy="466081"/>
                <a:chOff x="569682" y="1397001"/>
                <a:chExt cx="739507" cy="644098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69682" y="1397001"/>
                  <a:ext cx="739507" cy="644098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 bwMode="auto">
                <a:xfrm>
                  <a:off x="698757" y="1444592"/>
                  <a:ext cx="472862" cy="51039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BPSK</a:t>
                  </a:r>
                </a:p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Mark</a:t>
                  </a:r>
                </a:p>
              </p:txBody>
            </p:sp>
          </p:grpSp>
        </p:grpSp>
        <p:sp>
          <p:nvSpPr>
            <p:cNvPr id="27" name="Left Brace 26"/>
            <p:cNvSpPr/>
            <p:nvPr/>
          </p:nvSpPr>
          <p:spPr bwMode="auto">
            <a:xfrm rot="16200000">
              <a:off x="2815897" y="1299788"/>
              <a:ext cx="381000" cy="2209800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/>
            <p:cNvSpPr txBox="1"/>
            <p:nvPr/>
          </p:nvSpPr>
          <p:spPr bwMode="auto">
            <a:xfrm>
              <a:off x="2769780" y="2623152"/>
              <a:ext cx="45525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Legacy</a:t>
              </a:r>
            </a:p>
          </p:txBody>
        </p:sp>
        <p:sp>
          <p:nvSpPr>
            <p:cNvPr id="78" name="Left Brace 77"/>
            <p:cNvSpPr/>
            <p:nvPr/>
          </p:nvSpPr>
          <p:spPr bwMode="auto">
            <a:xfrm rot="16200000">
              <a:off x="5865648" y="459215"/>
              <a:ext cx="381000" cy="3889703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TextBox 78"/>
            <p:cNvSpPr txBox="1"/>
            <p:nvPr/>
          </p:nvSpPr>
          <p:spPr bwMode="auto">
            <a:xfrm>
              <a:off x="5876611" y="2634734"/>
              <a:ext cx="35907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WUR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84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WUR Spatial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426440"/>
            <a:ext cx="82121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transmitter equipped with multiple antennas may perform beamforming on WUR portion.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WUR does not define explicit sounding </a:t>
            </a:r>
            <a:r>
              <a:rPr lang="en-US" dirty="0" smtClean="0"/>
              <a:t>protocol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Some implicit channel information may be obtained from main radio.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If beamforming is </a:t>
            </a:r>
            <a:r>
              <a:rPr lang="en-US" dirty="0"/>
              <a:t>not available at </a:t>
            </a:r>
            <a:r>
              <a:rPr lang="en-US" dirty="0" smtClean="0"/>
              <a:t>a </a:t>
            </a:r>
            <a:r>
              <a:rPr lang="en-US" dirty="0"/>
              <a:t>WUR transmitter, </a:t>
            </a:r>
            <a:r>
              <a:rPr lang="en-US" dirty="0" smtClean="0"/>
              <a:t>CSD can be a good spatial mapping candidate.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broadcast/multicast wake-up, CSD will also be effective.</a:t>
            </a:r>
          </a:p>
        </p:txBody>
      </p:sp>
    </p:spTree>
    <p:extLst>
      <p:ext uri="{BB962C8B-B14F-4D97-AF65-F5344CB8AC3E}">
        <p14:creationId xmlns:p14="http://schemas.microsoft.com/office/powerpoint/2010/main" val="7260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CSD for WUR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4831" y="1310553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11n/ac/ax CSD is designed </a:t>
            </a:r>
            <a:r>
              <a:rPr lang="en-US" dirty="0" smtClean="0"/>
              <a:t>according to minimum 20MHz signal </a:t>
            </a:r>
            <a:r>
              <a:rPr lang="en-US" dirty="0"/>
              <a:t>bandwidth [1]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minimum shift is 50ns (&lt;=4Tx) or 25ns(&lt;=8Tx)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maximum shift is 200ns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WUR signal bandwidth is 4MHz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resolvable channel delay is 250ns.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11n/ac/ax per-antenna CSD</a:t>
            </a:r>
            <a:r>
              <a:rPr lang="en-US" dirty="0"/>
              <a:t>, shifted </a:t>
            </a:r>
            <a:r>
              <a:rPr lang="en-US" dirty="0" smtClean="0"/>
              <a:t>delay taps </a:t>
            </a:r>
            <a:r>
              <a:rPr lang="en-US" dirty="0"/>
              <a:t>from all </a:t>
            </a:r>
            <a:r>
              <a:rPr lang="en-US" dirty="0" err="1"/>
              <a:t>Tx</a:t>
            </a:r>
            <a:r>
              <a:rPr lang="en-US" dirty="0"/>
              <a:t> antennas are not </a:t>
            </a:r>
            <a:r>
              <a:rPr lang="en-US" dirty="0" smtClean="0"/>
              <a:t>resolv</a:t>
            </a:r>
            <a:r>
              <a:rPr lang="en-US" dirty="0"/>
              <a:t>able. The spatial diversity benefit will be </a:t>
            </a:r>
            <a:r>
              <a:rPr lang="en-US" dirty="0" smtClean="0"/>
              <a:t>limited.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Larger CSD values </a:t>
            </a:r>
            <a:r>
              <a:rPr lang="en-US" dirty="0" smtClean="0"/>
              <a:t>is </a:t>
            </a:r>
            <a:r>
              <a:rPr lang="en-US" dirty="0"/>
              <a:t>meaningful for WUR.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CSD design: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reuse 11n/ac/ax per-antenna CSD table [1], and WUR portion applies N times of 11n/ac/ax CSD </a:t>
            </a:r>
            <a:r>
              <a:rPr lang="en-US" dirty="0" smtClean="0"/>
              <a:t>values. For example, N </a:t>
            </a:r>
            <a:r>
              <a:rPr lang="en-US" dirty="0" smtClean="0"/>
              <a:t>= </a:t>
            </a:r>
            <a:r>
              <a:rPr lang="en-US" dirty="0" smtClean="0"/>
              <a:t>5.  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0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98" y="1295400"/>
            <a:ext cx="8323402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WUR Packet</a:t>
            </a:r>
            <a:endParaRPr lang="en-US" kern="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WUR Data signal uses center 13 tones in 20MHz bandwidth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Payload: 48 bits, Manchester Coding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2ms noise appended before the WUR packet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CFO </a:t>
            </a:r>
            <a:r>
              <a:rPr lang="en-US" sz="2000" dirty="0"/>
              <a:t>= </a:t>
            </a:r>
            <a:r>
              <a:rPr lang="en-US" sz="2000" dirty="0" smtClean="0"/>
              <a:t>20ppm, fc = 2.4GHz, No 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Receiver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Realistic AGC: entire packet is normalized to certain gain target 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Noise portion normalized based on the noise power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WUR portion normalized by 20MHz preamble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3</a:t>
            </a:r>
            <a:r>
              <a:rPr lang="en-US" sz="1800" kern="0" baseline="30000" dirty="0" smtClean="0"/>
              <a:t>th</a:t>
            </a:r>
            <a:r>
              <a:rPr lang="en-US" sz="1800" kern="0" dirty="0" smtClean="0"/>
              <a:t> </a:t>
            </a:r>
            <a:r>
              <a:rPr lang="en-US" sz="1800" kern="0" dirty="0"/>
              <a:t>order 4MHz </a:t>
            </a:r>
            <a:r>
              <a:rPr lang="en-US" sz="1800" kern="0" dirty="0" err="1"/>
              <a:t>butterworth</a:t>
            </a:r>
            <a:r>
              <a:rPr lang="en-US" sz="1800" kern="0" dirty="0"/>
              <a:t> filter with 2.5MHz cutoff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4MHz sampling rate with in-phase path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56662" y="2667000"/>
            <a:ext cx="7249138" cy="466211"/>
            <a:chOff x="1295400" y="4258189"/>
            <a:chExt cx="7249138" cy="466211"/>
          </a:xfrm>
        </p:grpSpPr>
        <p:grpSp>
          <p:nvGrpSpPr>
            <p:cNvPr id="9" name="Group 8"/>
            <p:cNvGrpSpPr/>
            <p:nvPr/>
          </p:nvGrpSpPr>
          <p:grpSpPr>
            <a:xfrm>
              <a:off x="3773010" y="4259416"/>
              <a:ext cx="542144" cy="464984"/>
              <a:chOff x="1248103" y="1397390"/>
              <a:chExt cx="542144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5" name="Rectangle 24"/>
              <p:cNvSpPr/>
              <p:nvPr/>
            </p:nvSpPr>
            <p:spPr>
              <a:xfrm>
                <a:off x="1248103" y="1397390"/>
                <a:ext cx="542144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1351989" y="1542000"/>
                <a:ext cx="359073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324079" y="4258995"/>
              <a:ext cx="504569" cy="464984"/>
              <a:chOff x="1054109" y="1396999"/>
              <a:chExt cx="504569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054109" y="1396999"/>
                <a:ext cx="504569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133958" y="1525177"/>
                <a:ext cx="354584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842839" y="4258995"/>
              <a:ext cx="528705" cy="464984"/>
              <a:chOff x="827806" y="1396999"/>
              <a:chExt cx="528705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1" name="Rectangle 20"/>
              <p:cNvSpPr/>
              <p:nvPr/>
            </p:nvSpPr>
            <p:spPr>
              <a:xfrm>
                <a:off x="827806" y="1396999"/>
                <a:ext cx="528705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889029" y="1531476"/>
                <a:ext cx="341440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979309" y="4379635"/>
              <a:ext cx="1119082" cy="229336"/>
              <a:chOff x="334603" y="1397000"/>
              <a:chExt cx="1119082" cy="431801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3" y="1397000"/>
                <a:ext cx="1119082" cy="431801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432324" y="1457505"/>
                <a:ext cx="806311" cy="347695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SYNC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098391" y="4379635"/>
              <a:ext cx="1446147" cy="229336"/>
              <a:chOff x="-19792" y="1397000"/>
              <a:chExt cx="1050175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-19792" y="1397000"/>
                <a:ext cx="1050175" cy="4318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255018" y="1420677"/>
                <a:ext cx="500555" cy="347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380152" y="4258189"/>
              <a:ext cx="599155" cy="466081"/>
              <a:chOff x="569682" y="1397001"/>
              <a:chExt cx="739507" cy="644098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5" name="Rectangle 14"/>
              <p:cNvSpPr/>
              <p:nvPr/>
            </p:nvSpPr>
            <p:spPr>
              <a:xfrm>
                <a:off x="569682" y="1397001"/>
                <a:ext cx="739507" cy="644098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98757" y="1444592"/>
                <a:ext cx="472862" cy="510396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Mark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295400" y="4262209"/>
              <a:ext cx="2464980" cy="46177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146732" y="4367603"/>
              <a:ext cx="828753" cy="130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B-LOS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800" y="6019800"/>
            <a:ext cx="7507288" cy="38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More diversity gain is achieved with 5x 11ac CSD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295400"/>
            <a:ext cx="6530142" cy="490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/>
              <a:t>-</a:t>
            </a:r>
            <a:r>
              <a:rPr lang="en-US" dirty="0" smtClean="0"/>
              <a:t>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71537" y="5889093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~1dB loss for HDR with 11ac CSD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Huge </a:t>
            </a:r>
            <a:r>
              <a:rPr lang="en-US" sz="1600" kern="0" dirty="0"/>
              <a:t>diversity gain is achieved with 5x 11ac CSD</a:t>
            </a:r>
          </a:p>
          <a:p>
            <a:pPr marL="457200" lvl="1" indent="0">
              <a:spcBef>
                <a:spcPts val="300"/>
              </a:spcBef>
            </a:pPr>
            <a:endParaRPr lang="en-US" sz="1600" kern="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947" y="1253601"/>
            <a:ext cx="6492717" cy="487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38532</TotalTime>
  <Words>1179</Words>
  <Application>Microsoft Office PowerPoint</Application>
  <PresentationFormat>On-screen Show (4:3)</PresentationFormat>
  <Paragraphs>260</Paragraphs>
  <Slides>24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Discussion on WUR Multi-Antenna Transmission</vt:lpstr>
      <vt:lpstr>Introduction</vt:lpstr>
      <vt:lpstr>Review: 11n/ac/ax CSD</vt:lpstr>
      <vt:lpstr>WUR Multi-Antenna Transmission</vt:lpstr>
      <vt:lpstr>WUR Spatial Mapping</vt:lpstr>
      <vt:lpstr>CSD for WUR</vt:lpstr>
      <vt:lpstr>Simulation Settings</vt:lpstr>
      <vt:lpstr>B-LOS 2x1</vt:lpstr>
      <vt:lpstr>B-LOS 4x1</vt:lpstr>
      <vt:lpstr>B-LOS 8x1</vt:lpstr>
      <vt:lpstr>D-NLOS 2x1</vt:lpstr>
      <vt:lpstr>D-NLOS 4x1</vt:lpstr>
      <vt:lpstr>D-NLOS 8x1</vt:lpstr>
      <vt:lpstr>Discussion</vt:lpstr>
      <vt:lpstr>Straw Poll 1</vt:lpstr>
      <vt:lpstr>Straw Poll 2</vt:lpstr>
      <vt:lpstr>Straw Poll 3</vt:lpstr>
      <vt:lpstr>Reference</vt:lpstr>
      <vt:lpstr>Appendix</vt:lpstr>
      <vt:lpstr>UMi-NLOS 2x1</vt:lpstr>
      <vt:lpstr>UMi-NLOS 4x1</vt:lpstr>
      <vt:lpstr>AWGN: DFT 2x1</vt:lpstr>
      <vt:lpstr>AWGN: DFT 4x1</vt:lpstr>
      <vt:lpstr>AWGN: DFT 8x1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783</cp:revision>
  <cp:lastPrinted>1601-01-01T00:00:00Z</cp:lastPrinted>
  <dcterms:created xsi:type="dcterms:W3CDTF">2015-10-31T00:33:08Z</dcterms:created>
  <dcterms:modified xsi:type="dcterms:W3CDTF">2018-03-05T14:15:08Z</dcterms:modified>
</cp:coreProperties>
</file>