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323" r:id="rId4"/>
    <p:sldId id="324" r:id="rId5"/>
    <p:sldId id="325" r:id="rId6"/>
    <p:sldId id="326" r:id="rId7"/>
    <p:sldId id="327" r:id="rId8"/>
    <p:sldId id="328" r:id="rId9"/>
    <p:sldId id="330" r:id="rId10"/>
    <p:sldId id="322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5414" autoAdjust="0"/>
    <p:restoredTop sz="94703" autoAdjust="0"/>
  </p:normalViewPr>
  <p:slideViewPr>
    <p:cSldViewPr>
      <p:cViewPr varScale="1">
        <p:scale>
          <a:sx n="72" d="100"/>
          <a:sy n="72" d="100"/>
        </p:scale>
        <p:origin x="66" y="5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/-0406r0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</a:t>
            </a:r>
            <a:r>
              <a:rPr lang="en-US" sz="2800" dirty="0" err="1" smtClean="0"/>
              <a:t>theWUR</a:t>
            </a:r>
            <a:r>
              <a:rPr lang="en-US" sz="2800" dirty="0" smtClean="0"/>
              <a:t> </a:t>
            </a:r>
            <a:r>
              <a:rPr lang="en-US" sz="2800" dirty="0" smtClean="0"/>
              <a:t>Minimum </a:t>
            </a:r>
            <a:r>
              <a:rPr lang="en-US" sz="2800" dirty="0" smtClean="0"/>
              <a:t>Sensitivity Level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686894"/>
              </p:ext>
            </p:extLst>
          </p:nvPr>
        </p:nvGraphicFramePr>
        <p:xfrm>
          <a:off x="2957513" y="3087688"/>
          <a:ext cx="6886575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5" name="Document" r:id="rId5" imgW="8290118" imgH="3005980" progId="Word.Document.8">
                  <p:embed/>
                </p:oleObj>
              </mc:Choice>
              <mc:Fallback>
                <p:oleObj name="Document" r:id="rId5" imgW="8290118" imgH="30059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3087688"/>
                        <a:ext cx="6886575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6858000" y="6475414"/>
            <a:ext cx="3184520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42043" y="1751014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/>
              <a:t>[1] 18/0152r0 </a:t>
            </a:r>
            <a:r>
              <a:rPr lang="en-US" kern="0" dirty="0" smtClean="0"/>
              <a:t>Proposed Draft WUR PHY Specification, IEEE </a:t>
            </a:r>
            <a:r>
              <a:rPr lang="en-US" kern="0" dirty="0"/>
              <a:t>802.11 </a:t>
            </a:r>
            <a:r>
              <a:rPr lang="en-US" kern="0" dirty="0" err="1"/>
              <a:t>TGba</a:t>
            </a:r>
            <a:r>
              <a:rPr lang="en-US" kern="0" dirty="0"/>
              <a:t>, </a:t>
            </a:r>
            <a:r>
              <a:rPr lang="en-US" kern="0" dirty="0" smtClean="0"/>
              <a:t>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 smtClean="0"/>
              <a:t>[2] 17/0365r0 Regulations </a:t>
            </a:r>
            <a:r>
              <a:rPr lang="en-US" kern="0" dirty="0"/>
              <a:t>and Noise Figure – Impact on SNR</a:t>
            </a:r>
            <a:r>
              <a:rPr lang="en-US" kern="0" dirty="0" smtClean="0"/>
              <a:t>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r>
              <a:rPr lang="en-US" kern="0" dirty="0" smtClean="0"/>
              <a:t>, </a:t>
            </a:r>
            <a:r>
              <a:rPr lang="en-US" kern="0" dirty="0"/>
              <a:t>March </a:t>
            </a:r>
            <a:r>
              <a:rPr lang="en-US" kern="0" dirty="0" smtClean="0"/>
              <a:t>2017</a:t>
            </a: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 smtClean="0"/>
              <a:t>[3] 17/0188r9 Simulation Scenario and Evaluation Methodology,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r>
              <a:rPr lang="en-US" kern="0" dirty="0"/>
              <a:t>, </a:t>
            </a:r>
            <a:r>
              <a:rPr lang="en-US" kern="0" dirty="0" smtClean="0"/>
              <a:t>July </a:t>
            </a:r>
            <a:r>
              <a:rPr lang="en-US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 smtClean="0"/>
              <a:t>[4</a:t>
            </a:r>
            <a:r>
              <a:rPr lang="en-US" kern="0" dirty="0"/>
              <a:t>] </a:t>
            </a:r>
            <a:r>
              <a:rPr lang="en-US" kern="0" dirty="0" smtClean="0"/>
              <a:t>17/0029r10 WUR </a:t>
            </a:r>
            <a:r>
              <a:rPr lang="en-US" kern="0" dirty="0"/>
              <a:t>Usage Model </a:t>
            </a:r>
            <a:r>
              <a:rPr lang="en-US" kern="0" dirty="0" smtClean="0"/>
              <a:t>Document, </a:t>
            </a:r>
            <a:r>
              <a:rPr lang="en-US" kern="0" dirty="0"/>
              <a:t>IEEE 802.11 </a:t>
            </a:r>
            <a:r>
              <a:rPr lang="en-US" kern="0" dirty="0" err="1"/>
              <a:t>TGba</a:t>
            </a:r>
            <a:r>
              <a:rPr lang="en-US" kern="0" dirty="0"/>
              <a:t>, </a:t>
            </a:r>
            <a:r>
              <a:rPr lang="en-US" kern="0" dirty="0" smtClean="0"/>
              <a:t>September </a:t>
            </a:r>
            <a:r>
              <a:rPr lang="en-US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</p:txBody>
      </p:sp>
      <p:sp>
        <p:nvSpPr>
          <p:cNvPr id="9" name="Date Placeholder 2"/>
          <p:cNvSpPr>
            <a:spLocks noGrp="1"/>
          </p:cNvSpPr>
          <p:nvPr>
            <p:ph type="dt" idx="15"/>
          </p:nvPr>
        </p:nvSpPr>
        <p:spPr>
          <a:xfrm>
            <a:off x="914401" y="329347"/>
            <a:ext cx="2499764" cy="273050"/>
          </a:xfrm>
        </p:spPr>
        <p:txBody>
          <a:bodyPr/>
          <a:lstStyle/>
          <a:p>
            <a:r>
              <a:rPr lang="en-US" dirty="0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92842" y="1992314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This presentation discusses whether WUR sensitivity for the low rate should be defined better than the sensitivity of </a:t>
            </a:r>
            <a:r>
              <a:rPr lang="en-US" dirty="0" smtClean="0">
                <a:ea typeface="SimSun" panose="02010600030101010101" pitchFamily="2" charset="-122"/>
                <a:cs typeface="Arial" panose="020B0604020202020204" pitchFamily="34" charset="0"/>
              </a:rPr>
              <a:t>primary </a:t>
            </a:r>
            <a:r>
              <a:rPr lang="en-US" dirty="0">
                <a:ea typeface="SimSun" panose="02010600030101010101" pitchFamily="2" charset="-122"/>
                <a:cs typeface="Arial" panose="020B0604020202020204" pitchFamily="34" charset="0"/>
              </a:rPr>
              <a:t>connectivity radio </a:t>
            </a:r>
            <a:r>
              <a:rPr lang="en-US" dirty="0" smtClean="0"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US" kern="0" dirty="0" smtClean="0"/>
              <a:t>PCR), i.e., -82dBm @ 20MHz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/>
              <a:t>The subject was brought up during the spec PHY development [1], and is motivated by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 smtClean="0">
                <a:latin typeface="+mj-lt"/>
              </a:rPr>
              <a:t>11ba PAR statement, “</a:t>
            </a:r>
            <a:r>
              <a:rPr lang="en-US" sz="2000" dirty="0" smtClean="0">
                <a:latin typeface="+mj-lt"/>
                <a:ea typeface="SimSun" panose="02010600030101010101" pitchFamily="2" charset="-122"/>
                <a:cs typeface="Arial" panose="020B0604020202020204" pitchFamily="34" charset="0"/>
              </a:rPr>
              <a:t>The WUR is a companion radio to the primary connectivity radio and </a:t>
            </a:r>
            <a:r>
              <a:rPr lang="en-US" sz="2000" dirty="0" smtClean="0">
                <a:highlight>
                  <a:srgbClr val="FFFF00"/>
                </a:highlight>
                <a:latin typeface="+mj-lt"/>
                <a:ea typeface="SimSun" panose="02010600030101010101" pitchFamily="2" charset="-122"/>
                <a:cs typeface="Arial" panose="020B0604020202020204" pitchFamily="34" charset="0"/>
              </a:rPr>
              <a:t>meets the same range requirement</a:t>
            </a:r>
            <a:r>
              <a:rPr lang="en-US" sz="2000" dirty="0" smtClean="0">
                <a:latin typeface="+mj-lt"/>
                <a:ea typeface="SimSun" panose="02010600030101010101" pitchFamily="2" charset="-122"/>
                <a:cs typeface="Arial" panose="020B0604020202020204" pitchFamily="34" charset="0"/>
              </a:rPr>
              <a:t> as the primary connectivity radio.”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Factors Impacting Link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42043" y="1826420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The </a:t>
            </a:r>
            <a:r>
              <a:rPr lang="en-US" kern="0" dirty="0">
                <a:latin typeface="+mj-lt"/>
              </a:rPr>
              <a:t>link budget, in comparison </a:t>
            </a:r>
            <a:r>
              <a:rPr lang="en-US" kern="0" dirty="0" smtClean="0">
                <a:latin typeface="+mj-lt"/>
              </a:rPr>
              <a:t>to PCR, was previously brought up in [2]</a:t>
            </a:r>
            <a:endParaRPr lang="en-US" kern="0" dirty="0">
              <a:latin typeface="+mj-lt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>
                <a:latin typeface="+mj-lt"/>
              </a:rPr>
              <a:t>T</a:t>
            </a:r>
            <a:r>
              <a:rPr lang="en-US" kern="0" dirty="0" smtClean="0">
                <a:latin typeface="+mj-lt"/>
              </a:rPr>
              <a:t>here could be </a:t>
            </a:r>
            <a:r>
              <a:rPr lang="en-US" kern="0" dirty="0">
                <a:latin typeface="+mj-lt"/>
              </a:rPr>
              <a:t>a max </a:t>
            </a:r>
            <a:r>
              <a:rPr lang="en-US" kern="0" dirty="0" err="1">
                <a:latin typeface="+mj-lt"/>
              </a:rPr>
              <a:t>Tx</a:t>
            </a:r>
            <a:r>
              <a:rPr lang="en-US" kern="0" dirty="0">
                <a:latin typeface="+mj-lt"/>
              </a:rPr>
              <a:t>-PSD limit per MHz of </a:t>
            </a:r>
            <a:r>
              <a:rPr lang="en-US" kern="0" dirty="0" smtClean="0">
                <a:latin typeface="+mj-lt"/>
              </a:rPr>
              <a:t>bandwidth imposed by regulatory bodies.</a:t>
            </a:r>
            <a:endParaRPr lang="en-US" kern="0" dirty="0">
              <a:latin typeface="+mj-lt"/>
            </a:endParaRP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>
                <a:latin typeface="+mj-lt"/>
              </a:rPr>
              <a:t>Because WUR bandwidth is 4MHz, therefore it transmission may be done at </a:t>
            </a:r>
            <a:r>
              <a:rPr lang="en-US" sz="2000" kern="0" dirty="0" err="1" smtClean="0">
                <a:latin typeface="Symbol" panose="05050102010706020507" pitchFamily="18" charset="2"/>
              </a:rPr>
              <a:t>d</a:t>
            </a:r>
            <a:r>
              <a:rPr lang="en-US" sz="2000" kern="0" dirty="0" err="1" smtClean="0">
                <a:latin typeface="+mj-lt"/>
              </a:rPr>
              <a:t>dB</a:t>
            </a:r>
            <a:r>
              <a:rPr lang="en-US" sz="2000" kern="0" dirty="0" smtClean="0">
                <a:latin typeface="+mj-lt"/>
              </a:rPr>
              <a:t> </a:t>
            </a:r>
            <a:r>
              <a:rPr lang="en-US" sz="2000" kern="0" dirty="0">
                <a:latin typeface="+mj-lt"/>
              </a:rPr>
              <a:t>lower than WUR</a:t>
            </a:r>
          </a:p>
          <a:p>
            <a:pPr lvl="3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kern="0" dirty="0" smtClean="0">
                <a:latin typeface="+mj-lt"/>
              </a:rPr>
              <a:t>Typically </a:t>
            </a:r>
            <a:r>
              <a:rPr lang="en-US" sz="1800" kern="0" dirty="0" smtClean="0">
                <a:latin typeface="Symbol" panose="05050102010706020507" pitchFamily="18" charset="2"/>
              </a:rPr>
              <a:t>d</a:t>
            </a:r>
            <a:r>
              <a:rPr lang="en-US" sz="1800" kern="0" dirty="0" smtClean="0">
                <a:latin typeface="+mj-lt"/>
              </a:rPr>
              <a:t>=4  in </a:t>
            </a:r>
            <a:r>
              <a:rPr lang="en-US" sz="1800" kern="0" dirty="0">
                <a:latin typeface="+mj-lt"/>
              </a:rPr>
              <a:t>2.4 GHz </a:t>
            </a:r>
            <a:r>
              <a:rPr lang="en-US" sz="1800" kern="0" dirty="0" smtClean="0">
                <a:latin typeface="+mj-lt"/>
              </a:rPr>
              <a:t>band, </a:t>
            </a:r>
            <a:r>
              <a:rPr lang="en-US" sz="1800" kern="0" dirty="0">
                <a:latin typeface="+mj-lt"/>
              </a:rPr>
              <a:t>and 7 dB </a:t>
            </a:r>
            <a:r>
              <a:rPr lang="en-US" sz="1800" kern="0" dirty="0" smtClean="0">
                <a:latin typeface="+mj-lt"/>
              </a:rPr>
              <a:t>in </a:t>
            </a:r>
            <a:r>
              <a:rPr lang="en-US" sz="1800" kern="0" dirty="0">
                <a:latin typeface="+mj-lt"/>
              </a:rPr>
              <a:t>5 GHz band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WUR noise </a:t>
            </a:r>
            <a:r>
              <a:rPr lang="en-US" kern="0" dirty="0">
                <a:latin typeface="+mj-lt"/>
              </a:rPr>
              <a:t>figure </a:t>
            </a:r>
            <a:r>
              <a:rPr lang="en-US" kern="0" dirty="0" smtClean="0">
                <a:latin typeface="+mj-lt"/>
              </a:rPr>
              <a:t>is assumed to be 8 </a:t>
            </a:r>
            <a:r>
              <a:rPr lang="en-US" kern="0" dirty="0">
                <a:latin typeface="+mj-lt"/>
              </a:rPr>
              <a:t>dB higher than that of the </a:t>
            </a:r>
            <a:r>
              <a:rPr lang="en-US" kern="0" dirty="0" smtClean="0">
                <a:latin typeface="+mj-lt"/>
              </a:rPr>
              <a:t>PCR, </a:t>
            </a:r>
            <a:r>
              <a:rPr lang="en-US" kern="0" dirty="0">
                <a:latin typeface="+mj-lt"/>
              </a:rPr>
              <a:t>due to lower power </a:t>
            </a:r>
            <a:r>
              <a:rPr lang="en-US" kern="0" dirty="0" smtClean="0">
                <a:latin typeface="+mj-lt"/>
              </a:rPr>
              <a:t>consumption [3]</a:t>
            </a:r>
            <a:endParaRPr lang="en-US" kern="0" dirty="0">
              <a:latin typeface="+mj-lt"/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7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WUR vs. PCR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05000" y="1781651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Because of the limitation in </a:t>
            </a:r>
            <a:r>
              <a:rPr lang="en-US" kern="0" dirty="0" err="1" smtClean="0">
                <a:latin typeface="+mj-lt"/>
              </a:rPr>
              <a:t>Tx</a:t>
            </a:r>
            <a:r>
              <a:rPr lang="en-US" kern="0" dirty="0" smtClean="0">
                <a:latin typeface="+mj-lt"/>
              </a:rPr>
              <a:t>-PSD, a concern was raised that </a:t>
            </a:r>
            <a:r>
              <a:rPr lang="en-US" kern="0" dirty="0">
                <a:latin typeface="+mj-lt"/>
              </a:rPr>
              <a:t>in certain regions of </a:t>
            </a:r>
            <a:r>
              <a:rPr lang="en-US" kern="0" dirty="0" smtClean="0">
                <a:latin typeface="+mj-lt"/>
              </a:rPr>
              <a:t>the world, WUR may not necessarily meet the same range as PCR, and therefore, not being able to meet PAR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For this, some have argued to define lower sensitivity for WUR 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 smtClean="0">
                <a:latin typeface="+mj-lt"/>
              </a:rPr>
              <a:t>There is an additional 7dB due to the reduction in noise bandwidth for 4MHz WUR as opposed to 20MHz that of  the PCR</a:t>
            </a:r>
          </a:p>
          <a:p>
            <a:pPr lvl="3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sz="1800" kern="0" dirty="0" smtClean="0">
              <a:latin typeface="+mj-lt"/>
            </a:endParaRPr>
          </a:p>
          <a:p>
            <a:pPr marL="1657350" lvl="3" indent="-285750"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800" kern="0" dirty="0" smtClean="0">
                <a:latin typeface="+mj-lt"/>
              </a:rPr>
              <a:t>We note that this 7dB is already accounted for the low rate link budget analysis</a:t>
            </a:r>
          </a:p>
          <a:p>
            <a:pPr marL="1371600" lvl="3" indent="0" defTabSz="914400" eaLnBrk="0" hangingPunct="0">
              <a:spcBef>
                <a:spcPct val="20000"/>
              </a:spcBef>
              <a:buClrTx/>
              <a:buSzTx/>
            </a:pPr>
            <a:endParaRPr lang="en-US" kern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181" y="603333"/>
            <a:ext cx="10361084" cy="768268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</a:t>
            </a:r>
            <a:r>
              <a:rPr lang="en-US" dirty="0" smtClean="0"/>
              <a:t>ook At Definition Of Sensitivity For PCR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849454" y="1545242"/>
            <a:ext cx="8305800" cy="5020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As it is well understood majority of devices in the market meet better sensitivity than what is required by the spec.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400" kern="0" dirty="0" smtClean="0">
                <a:latin typeface="+mj-lt"/>
              </a:rPr>
              <a:t>However, spec defines minimum sensitivity requirement for  </a:t>
            </a:r>
            <a:r>
              <a:rPr lang="en-US" sz="2400" u="sng" kern="0" dirty="0" smtClean="0">
                <a:latin typeface="+mj-lt"/>
              </a:rPr>
              <a:t>all implementations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400" kern="0" dirty="0" smtClean="0">
                <a:latin typeface="+mj-lt"/>
              </a:rPr>
              <a:t>Allows development of variety of devices at different price point for different applications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400" kern="0" dirty="0" smtClean="0">
                <a:latin typeface="+mj-lt"/>
              </a:rPr>
              <a:t>Encourages competition to meet better coverage/price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400" kern="0" dirty="0">
                <a:latin typeface="+mj-lt"/>
              </a:rPr>
              <a:t>The least costly devices do not transmit at maximum </a:t>
            </a:r>
            <a:r>
              <a:rPr lang="en-US" sz="2400" kern="0" dirty="0" err="1">
                <a:latin typeface="+mj-lt"/>
              </a:rPr>
              <a:t>Tx</a:t>
            </a:r>
            <a:r>
              <a:rPr lang="en-US" sz="2400" kern="0" dirty="0">
                <a:latin typeface="+mj-lt"/>
              </a:rPr>
              <a:t> limit either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sz="2400" kern="0" dirty="0" smtClean="0">
              <a:latin typeface="+mj-lt"/>
            </a:endParaRP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6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181" y="603333"/>
            <a:ext cx="10361084" cy="768268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</a:t>
            </a:r>
            <a:r>
              <a:rPr lang="en-US" dirty="0" smtClean="0"/>
              <a:t>ook At Definition Of Sensitivity For PCR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905000" y="1454754"/>
            <a:ext cx="8305800" cy="5020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The max </a:t>
            </a:r>
            <a:r>
              <a:rPr lang="en-US" kern="0" dirty="0" err="1" smtClean="0">
                <a:latin typeface="+mj-lt"/>
              </a:rPr>
              <a:t>Tx</a:t>
            </a:r>
            <a:r>
              <a:rPr lang="en-US" kern="0" dirty="0" smtClean="0">
                <a:latin typeface="+mj-lt"/>
              </a:rPr>
              <a:t> power limit is different in 5GHz band compared to 2.4GHz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/>
              <a:t>The max </a:t>
            </a:r>
            <a:r>
              <a:rPr lang="en-US" kern="0" dirty="0" err="1"/>
              <a:t>Tx</a:t>
            </a:r>
            <a:r>
              <a:rPr lang="en-US" kern="0" dirty="0"/>
              <a:t> power limit </a:t>
            </a:r>
            <a:r>
              <a:rPr lang="en-US" kern="0" dirty="0" smtClean="0"/>
              <a:t>is also </a:t>
            </a:r>
            <a:r>
              <a:rPr lang="en-US" kern="0" dirty="0" smtClean="0">
                <a:latin typeface="+mj-lt"/>
              </a:rPr>
              <a:t>different in different regulatory domains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Spec defines uniform sensitivity level in 11a/g/n/ac/ax for 20MHz of bandwidth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Note </a:t>
            </a:r>
            <a:r>
              <a:rPr lang="en-US" kern="0" dirty="0">
                <a:latin typeface="+mj-lt"/>
              </a:rPr>
              <a:t>that when 11a was </a:t>
            </a:r>
            <a:r>
              <a:rPr lang="en-US" kern="0" dirty="0" smtClean="0">
                <a:latin typeface="+mj-lt"/>
              </a:rPr>
              <a:t>developed,  </a:t>
            </a:r>
            <a:r>
              <a:rPr lang="en-US" kern="0" dirty="0">
                <a:latin typeface="+mj-lt"/>
              </a:rPr>
              <a:t>UNII low (</a:t>
            </a:r>
            <a:r>
              <a:rPr lang="en-US" kern="0" dirty="0" smtClean="0">
                <a:latin typeface="+mj-lt"/>
              </a:rPr>
              <a:t>5.15-5.25 MHz) had 7dB lower max </a:t>
            </a:r>
            <a:r>
              <a:rPr lang="en-US" kern="0" dirty="0" err="1" smtClean="0">
                <a:latin typeface="+mj-lt"/>
              </a:rPr>
              <a:t>Tx</a:t>
            </a:r>
            <a:r>
              <a:rPr lang="en-US" kern="0" dirty="0" smtClean="0">
                <a:latin typeface="+mj-lt"/>
              </a:rPr>
              <a:t> power required by FCC (just recently FCC has increased the level to be the same as UNII-2 &amp; 3).</a:t>
            </a:r>
            <a:endParaRPr lang="en-US" kern="0" dirty="0">
              <a:latin typeface="+mj-lt"/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2800" kern="0" dirty="0" smtClean="0"/>
              <a:t>The definition of sensitivity level for PCR is not coupled with regulatory domains (</a:t>
            </a:r>
            <a:r>
              <a:rPr lang="en-US" sz="2800" kern="0" dirty="0" err="1"/>
              <a:t>T</a:t>
            </a:r>
            <a:r>
              <a:rPr lang="en-US" sz="2800" kern="0" dirty="0" err="1" smtClean="0"/>
              <a:t>x</a:t>
            </a:r>
            <a:r>
              <a:rPr lang="en-US" sz="2800" kern="0" dirty="0" smtClean="0"/>
              <a:t> power</a:t>
            </a:r>
            <a:r>
              <a:rPr lang="en-US" sz="2800" kern="0" dirty="0"/>
              <a:t> </a:t>
            </a:r>
            <a:r>
              <a:rPr lang="en-US" sz="2800" kern="0" dirty="0" smtClean="0"/>
              <a:t>or the range of coverage) </a:t>
            </a:r>
            <a:endParaRPr lang="en-US" sz="2800" kern="0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07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181" y="603333"/>
            <a:ext cx="10361084" cy="768268"/>
          </a:xfrm>
        </p:spPr>
        <p:txBody>
          <a:bodyPr/>
          <a:lstStyle/>
          <a:p>
            <a:r>
              <a:rPr lang="en-US" dirty="0" smtClean="0"/>
              <a:t>Definition Of Sensitivity For WUR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842659" y="1377463"/>
            <a:ext cx="8839200" cy="5020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The minimum sensitivity level of WUR should be defined independent of the regulatory domain requirements on </a:t>
            </a:r>
            <a:r>
              <a:rPr lang="en-US" kern="0" dirty="0" err="1" smtClean="0">
                <a:latin typeface="+mj-lt"/>
              </a:rPr>
              <a:t>Tx</a:t>
            </a:r>
            <a:r>
              <a:rPr lang="en-US" kern="0" dirty="0" smtClean="0">
                <a:latin typeface="+mj-lt"/>
              </a:rPr>
              <a:t>-power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For the low rate, it cannot be better than PCR because in regions that there is no </a:t>
            </a:r>
            <a:r>
              <a:rPr lang="en-US" kern="0" dirty="0" err="1" smtClean="0">
                <a:latin typeface="+mj-lt"/>
              </a:rPr>
              <a:t>Tx</a:t>
            </a:r>
            <a:r>
              <a:rPr lang="en-US" kern="0" dirty="0" smtClean="0">
                <a:latin typeface="+mj-lt"/>
              </a:rPr>
              <a:t>-PSD limit, the range of WUR will become better than PCR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A </a:t>
            </a:r>
            <a:r>
              <a:rPr lang="en-US" kern="0" dirty="0">
                <a:latin typeface="+mj-lt"/>
              </a:rPr>
              <a:t>b</a:t>
            </a:r>
            <a:r>
              <a:rPr lang="en-US" kern="0" dirty="0" smtClean="0">
                <a:latin typeface="+mj-lt"/>
              </a:rPr>
              <a:t>etter range for WUR will cause PCR to go off the range of its BSS unnoticed because WUR will continue to receive WUR beacons</a:t>
            </a:r>
          </a:p>
          <a:p>
            <a:pPr marL="1200150" lvl="2" indent="-34290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000" kern="0" dirty="0" smtClean="0">
                <a:latin typeface="+mj-lt"/>
              </a:rPr>
              <a:t>Creates problems with roaming </a:t>
            </a:r>
          </a:p>
          <a:p>
            <a:pPr marL="40005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kern="0" dirty="0" smtClean="0">
                <a:latin typeface="+mj-lt"/>
              </a:rPr>
              <a:t>A shorter range of WUR is also problematic</a:t>
            </a:r>
          </a:p>
          <a:p>
            <a:pPr marL="400050"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kern="0" dirty="0" smtClean="0">
                <a:latin typeface="+mj-lt"/>
              </a:rPr>
              <a:t>Devices need to develop implementation specific recovery mechanisms because the two radios will not have identical ranges</a:t>
            </a:r>
          </a:p>
          <a:p>
            <a:pPr marL="400050" defTabSz="914400" eaLnBrk="0" hangingPunct="0">
              <a:spcBef>
                <a:spcPct val="20000"/>
              </a:spcBef>
              <a:buClrTx/>
              <a:buSzTx/>
              <a:buFont typeface="Arial" panose="020B0604020202020204" pitchFamily="34" charset="0"/>
              <a:buChar char="•"/>
            </a:pPr>
            <a:endParaRPr lang="en-US" kern="0" dirty="0" smtClean="0">
              <a:latin typeface="+mj-lt"/>
            </a:endParaRPr>
          </a:p>
          <a:p>
            <a:pPr marL="1200150" lvl="2" indent="-342900"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sz="2000" kern="0" dirty="0">
              <a:latin typeface="+mj-lt"/>
            </a:endParaRPr>
          </a:p>
          <a:p>
            <a:pPr marL="400050"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§"/>
            </a:pPr>
            <a:endParaRPr lang="en-US" kern="0" dirty="0" smtClean="0">
              <a:latin typeface="+mj-lt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4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181" y="603333"/>
            <a:ext cx="10361084" cy="576758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" y="1545242"/>
            <a:ext cx="11049000" cy="5020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Define the WUR minimum sensitivity level for the low rate to be the same as PCR, i.e., -82dBm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The actual range depends on the receiver implementation such as noise figure.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>
                <a:latin typeface="+mj-lt"/>
              </a:rPr>
              <a:t>The </a:t>
            </a:r>
            <a:r>
              <a:rPr lang="en-US" kern="0" dirty="0" smtClean="0">
                <a:latin typeface="+mj-lt"/>
              </a:rPr>
              <a:t>main target of WUR is </a:t>
            </a:r>
            <a:r>
              <a:rPr lang="en-US" kern="0" dirty="0">
                <a:latin typeface="+mj-lt"/>
              </a:rPr>
              <a:t>to enable a low power receiver. Therefore spec should define a minimum sensitivity that all implementation can meet without </a:t>
            </a:r>
            <a:r>
              <a:rPr lang="en-US" kern="0" dirty="0" smtClean="0">
                <a:latin typeface="+mj-lt"/>
              </a:rPr>
              <a:t>incurring </a:t>
            </a:r>
            <a:r>
              <a:rPr lang="en-US" kern="0" dirty="0">
                <a:latin typeface="+mj-lt"/>
              </a:rPr>
              <a:t>higher power consumption or </a:t>
            </a:r>
            <a:r>
              <a:rPr lang="en-US" kern="0" dirty="0" smtClean="0">
                <a:latin typeface="+mj-lt"/>
              </a:rPr>
              <a:t>cost.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Cost is also important for successful penetration of WUR to </a:t>
            </a:r>
            <a:r>
              <a:rPr lang="en-US" kern="0" dirty="0" err="1" smtClean="0">
                <a:latin typeface="+mj-lt"/>
              </a:rPr>
              <a:t>IoT</a:t>
            </a:r>
            <a:r>
              <a:rPr lang="en-US" kern="0" dirty="0" smtClean="0">
                <a:latin typeface="+mj-lt"/>
              </a:rPr>
              <a:t> devices and use cases as defined in the usage model document [4]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We will meet PAR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>
                <a:latin typeface="+mj-lt"/>
              </a:rPr>
              <a:t>A</a:t>
            </a:r>
            <a:r>
              <a:rPr lang="en-US" kern="0" dirty="0" smtClean="0">
                <a:latin typeface="+mj-lt"/>
              </a:rPr>
              <a:t>ssuming same </a:t>
            </a:r>
            <a:r>
              <a:rPr lang="en-US" kern="0" dirty="0" err="1">
                <a:latin typeface="+mj-lt"/>
              </a:rPr>
              <a:t>T</a:t>
            </a:r>
            <a:r>
              <a:rPr lang="en-US" kern="0" dirty="0" err="1" smtClean="0">
                <a:latin typeface="+mj-lt"/>
              </a:rPr>
              <a:t>x</a:t>
            </a:r>
            <a:r>
              <a:rPr lang="en-US" kern="0" dirty="0" smtClean="0">
                <a:latin typeface="+mj-lt"/>
              </a:rPr>
              <a:t>-power for PCR &amp; WUR, WUR will achieve the same range as PCR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>
                <a:latin typeface="+mj-lt"/>
              </a:rPr>
              <a:t>W</a:t>
            </a:r>
            <a:r>
              <a:rPr lang="en-US" kern="0" dirty="0" smtClean="0">
                <a:latin typeface="+mj-lt"/>
              </a:rPr>
              <a:t>ith an optimal implementation regardless of geo location</a:t>
            </a:r>
            <a:endParaRPr lang="en-US" kern="0" dirty="0">
              <a:latin typeface="+mj-lt"/>
            </a:endParaRP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kern="0" dirty="0" smtClean="0">
                <a:latin typeface="+mj-lt"/>
              </a:rPr>
              <a:t> </a:t>
            </a:r>
            <a:r>
              <a:rPr lang="en-US" sz="2000" kern="0" dirty="0">
                <a:latin typeface="+mj-lt"/>
              </a:rPr>
              <a:t>E</a:t>
            </a:r>
            <a:r>
              <a:rPr lang="en-US" sz="2000" kern="0" dirty="0" smtClean="0">
                <a:latin typeface="+mj-lt"/>
              </a:rPr>
              <a:t>xample: 11ax PAR calls for enabling </a:t>
            </a:r>
            <a:r>
              <a:rPr lang="en-US" sz="2000" kern="0" dirty="0">
                <a:latin typeface="+mj-lt"/>
              </a:rPr>
              <a:t>at </a:t>
            </a:r>
            <a:r>
              <a:rPr lang="en-US" sz="2000" kern="0" dirty="0" smtClean="0">
                <a:latin typeface="+mj-lt"/>
              </a:rPr>
              <a:t>least one </a:t>
            </a:r>
            <a:r>
              <a:rPr lang="en-US" sz="2000" kern="0" dirty="0">
                <a:latin typeface="+mj-lt"/>
              </a:rPr>
              <a:t>mode of operation </a:t>
            </a:r>
            <a:r>
              <a:rPr lang="en-US" sz="2000" kern="0" dirty="0" smtClean="0">
                <a:latin typeface="+mj-lt"/>
              </a:rPr>
              <a:t>for 4x throughput improvement</a:t>
            </a:r>
            <a:endParaRPr lang="en-US" sz="2000" kern="0" dirty="0">
              <a:latin typeface="+mj-lt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57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181" y="603333"/>
            <a:ext cx="10361084" cy="576758"/>
          </a:xfrm>
        </p:spPr>
        <p:txBody>
          <a:bodyPr/>
          <a:lstStyle/>
          <a:p>
            <a:r>
              <a:rPr lang="en-US" dirty="0" smtClean="0"/>
              <a:t>Straw Poll: </a:t>
            </a:r>
            <a:r>
              <a:rPr lang="en-US" dirty="0"/>
              <a:t>Receiver minimum input level </a:t>
            </a:r>
            <a:r>
              <a:rPr lang="en-US" dirty="0" smtClean="0"/>
              <a:t>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43000" y="1290883"/>
            <a:ext cx="9559335" cy="52623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 smtClean="0">
                <a:latin typeface="+mj-lt"/>
              </a:rPr>
              <a:t>Do </a:t>
            </a:r>
            <a:r>
              <a:rPr lang="en-US" kern="0" dirty="0">
                <a:latin typeface="+mj-lt"/>
              </a:rPr>
              <a:t>you agree to include the following text into the WUR PHY spec</a:t>
            </a:r>
            <a:r>
              <a:rPr lang="en-US" kern="0" dirty="0" smtClean="0">
                <a:latin typeface="+mj-lt"/>
              </a:rPr>
              <a:t>?</a:t>
            </a:r>
            <a:endParaRPr lang="en-US" kern="0" dirty="0">
              <a:latin typeface="+mj-lt"/>
            </a:endParaRP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>
                <a:latin typeface="+mj-lt"/>
              </a:rPr>
              <a:t>The packet error rate (PER) shall be less than 10% for a WUR PPDU with the rate-dependent input levels listed in below. 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kern="0" dirty="0">
                <a:latin typeface="+mj-lt"/>
              </a:rPr>
              <a:t>Receiver minimum input level sensitivity</a:t>
            </a:r>
            <a:r>
              <a:rPr lang="en-US" kern="0" dirty="0" smtClean="0">
                <a:latin typeface="+mj-lt"/>
              </a:rPr>
              <a:t>:</a:t>
            </a:r>
            <a:endParaRPr lang="en-US" kern="0" dirty="0">
              <a:latin typeface="+mj-lt"/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kern="0" dirty="0" smtClean="0">
                <a:latin typeface="+mj-lt"/>
              </a:rPr>
              <a:t>Low </a:t>
            </a:r>
            <a:r>
              <a:rPr lang="en-US" kern="0" dirty="0">
                <a:latin typeface="+mj-lt"/>
              </a:rPr>
              <a:t>Data Rate: -82dBm for a </a:t>
            </a:r>
            <a:r>
              <a:rPr lang="en-US" kern="0" dirty="0" smtClean="0">
                <a:latin typeface="+mj-lt"/>
              </a:rPr>
              <a:t>WUR PPDU that contains WUR frame with no Frame Body. </a:t>
            </a:r>
            <a:r>
              <a:rPr lang="en-US" kern="0" dirty="0">
                <a:latin typeface="+mj-lt"/>
              </a:rPr>
              <a:t>Note, this level is the same as the PCR receiver minimum input level sensitivity for a 2048 octets packet of BPSK ½. 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kern="0" dirty="0" smtClean="0">
                <a:latin typeface="+mj-lt"/>
              </a:rPr>
              <a:t>High </a:t>
            </a:r>
            <a:r>
              <a:rPr lang="en-US" kern="0" dirty="0">
                <a:latin typeface="+mj-lt"/>
              </a:rPr>
              <a:t>Data Rate: </a:t>
            </a:r>
            <a:r>
              <a:rPr lang="en-US" kern="0" dirty="0" smtClean="0">
                <a:latin typeface="+mj-lt"/>
              </a:rPr>
              <a:t>TBD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>
              <a:latin typeface="+mj-lt"/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Yes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No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kern="0" dirty="0" smtClean="0">
                <a:latin typeface="+mj-lt"/>
              </a:rPr>
              <a:t>Abstain 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06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18745</TotalTime>
  <Words>986</Words>
  <Application>Microsoft Office PowerPoint</Application>
  <PresentationFormat>Widescreen</PresentationFormat>
  <Paragraphs>119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Symbol</vt:lpstr>
      <vt:lpstr>Times New Roman</vt:lpstr>
      <vt:lpstr>Wingdings</vt:lpstr>
      <vt:lpstr>Office Theme</vt:lpstr>
      <vt:lpstr>Document</vt:lpstr>
      <vt:lpstr>Discussion on theWUR Minimum Sensitivity Level</vt:lpstr>
      <vt:lpstr>Introduction</vt:lpstr>
      <vt:lpstr>Background - Factors Impacting Link Budget</vt:lpstr>
      <vt:lpstr>Range of WUR vs. PCR</vt:lpstr>
      <vt:lpstr>A Look At Definition Of Sensitivity For PCR (1/2)</vt:lpstr>
      <vt:lpstr>A Look At Definition Of Sensitivity For PCR (2/2)</vt:lpstr>
      <vt:lpstr>Definition Of Sensitivity For WUR</vt:lpstr>
      <vt:lpstr>Recommendations</vt:lpstr>
      <vt:lpstr>Straw Poll: Receiver minimum input level sensitivity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</cp:keywords>
  <cp:lastModifiedBy>Azizi, Shahrnaz</cp:lastModifiedBy>
  <cp:revision>622</cp:revision>
  <cp:lastPrinted>1601-01-01T00:00:00Z</cp:lastPrinted>
  <dcterms:created xsi:type="dcterms:W3CDTF">2015-10-31T00:33:08Z</dcterms:created>
  <dcterms:modified xsi:type="dcterms:W3CDTF">2018-02-27T19:19:49Z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21a9f32c-ec21-46b4-ab62-a2785674b454</vt:lpwstr>
  </property>
  <property fmtid="{D5CDD505-2E9C-101B-9397-08002B2CF9AE}" pid="3" name="CTP_BU">
    <vt:lpwstr>INTEL LABS GRP</vt:lpwstr>
  </property>
  <property fmtid="{D5CDD505-2E9C-101B-9397-08002B2CF9AE}" pid="4" name="CTP_TimeStamp">
    <vt:lpwstr>2017-10-26 00:02:42Z</vt:lpwstr>
  </property>
  <property fmtid="{D5CDD505-2E9C-101B-9397-08002B2CF9AE}" pid="5" name="CTPClassification">
    <vt:lpwstr>CTP_IC</vt:lpwstr>
  </property>
</Properties>
</file>