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2" r:id="rId2"/>
    <p:sldId id="257" r:id="rId3"/>
    <p:sldId id="265" r:id="rId4"/>
    <p:sldId id="266" r:id="rId5"/>
    <p:sldId id="267" r:id="rId6"/>
    <p:sldId id="263" r:id="rId7"/>
    <p:sldId id="264" r:id="rId8"/>
    <p:sldId id="268" r:id="rId9"/>
    <p:sldId id="260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yam Torab" initials="PT" lastIdx="1" clrIdx="0">
    <p:extLst>
      <p:ext uri="{19B8F6BF-5375-455C-9EA6-DF929625EA0E}">
        <p15:presenceInfo xmlns:p15="http://schemas.microsoft.com/office/powerpoint/2012/main" userId="6674092a-861a-4eb3-a43c-032eeb6404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7"/>
    <p:restoredTop sz="94914"/>
  </p:normalViewPr>
  <p:slideViewPr>
    <p:cSldViewPr snapToGrid="0" snapToObjects="1">
      <p:cViewPr varScale="1">
        <p:scale>
          <a:sx n="94" d="100"/>
          <a:sy n="94" d="100"/>
        </p:scale>
        <p:origin x="8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362BF-5417-6849-9EB6-A55ABBF02A21}" type="datetimeFigureOut">
              <a:rPr lang="en-US" smtClean="0"/>
              <a:t>3/4/18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A0EE5-3FE5-8C45-A502-A62D901BF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5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30881-2D54-7B43-905D-3111D3A953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2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Djordje Tujkovic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Djordje Tujkovic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508759"/>
            <a:ext cx="5077884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508759"/>
            <a:ext cx="508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Djordje Tujkovic et 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8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Djordje Tujkovic et al.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6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Djordje Tujkovic et 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2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Djordje Tujkovic et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7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Djordje Tujkovic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2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Djordje Tujkovic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4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594360"/>
            <a:ext cx="10515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2285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2018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7772400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</a:t>
            </a:r>
            <a:r>
              <a:rPr lang="en-US" sz="1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0381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r0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08760"/>
            <a:ext cx="105156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32320" y="6537960"/>
            <a:ext cx="429768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Djordje Tujkovic et al.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11957" y="6537960"/>
            <a:ext cx="1070768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396" y="594360"/>
            <a:ext cx="10515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537960"/>
            <a:ext cx="71814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537960"/>
            <a:ext cx="10515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6423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urier New" charset="0"/>
        <a:buChar char="o"/>
        <a:defRPr sz="2000">
          <a:solidFill>
            <a:srgbClr val="000000"/>
          </a:solidFill>
          <a:latin typeface="+mn-lt"/>
          <a:ea typeface="+mn-ea"/>
        </a:defRPr>
      </a:lvl2pPr>
      <a:lvl3pPr marL="12001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>
          <a:solidFill>
            <a:srgbClr val="000000"/>
          </a:solidFill>
          <a:latin typeface="+mn-lt"/>
          <a:ea typeface="+mn-ea"/>
        </a:defRPr>
      </a:lvl3pPr>
      <a:lvl4pPr marL="1657350" indent="-28575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96570"/>
            <a:ext cx="10363200" cy="1470025"/>
          </a:xfrm>
        </p:spPr>
        <p:txBody>
          <a:bodyPr/>
          <a:lstStyle/>
          <a:p>
            <a:r>
              <a:rPr lang="en-US" dirty="0"/>
              <a:t>Association after Beamforming</a:t>
            </a:r>
            <a:br>
              <a:rPr lang="en-US" dirty="0"/>
            </a:br>
            <a:r>
              <a:rPr lang="en-US" dirty="0"/>
              <a:t>in mmWave Distribution Networks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7098A24-1AEE-5640-A321-184094239E49}" type="slidenum">
              <a:rPr lang="en-US" smtClean="0"/>
              <a:pPr/>
              <a:t>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875226"/>
              </p:ext>
            </p:extLst>
          </p:nvPr>
        </p:nvGraphicFramePr>
        <p:xfrm>
          <a:off x="1540954" y="2868805"/>
          <a:ext cx="9110091" cy="234696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048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6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/>
                        <a:t>Name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Affiliation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Address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Phone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Email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/>
                        <a:t>Djordje Tujkovic</a:t>
                      </a:r>
                      <a:endParaRPr lang="en-US" sz="14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US" sz="1400"/>
                        <a:t>Facebook</a:t>
                      </a:r>
                      <a:endParaRPr lang="en-US" sz="14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US" sz="1400"/>
                        <a:t>1 Hacker</a:t>
                      </a:r>
                      <a:r>
                        <a:rPr lang="en-US" sz="1400" baseline="0"/>
                        <a:t> Way</a:t>
                      </a:r>
                    </a:p>
                    <a:p>
                      <a:r>
                        <a:rPr lang="en-US" sz="1400" baseline="0"/>
                        <a:t>Menlo Park, CA 94025</a:t>
                      </a:r>
                      <a:endParaRPr lang="en-US" sz="14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djordjet@fb.com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/>
                        <a:t>Nabeel Ahmed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nabeel@fb.com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44784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/>
                        <a:t>Dong Zheng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dongzheng@fb.com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/>
                        <a:t>Praveen</a:t>
                      </a:r>
                      <a:r>
                        <a:rPr lang="en-US" sz="1400" baseline="0"/>
                        <a:t> Gopala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gopalap@fb.com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/>
                        <a:t>Payam Torab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ptorab@fb.com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Nikolas </a:t>
                      </a:r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Olaziregi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Nokia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Copernicuslaan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50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2018 Antwerp, Belgium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nikolas.olaziregi@nokia.com</a:t>
                      </a:r>
                      <a:endParaRPr lang="en-US" sz="1400" u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514667"/>
                  </a:ext>
                </a:extLst>
              </a:tr>
            </a:tbl>
          </a:graphicData>
        </a:graphic>
      </p:graphicFrame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82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BC35DE-66A3-2F49-8ADE-6982F98D8CB2}"/>
              </a:ext>
            </a:extLst>
          </p:cNvPr>
          <p:cNvCxnSpPr/>
          <p:nvPr/>
        </p:nvCxnSpPr>
        <p:spPr>
          <a:xfrm>
            <a:off x="217715" y="304801"/>
            <a:ext cx="0" cy="6433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2EFB39-4609-AF4A-881F-008723CF91B8}"/>
              </a:ext>
            </a:extLst>
          </p:cNvPr>
          <p:cNvCxnSpPr>
            <a:cxnSpLocks/>
          </p:cNvCxnSpPr>
          <p:nvPr/>
        </p:nvCxnSpPr>
        <p:spPr>
          <a:xfrm>
            <a:off x="11898085" y="1010093"/>
            <a:ext cx="0" cy="56301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2CEC60-3D14-4F47-8635-206A0FE4AC27}"/>
              </a:ext>
            </a:extLst>
          </p:cNvPr>
          <p:cNvCxnSpPr>
            <a:cxnSpLocks/>
          </p:cNvCxnSpPr>
          <p:nvPr/>
        </p:nvCxnSpPr>
        <p:spPr>
          <a:xfrm>
            <a:off x="217715" y="863062"/>
            <a:ext cx="11680370" cy="116619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B30F65-C7E0-514C-91BE-05381E196552}"/>
              </a:ext>
            </a:extLst>
          </p:cNvPr>
          <p:cNvCxnSpPr>
            <a:cxnSpLocks/>
          </p:cNvCxnSpPr>
          <p:nvPr/>
        </p:nvCxnSpPr>
        <p:spPr>
          <a:xfrm flipH="1">
            <a:off x="197203" y="2877628"/>
            <a:ext cx="11700882" cy="9736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91AE8F-E442-E442-9094-5B8501A584D4}"/>
              </a:ext>
            </a:extLst>
          </p:cNvPr>
          <p:cNvCxnSpPr>
            <a:cxnSpLocks/>
          </p:cNvCxnSpPr>
          <p:nvPr/>
        </p:nvCxnSpPr>
        <p:spPr>
          <a:xfrm>
            <a:off x="197203" y="5008239"/>
            <a:ext cx="11700882" cy="21891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22CEE23-6E42-284A-82A9-7C95F9E2017E}"/>
              </a:ext>
            </a:extLst>
          </p:cNvPr>
          <p:cNvSpPr/>
          <p:nvPr/>
        </p:nvSpPr>
        <p:spPr>
          <a:xfrm>
            <a:off x="207459" y="987011"/>
            <a:ext cx="333882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u="sng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Terragraph Implementation</a:t>
            </a:r>
          </a:p>
          <a:p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typedef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struct _</a:t>
            </a:r>
            <a:r>
              <a:rPr lang="en-US" sz="700" b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fbAssocReqElement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{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/* timestamp and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swTimestamp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byte arrays to avoid unaligned accesses */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usint8 timestamp[8];   /* hardware timestamp */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usint8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swTimestamp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[8]; /*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timestamp offset from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hw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timestamp */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usint8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rxGolayIndex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4;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usint8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txGolayIndex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4;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usint16 frameWidth;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usint16 polarity : 2;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usint16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superframeSize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6;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usint16 reserved : 4;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usint16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respNodeType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2; // Responder Node type: DN or CN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usint8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controlSf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        // Superframe with control slot allocations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laFeedbackParams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laFbParams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VendorIeElement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vndrIeEl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MeasSlotIeElement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measSlotIeEl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CapsIeElement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capsIeEl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PolarityIeElement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polarityEl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// NOTE: As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rsnIeEl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optional (only sent if security is enabled)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// this has to be the last IE element sent.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RsnIeElement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rsnIeEl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 __attribute__((__packed__)) </a:t>
            </a:r>
            <a:r>
              <a:rPr lang="en-US" sz="700" b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fbAssocReqElement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F0BE64-1D0E-604E-AD0F-F523FF4041D1}"/>
              </a:ext>
            </a:extLst>
          </p:cNvPr>
          <p:cNvSpPr txBox="1"/>
          <p:nvPr/>
        </p:nvSpPr>
        <p:spPr>
          <a:xfrm>
            <a:off x="3556539" y="1403321"/>
            <a:ext cx="1431802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u="sng" dirty="0"/>
              <a:t>802.11 implementation</a:t>
            </a:r>
            <a:endParaRPr lang="en-US" sz="1000" u="sng" dirty="0"/>
          </a:p>
          <a:p>
            <a:r>
              <a:rPr lang="en-US" sz="1000" b="1" dirty="0"/>
              <a:t>Announce</a:t>
            </a:r>
            <a:r>
              <a:rPr lang="en-US" sz="1000" dirty="0"/>
              <a:t> {</a:t>
            </a:r>
          </a:p>
          <a:p>
            <a:r>
              <a:rPr lang="en-US" sz="1000" dirty="0"/>
              <a:t>   TSF</a:t>
            </a:r>
          </a:p>
          <a:p>
            <a:r>
              <a:rPr lang="en-US" sz="1000" dirty="0"/>
              <a:t>   TDD Route</a:t>
            </a:r>
          </a:p>
          <a:p>
            <a:r>
              <a:rPr lang="en-US" sz="1000" dirty="0"/>
              <a:t>   </a:t>
            </a:r>
            <a:r>
              <a:rPr lang="en-US" sz="1000" dirty="0">
                <a:solidFill>
                  <a:srgbClr val="C00000"/>
                </a:solidFill>
              </a:rPr>
              <a:t>TDD Slot Structure</a:t>
            </a:r>
          </a:p>
          <a:p>
            <a:r>
              <a:rPr lang="en-US" sz="1000" dirty="0">
                <a:solidFill>
                  <a:srgbClr val="C00000"/>
                </a:solidFill>
              </a:rPr>
              <a:t>   TDD Slot Schedule</a:t>
            </a:r>
          </a:p>
          <a:p>
            <a:r>
              <a:rPr lang="en-US" sz="1000" dirty="0"/>
              <a:t>   …</a:t>
            </a:r>
          </a:p>
          <a:p>
            <a:r>
              <a:rPr lang="en-US" sz="1000" dirty="0"/>
              <a:t>   Vendor Specific</a:t>
            </a:r>
          </a:p>
          <a:p>
            <a:r>
              <a:rPr lang="en-US" sz="1000" dirty="0"/>
              <a:t>}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A5585178-70DE-0B40-AF3A-2C4258D3BB9C}"/>
              </a:ext>
            </a:extLst>
          </p:cNvPr>
          <p:cNvSpPr/>
          <p:nvPr/>
        </p:nvSpPr>
        <p:spPr>
          <a:xfrm>
            <a:off x="3142649" y="2031036"/>
            <a:ext cx="452387" cy="21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14F29F-C815-E14A-8525-647704AB828A}"/>
              </a:ext>
            </a:extLst>
          </p:cNvPr>
          <p:cNvSpPr/>
          <p:nvPr/>
        </p:nvSpPr>
        <p:spPr>
          <a:xfrm>
            <a:off x="9281160" y="3155218"/>
            <a:ext cx="259619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Terragraph Implementation</a:t>
            </a:r>
          </a:p>
          <a:p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typedef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struct _</a:t>
            </a:r>
            <a:r>
              <a:rPr lang="en-US" sz="700" b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fbAssocRspElement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{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/* timestamp is byte array to avoid unaligned access */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usint8 timestamp[8];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laFeedbackParams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laFbParams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VendorIeElement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vndrIeEl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CapsIeElement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capsIeEl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// NOTE: As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rsnIeEl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optional (only sent if security is enabled)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// this has to be the last IE element sent.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RsnIeElement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rsnIeEl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 __attribute__((__packed__)) </a:t>
            </a:r>
            <a:r>
              <a:rPr lang="en-US" sz="700" b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fbAssocRspElement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ABE424-C63D-D946-998F-8D60C7A7F6C3}"/>
              </a:ext>
            </a:extLst>
          </p:cNvPr>
          <p:cNvSpPr txBox="1"/>
          <p:nvPr/>
        </p:nvSpPr>
        <p:spPr>
          <a:xfrm>
            <a:off x="7194999" y="3387021"/>
            <a:ext cx="1853392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u="sng" dirty="0"/>
              <a:t>802.11 implementation</a:t>
            </a:r>
            <a:endParaRPr lang="en-US" sz="1000" u="sng" dirty="0"/>
          </a:p>
          <a:p>
            <a:r>
              <a:rPr lang="en-US" sz="1000" b="1" dirty="0"/>
              <a:t>Association Request </a:t>
            </a:r>
            <a:r>
              <a:rPr lang="en-US" sz="1000" dirty="0"/>
              <a:t>{</a:t>
            </a:r>
          </a:p>
          <a:p>
            <a:r>
              <a:rPr lang="en-US" sz="1000" dirty="0"/>
              <a:t>   Capability Information</a:t>
            </a:r>
          </a:p>
          <a:p>
            <a:r>
              <a:rPr lang="en-US" sz="1000" dirty="0"/>
              <a:t>   Listen Interval</a:t>
            </a:r>
          </a:p>
          <a:p>
            <a:r>
              <a:rPr lang="en-US" sz="1000" dirty="0"/>
              <a:t>   SSID</a:t>
            </a:r>
          </a:p>
          <a:p>
            <a:r>
              <a:rPr lang="en-US" sz="1000" dirty="0"/>
              <a:t>   RSN</a:t>
            </a:r>
          </a:p>
          <a:p>
            <a:r>
              <a:rPr lang="en-US" sz="1000" dirty="0"/>
              <a:t>   DMG Capabilities</a:t>
            </a:r>
          </a:p>
          <a:p>
            <a:r>
              <a:rPr lang="en-US" sz="1000" dirty="0"/>
              <a:t>   </a:t>
            </a:r>
            <a:r>
              <a:rPr lang="en-US" sz="1000" dirty="0">
                <a:solidFill>
                  <a:srgbClr val="C00000"/>
                </a:solidFill>
              </a:rPr>
              <a:t>TDD Slot Schedule (suggested)</a:t>
            </a:r>
          </a:p>
          <a:p>
            <a:r>
              <a:rPr lang="en-US" sz="1000" dirty="0"/>
              <a:t>   Vendor Specific</a:t>
            </a:r>
          </a:p>
          <a:p>
            <a:r>
              <a:rPr lang="en-US" sz="1000" dirty="0"/>
              <a:t>}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108521A-3506-E143-BB22-B55DEDD0BD97}"/>
              </a:ext>
            </a:extLst>
          </p:cNvPr>
          <p:cNvSpPr/>
          <p:nvPr/>
        </p:nvSpPr>
        <p:spPr>
          <a:xfrm flipH="1">
            <a:off x="8808044" y="3766003"/>
            <a:ext cx="452387" cy="21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D1D272-8060-0A49-914D-26BCFA0AE4F4}"/>
              </a:ext>
            </a:extLst>
          </p:cNvPr>
          <p:cNvSpPr/>
          <p:nvPr/>
        </p:nvSpPr>
        <p:spPr>
          <a:xfrm>
            <a:off x="248900" y="5302443"/>
            <a:ext cx="3233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u="sng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Terragraph Implementation</a:t>
            </a:r>
          </a:p>
          <a:p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typedef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struct </a:t>
            </a:r>
            <a:r>
              <a:rPr lang="en-US" sz="7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en-US" sz="7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fbAssocRspAckElement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{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usint8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txSlotBitmap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[TGF_CEIL(SLOTS_IN_BWGD, BITS_PER_BYTE)];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usint8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rxSlotBitmap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[TGF_CEIL(SLOTS_IN_BWGD, BITS_PER_BYTE)];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laFeedbackParams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laFbParams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 __attribute__((__packed__)) </a:t>
            </a:r>
            <a:r>
              <a:rPr lang="en-US" sz="7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fbAssocRspAckElement</a:t>
            </a:r>
            <a:r>
              <a:rPr lang="en-US" sz="7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D39439-3FBD-7046-AF38-AA897792347F}"/>
              </a:ext>
            </a:extLst>
          </p:cNvPr>
          <p:cNvSpPr txBox="1"/>
          <p:nvPr/>
        </p:nvSpPr>
        <p:spPr>
          <a:xfrm>
            <a:off x="3153572" y="5000714"/>
            <a:ext cx="1550424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u="sng" dirty="0"/>
              <a:t>802.11 implementation</a:t>
            </a:r>
            <a:endParaRPr lang="en-US" sz="1000" u="sng" dirty="0"/>
          </a:p>
          <a:p>
            <a:r>
              <a:rPr lang="en-US" sz="1000" b="1" dirty="0"/>
              <a:t>Association Response</a:t>
            </a:r>
            <a:r>
              <a:rPr lang="en-US" sz="1000" dirty="0"/>
              <a:t> {</a:t>
            </a:r>
          </a:p>
          <a:p>
            <a:r>
              <a:rPr lang="en-US" sz="1000" dirty="0"/>
              <a:t>   Capability Information</a:t>
            </a:r>
          </a:p>
          <a:p>
            <a:r>
              <a:rPr lang="en-US" sz="1000" dirty="0"/>
              <a:t>   Status Code</a:t>
            </a:r>
          </a:p>
          <a:p>
            <a:r>
              <a:rPr lang="en-US" sz="1000" dirty="0"/>
              <a:t>   AID</a:t>
            </a:r>
          </a:p>
          <a:p>
            <a:r>
              <a:rPr lang="en-US" sz="1000" dirty="0"/>
              <a:t>   RSNI</a:t>
            </a:r>
          </a:p>
          <a:p>
            <a:r>
              <a:rPr lang="en-US" sz="1000" dirty="0"/>
              <a:t>   </a:t>
            </a:r>
            <a:r>
              <a:rPr lang="en-US" sz="1000" dirty="0">
                <a:solidFill>
                  <a:srgbClr val="C00000"/>
                </a:solidFill>
              </a:rPr>
              <a:t>TDD Slot Schedule (final)</a:t>
            </a:r>
          </a:p>
          <a:p>
            <a:r>
              <a:rPr lang="en-US" sz="1000" dirty="0"/>
              <a:t>   Vendor Specific</a:t>
            </a:r>
          </a:p>
          <a:p>
            <a:r>
              <a:rPr lang="en-US" sz="1000" dirty="0"/>
              <a:t>}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760AA7D8-FF6E-E346-BEDE-E13B749540FF}"/>
              </a:ext>
            </a:extLst>
          </p:cNvPr>
          <p:cNvSpPr/>
          <p:nvPr/>
        </p:nvSpPr>
        <p:spPr>
          <a:xfrm>
            <a:off x="2741628" y="5657718"/>
            <a:ext cx="452387" cy="21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8D2311-24D9-9540-A2D6-99575C906335}"/>
              </a:ext>
            </a:extLst>
          </p:cNvPr>
          <p:cNvSpPr txBox="1"/>
          <p:nvPr/>
        </p:nvSpPr>
        <p:spPr>
          <a:xfrm>
            <a:off x="197203" y="4002433"/>
            <a:ext cx="91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Initiator (AP STA within DN)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34C9DF-982F-7240-9827-725D2885F973}"/>
              </a:ext>
            </a:extLst>
          </p:cNvPr>
          <p:cNvSpPr txBox="1"/>
          <p:nvPr/>
        </p:nvSpPr>
        <p:spPr>
          <a:xfrm>
            <a:off x="10794226" y="995726"/>
            <a:ext cx="1103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Responder (non-AP STA within CN/DN)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49D5F96E-43DE-CA43-AD75-3BD04EB4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 expanded view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5D76ED-AB51-BD41-A302-71C1C8303FD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367753F-B08E-3741-B264-D43346D3693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F5480A0-B996-F147-9DDC-BCA18F8B2A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10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E24F73-736F-7946-B03E-35A7ADB84639}"/>
              </a:ext>
            </a:extLst>
          </p:cNvPr>
          <p:cNvSpPr txBox="1"/>
          <p:nvPr/>
        </p:nvSpPr>
        <p:spPr>
          <a:xfrm>
            <a:off x="5024225" y="2323630"/>
            <a:ext cx="5725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/>
              <a:t>Notes</a:t>
            </a:r>
          </a:p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1000" i="1" dirty="0"/>
              <a:t>Multiple Announce frames may be used if IE’s too big (implementation/ slot size - dependent)</a:t>
            </a:r>
          </a:p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1000" i="1" dirty="0"/>
              <a:t>TDD Slot Schedule IE present for unconstrained Responders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EB66F6D-E2C8-2A4A-BB5B-63817DA33620}"/>
              </a:ext>
            </a:extLst>
          </p:cNvPr>
          <p:cNvSpPr/>
          <p:nvPr/>
        </p:nvSpPr>
        <p:spPr>
          <a:xfrm>
            <a:off x="7194999" y="4395351"/>
            <a:ext cx="1853392" cy="357051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BDB3986-FDDE-3544-876E-571D3BECA6CC}"/>
              </a:ext>
            </a:extLst>
          </p:cNvPr>
          <p:cNvSpPr/>
          <p:nvPr/>
        </p:nvSpPr>
        <p:spPr>
          <a:xfrm>
            <a:off x="3214744" y="5859598"/>
            <a:ext cx="1550424" cy="357051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6CBA88-0748-1242-854B-2EE153BC04F8}"/>
              </a:ext>
            </a:extLst>
          </p:cNvPr>
          <p:cNvSpPr txBox="1"/>
          <p:nvPr/>
        </p:nvSpPr>
        <p:spPr>
          <a:xfrm>
            <a:off x="3025199" y="3759693"/>
            <a:ext cx="4186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/>
              <a:t>Notes</a:t>
            </a:r>
          </a:p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1000" i="1" dirty="0"/>
              <a:t>The TDD Slot Schedule exchange applies to when Responder is not an isolated (new) node, e.g., a DN that is already serving some CNs – in these cases negotiating some common “control slots” for the rest of the exchange (Keepalive..) is necessary</a:t>
            </a:r>
          </a:p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1000" i="1" dirty="0"/>
              <a:t>Slot Schedule can be exchanged as part of Association Request/Response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C8BD6D0-1D5F-3142-849C-FF86D1674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332367"/>
              </p:ext>
            </p:extLst>
          </p:nvPr>
        </p:nvGraphicFramePr>
        <p:xfrm>
          <a:off x="4916574" y="5351104"/>
          <a:ext cx="1484838" cy="1008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473">
                  <a:extLst>
                    <a:ext uri="{9D8B030D-6E8A-4147-A177-3AD203B41FA5}">
                      <a16:colId xmlns:a16="http://schemas.microsoft.com/office/drawing/2014/main" val="1949897855"/>
                    </a:ext>
                  </a:extLst>
                </a:gridCol>
                <a:gridCol w="247473">
                  <a:extLst>
                    <a:ext uri="{9D8B030D-6E8A-4147-A177-3AD203B41FA5}">
                      <a16:colId xmlns:a16="http://schemas.microsoft.com/office/drawing/2014/main" val="769993391"/>
                    </a:ext>
                  </a:extLst>
                </a:gridCol>
                <a:gridCol w="247473">
                  <a:extLst>
                    <a:ext uri="{9D8B030D-6E8A-4147-A177-3AD203B41FA5}">
                      <a16:colId xmlns:a16="http://schemas.microsoft.com/office/drawing/2014/main" val="1859245124"/>
                    </a:ext>
                  </a:extLst>
                </a:gridCol>
                <a:gridCol w="247473">
                  <a:extLst>
                    <a:ext uri="{9D8B030D-6E8A-4147-A177-3AD203B41FA5}">
                      <a16:colId xmlns:a16="http://schemas.microsoft.com/office/drawing/2014/main" val="1104859790"/>
                    </a:ext>
                  </a:extLst>
                </a:gridCol>
                <a:gridCol w="247473">
                  <a:extLst>
                    <a:ext uri="{9D8B030D-6E8A-4147-A177-3AD203B41FA5}">
                      <a16:colId xmlns:a16="http://schemas.microsoft.com/office/drawing/2014/main" val="1357381094"/>
                    </a:ext>
                  </a:extLst>
                </a:gridCol>
                <a:gridCol w="247473">
                  <a:extLst>
                    <a:ext uri="{9D8B030D-6E8A-4147-A177-3AD203B41FA5}">
                      <a16:colId xmlns:a16="http://schemas.microsoft.com/office/drawing/2014/main" val="3574520743"/>
                    </a:ext>
                  </a:extLst>
                </a:gridCol>
              </a:tblGrid>
              <a:tr h="12611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84121323"/>
                  </a:ext>
                </a:extLst>
              </a:tr>
              <a:tr h="12611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43842638"/>
                  </a:ext>
                </a:extLst>
              </a:tr>
              <a:tr h="126119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Rx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Rx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Rx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Tx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Tx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Tx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045205"/>
                  </a:ext>
                </a:extLst>
              </a:tr>
              <a:tr h="126119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Rx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Rx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Rx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Tx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Tx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Tx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190772"/>
                  </a:ext>
                </a:extLst>
              </a:tr>
              <a:tr h="12611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83686956"/>
                  </a:ext>
                </a:extLst>
              </a:tr>
              <a:tr h="12611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84124347"/>
                  </a:ext>
                </a:extLst>
              </a:tr>
              <a:tr h="12611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0739196"/>
                  </a:ext>
                </a:extLst>
              </a:tr>
              <a:tr h="126119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…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…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…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…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…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…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40214250"/>
                  </a:ext>
                </a:extLst>
              </a:tr>
            </a:tbl>
          </a:graphicData>
        </a:graphic>
      </p:graphicFrame>
      <p:sp>
        <p:nvSpPr>
          <p:cNvPr id="4" name="Freeform 3">
            <a:extLst>
              <a:ext uri="{FF2B5EF4-FFF2-40B4-BE49-F238E27FC236}">
                <a16:creationId xmlns:a16="http://schemas.microsoft.com/office/drawing/2014/main" id="{FB7DFECC-545D-9145-A491-67A74F04ADFE}"/>
              </a:ext>
            </a:extLst>
          </p:cNvPr>
          <p:cNvSpPr/>
          <p:nvPr/>
        </p:nvSpPr>
        <p:spPr>
          <a:xfrm>
            <a:off x="6049926" y="4648765"/>
            <a:ext cx="1162146" cy="638292"/>
          </a:xfrm>
          <a:custGeom>
            <a:avLst/>
            <a:gdLst>
              <a:gd name="connsiteX0" fmla="*/ 0 w 809987"/>
              <a:gd name="connsiteY0" fmla="*/ 0 h 1001486"/>
              <a:gd name="connsiteX1" fmla="*/ 661851 w 809987"/>
              <a:gd name="connsiteY1" fmla="*/ 252549 h 1001486"/>
              <a:gd name="connsiteX2" fmla="*/ 809897 w 809987"/>
              <a:gd name="connsiteY2" fmla="*/ 775063 h 1001486"/>
              <a:gd name="connsiteX3" fmla="*/ 653143 w 809987"/>
              <a:gd name="connsiteY3" fmla="*/ 1001486 h 1001486"/>
              <a:gd name="connsiteX0" fmla="*/ 429422 w 1313134"/>
              <a:gd name="connsiteY0" fmla="*/ 0 h 866655"/>
              <a:gd name="connsiteX1" fmla="*/ 1091273 w 1313134"/>
              <a:gd name="connsiteY1" fmla="*/ 252549 h 866655"/>
              <a:gd name="connsiteX2" fmla="*/ 1239319 w 1313134"/>
              <a:gd name="connsiteY2" fmla="*/ 775063 h 866655"/>
              <a:gd name="connsiteX3" fmla="*/ 0 w 1313134"/>
              <a:gd name="connsiteY3" fmla="*/ 866655 h 866655"/>
              <a:gd name="connsiteX0" fmla="*/ 429422 w 1098598"/>
              <a:gd name="connsiteY0" fmla="*/ 0 h 866655"/>
              <a:gd name="connsiteX1" fmla="*/ 1091273 w 1098598"/>
              <a:gd name="connsiteY1" fmla="*/ 252549 h 866655"/>
              <a:gd name="connsiteX2" fmla="*/ 0 w 1098598"/>
              <a:gd name="connsiteY2" fmla="*/ 866655 h 866655"/>
              <a:gd name="connsiteX0" fmla="*/ 429422 w 745638"/>
              <a:gd name="connsiteY0" fmla="*/ 0 h 866655"/>
              <a:gd name="connsiteX1" fmla="*/ 723411 w 745638"/>
              <a:gd name="connsiteY1" fmla="*/ 577730 h 866655"/>
              <a:gd name="connsiteX2" fmla="*/ 0 w 745638"/>
              <a:gd name="connsiteY2" fmla="*/ 866655 h 866655"/>
              <a:gd name="connsiteX0" fmla="*/ 418912 w 734444"/>
              <a:gd name="connsiteY0" fmla="*/ 0 h 723893"/>
              <a:gd name="connsiteX1" fmla="*/ 712901 w 734444"/>
              <a:gd name="connsiteY1" fmla="*/ 577730 h 723893"/>
              <a:gd name="connsiteX2" fmla="*/ 0 w 734444"/>
              <a:gd name="connsiteY2" fmla="*/ 723893 h 723893"/>
              <a:gd name="connsiteX0" fmla="*/ 418912 w 734444"/>
              <a:gd name="connsiteY0" fmla="*/ 0 h 774694"/>
              <a:gd name="connsiteX1" fmla="*/ 712901 w 734444"/>
              <a:gd name="connsiteY1" fmla="*/ 577730 h 774694"/>
              <a:gd name="connsiteX2" fmla="*/ 0 w 734444"/>
              <a:gd name="connsiteY2" fmla="*/ 723893 h 774694"/>
              <a:gd name="connsiteX0" fmla="*/ 418912 w 715958"/>
              <a:gd name="connsiteY0" fmla="*/ 0 h 767337"/>
              <a:gd name="connsiteX1" fmla="*/ 691880 w 715958"/>
              <a:gd name="connsiteY1" fmla="*/ 530143 h 767337"/>
              <a:gd name="connsiteX2" fmla="*/ 0 w 715958"/>
              <a:gd name="connsiteY2" fmla="*/ 723893 h 767337"/>
              <a:gd name="connsiteX0" fmla="*/ 418912 w 418912"/>
              <a:gd name="connsiteY0" fmla="*/ 0 h 723893"/>
              <a:gd name="connsiteX1" fmla="*/ 0 w 418912"/>
              <a:gd name="connsiteY1" fmla="*/ 723893 h 72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8912" h="723893">
                <a:moveTo>
                  <a:pt x="418912" y="0"/>
                </a:moveTo>
                <a:lnTo>
                  <a:pt x="0" y="723893"/>
                </a:ln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16152E-3701-B94E-A597-49F0FA4123B7}"/>
              </a:ext>
            </a:extLst>
          </p:cNvPr>
          <p:cNvSpPr txBox="1"/>
          <p:nvPr/>
        </p:nvSpPr>
        <p:spPr>
          <a:xfrm>
            <a:off x="6401412" y="5236845"/>
            <a:ext cx="5494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/>
              <a:t>Notes</a:t>
            </a:r>
          </a:p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1000" i="1" dirty="0"/>
              <a:t>When Responder is not an isolated (new) node, it needs to indicate availability of control slots (to receive/ack Keepalive) in the form of a bitmap to initiator (as a suggested schedule, ultimately Initiator’s schedule will dictate).</a:t>
            </a:r>
          </a:p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1000" i="1" dirty="0"/>
              <a:t>Slot Schedule IE can be used in a different context (or using  to carry this availability</a:t>
            </a:r>
          </a:p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1000" i="1" dirty="0"/>
              <a:t>Semantics needs to be in the form of availability for TX and availability for RX because concept of polarity is not exposed</a:t>
            </a:r>
          </a:p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1000" i="1" dirty="0"/>
              <a:t>The slot map start time (like typical usage for Slot Schedule IE) points to some time in future.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804A8C5-15A3-EA45-8421-EB99BB0EB324}"/>
              </a:ext>
            </a:extLst>
          </p:cNvPr>
          <p:cNvSpPr/>
          <p:nvPr/>
        </p:nvSpPr>
        <p:spPr bwMode="auto">
          <a:xfrm>
            <a:off x="7094890" y="1400904"/>
            <a:ext cx="1226778" cy="3522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Announce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B788A0C-7116-E04E-86F7-44D4D2B222AE}"/>
              </a:ext>
            </a:extLst>
          </p:cNvPr>
          <p:cNvSpPr/>
          <p:nvPr/>
        </p:nvSpPr>
        <p:spPr bwMode="auto">
          <a:xfrm>
            <a:off x="3467155" y="3380608"/>
            <a:ext cx="2244802" cy="3522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Association Request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5F07FA0-9E20-3242-BB6B-824448EA961D}"/>
              </a:ext>
            </a:extLst>
          </p:cNvPr>
          <p:cNvSpPr/>
          <p:nvPr/>
        </p:nvSpPr>
        <p:spPr bwMode="auto">
          <a:xfrm>
            <a:off x="386020" y="4873167"/>
            <a:ext cx="2378944" cy="3522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Association Response</a:t>
            </a:r>
          </a:p>
        </p:txBody>
      </p:sp>
    </p:spTree>
    <p:extLst>
      <p:ext uri="{BB962C8B-B14F-4D97-AF65-F5344CB8AC3E}">
        <p14:creationId xmlns:p14="http://schemas.microsoft.com/office/powerpoint/2010/main" val="64401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02323-FC75-F64E-8A6C-7ECACBBD8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Beamforming for Distribution networks has been discussed in [1, 2, 4]; extension to group beamforming (multiple responders) is under study [3]</a:t>
            </a:r>
          </a:p>
          <a:p>
            <a:r>
              <a:rPr lang="en-US" dirty="0"/>
              <a:t>Unlike beamforming in other use cases, end of beamforming is decided administratively, through “End of Training” field in TDD SSW frames</a:t>
            </a:r>
          </a:p>
          <a:p>
            <a:r>
              <a:rPr lang="en-US" dirty="0"/>
              <a:t> In particular, at the the completion of initial beamforming (TDD SSW Ack with “End of Training” field set to 1), Initiator and Responder have established a periodic two-way channel access to exchange additional frames without Responder knowing the Initiator’s slot structure or schedule</a:t>
            </a:r>
          </a:p>
          <a:p>
            <a:r>
              <a:rPr lang="en-US" dirty="0"/>
              <a:t>The offset and period of these transmit/receive opportunities are embedded in the terminating TDD SSW Ack frame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8AC07-C228-0148-A813-CC43B494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Background</a:t>
            </a:r>
            <a:br>
              <a:rPr lang="en-US" dirty="0"/>
            </a:br>
            <a:r>
              <a:rPr lang="en-US" sz="2400" i="1" dirty="0"/>
              <a:t>Beamforming in Distribution Networks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60BFA-C651-5C49-AEB9-282C7D3251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BB6762-24B8-8D40-8731-F8FF71518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007582"/>
              </p:ext>
            </p:extLst>
          </p:nvPr>
        </p:nvGraphicFramePr>
        <p:xfrm>
          <a:off x="6172200" y="5360682"/>
          <a:ext cx="5615305" cy="817245"/>
        </p:xfrm>
        <a:graphic>
          <a:graphicData uri="http://schemas.openxmlformats.org/drawingml/2006/table">
            <a:tbl>
              <a:tblPr firstRow="1" firstCol="1" bandRow="1"/>
              <a:tblGrid>
                <a:gridCol w="532130">
                  <a:extLst>
                    <a:ext uri="{9D8B030D-6E8A-4147-A177-3AD203B41FA5}">
                      <a16:colId xmlns:a16="http://schemas.microsoft.com/office/drawing/2014/main" val="2174354976"/>
                    </a:ext>
                  </a:extLst>
                </a:gridCol>
                <a:gridCol w="642620">
                  <a:extLst>
                    <a:ext uri="{9D8B030D-6E8A-4147-A177-3AD203B41FA5}">
                      <a16:colId xmlns:a16="http://schemas.microsoft.com/office/drawing/2014/main" val="3393089330"/>
                    </a:ext>
                  </a:extLst>
                </a:gridCol>
                <a:gridCol w="669290">
                  <a:extLst>
                    <a:ext uri="{9D8B030D-6E8A-4147-A177-3AD203B41FA5}">
                      <a16:colId xmlns:a16="http://schemas.microsoft.com/office/drawing/2014/main" val="2114091582"/>
                    </a:ext>
                  </a:extLst>
                </a:gridCol>
                <a:gridCol w="669290">
                  <a:extLst>
                    <a:ext uri="{9D8B030D-6E8A-4147-A177-3AD203B41FA5}">
                      <a16:colId xmlns:a16="http://schemas.microsoft.com/office/drawing/2014/main" val="2327119609"/>
                    </a:ext>
                  </a:extLst>
                </a:gridCol>
                <a:gridCol w="669290">
                  <a:extLst>
                    <a:ext uri="{9D8B030D-6E8A-4147-A177-3AD203B41FA5}">
                      <a16:colId xmlns:a16="http://schemas.microsoft.com/office/drawing/2014/main" val="205360441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1271787796"/>
                    </a:ext>
                  </a:extLst>
                </a:gridCol>
                <a:gridCol w="908685">
                  <a:extLst>
                    <a:ext uri="{9D8B030D-6E8A-4147-A177-3AD203B41FA5}">
                      <a16:colId xmlns:a16="http://schemas.microsoft.com/office/drawing/2014/main" val="646104916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3995073088"/>
                    </a:ext>
                  </a:extLst>
                </a:gridCol>
              </a:tblGrid>
              <a:tr h="60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74250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Decoded TX Sector ID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Count Index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Transmit Period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SNR Report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Initiator Transmit  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Offset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Responder Transmit 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Offset 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Reserved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791786"/>
                  </a:ext>
                </a:extLst>
              </a:tr>
              <a:tr h="65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Bits :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02710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EB0DD47-950A-5049-8EC7-8B40D05E67BC}"/>
              </a:ext>
            </a:extLst>
          </p:cNvPr>
          <p:cNvSpPr/>
          <p:nvPr/>
        </p:nvSpPr>
        <p:spPr>
          <a:xfrm>
            <a:off x="6354239" y="6183862"/>
            <a:ext cx="56153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Figure 9-X5—TDD Beamforming Information field format (TDD SSW Ack) </a:t>
            </a:r>
            <a:endParaRPr lang="en-US" sz="1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75D47-374F-DB4B-9D3D-16F9C4A98A1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6A2C9B-39DC-054A-926D-41DC74CDAD3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</p:spTree>
    <p:extLst>
      <p:ext uri="{BB962C8B-B14F-4D97-AF65-F5344CB8AC3E}">
        <p14:creationId xmlns:p14="http://schemas.microsoft.com/office/powerpoint/2010/main" val="256142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02323-FC75-F64E-8A6C-7ECACBBD8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transmit opportunities after initial beamforming enable the Initiator to transmit the TDD slots structure and schedule (using TDD Slot Structure and TDD Slot Schedule IEs) to the Responder</a:t>
            </a:r>
          </a:p>
          <a:p>
            <a:r>
              <a:rPr lang="en-US" dirty="0"/>
              <a:t>When Responder is not connected to the network (e.g., a new device joining for the first time), Responder’s TDD slot schedule can be decide/assigned unilaterally by the Initiator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8AC07-C228-0148-A813-CC43B494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Association after initial beamforming</a:t>
            </a:r>
            <a:br>
              <a:rPr lang="en-US" dirty="0"/>
            </a:br>
            <a:r>
              <a:rPr lang="en-US" sz="2400" i="1" dirty="0"/>
              <a:t>TDD slot allocation for Responder (1)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60BFA-C651-5C49-AEB9-282C7D32516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15070" y="6537960"/>
            <a:ext cx="1070768" cy="228600"/>
          </a:xfrm>
        </p:spPr>
        <p:txBody>
          <a:bodyPr/>
          <a:lstStyle/>
          <a:p>
            <a:fld id="{397B0CF7-8FC0-1746-A061-925D73E1C817}" type="slidenum">
              <a:rPr lang="en-US" smtClean="0"/>
              <a:t>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75D47-374F-DB4B-9D3D-16F9C4A98A1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6A2C9B-39DC-054A-926D-41DC74CDAD3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238AC8-4A2C-7D43-8F13-33E29ECF56F8}"/>
              </a:ext>
            </a:extLst>
          </p:cNvPr>
          <p:cNvSpPr/>
          <p:nvPr/>
        </p:nvSpPr>
        <p:spPr bwMode="auto">
          <a:xfrm>
            <a:off x="3902904" y="5107462"/>
            <a:ext cx="649357" cy="6493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DN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9C7099-592C-994E-8E75-D5765E202E26}"/>
              </a:ext>
            </a:extLst>
          </p:cNvPr>
          <p:cNvSpPr/>
          <p:nvPr/>
        </p:nvSpPr>
        <p:spPr bwMode="auto">
          <a:xfrm>
            <a:off x="7235957" y="5107462"/>
            <a:ext cx="649357" cy="6493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DN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377808-A363-474A-9457-A647EBD0C0E2}"/>
              </a:ext>
            </a:extLst>
          </p:cNvPr>
          <p:cNvSpPr/>
          <p:nvPr/>
        </p:nvSpPr>
        <p:spPr bwMode="auto">
          <a:xfrm>
            <a:off x="4552261" y="5107462"/>
            <a:ext cx="155924" cy="64935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08B945-EBCE-564A-A611-97D107EECF09}"/>
              </a:ext>
            </a:extLst>
          </p:cNvPr>
          <p:cNvSpPr/>
          <p:nvPr/>
        </p:nvSpPr>
        <p:spPr bwMode="auto">
          <a:xfrm>
            <a:off x="7080033" y="5107462"/>
            <a:ext cx="155924" cy="64935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88E904-B34E-C942-B8D2-CDEC3EEAEE7E}"/>
              </a:ext>
            </a:extLst>
          </p:cNvPr>
          <p:cNvSpPr/>
          <p:nvPr/>
        </p:nvSpPr>
        <p:spPr bwMode="auto">
          <a:xfrm>
            <a:off x="7880985" y="5107462"/>
            <a:ext cx="155924" cy="6493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E5BF58-0AA6-344C-B179-9762E0523655}"/>
              </a:ext>
            </a:extLst>
          </p:cNvPr>
          <p:cNvSpPr/>
          <p:nvPr/>
        </p:nvSpPr>
        <p:spPr bwMode="auto">
          <a:xfrm rot="5400000">
            <a:off x="7478345" y="4695883"/>
            <a:ext cx="155924" cy="6493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999FB3-F817-AA45-B3E6-2D94B9A1A69A}"/>
              </a:ext>
            </a:extLst>
          </p:cNvPr>
          <p:cNvSpPr/>
          <p:nvPr/>
        </p:nvSpPr>
        <p:spPr bwMode="auto">
          <a:xfrm rot="5400000">
            <a:off x="4149620" y="4680586"/>
            <a:ext cx="155924" cy="6493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F37E783-B2C3-F74C-8D1C-C5D9D8D5F0B4}"/>
              </a:ext>
            </a:extLst>
          </p:cNvPr>
          <p:cNvCxnSpPr>
            <a:stCxn id="16" idx="3"/>
            <a:endCxn id="17" idx="1"/>
          </p:cNvCxnSpPr>
          <p:nvPr/>
        </p:nvCxnSpPr>
        <p:spPr bwMode="auto">
          <a:xfrm>
            <a:off x="4708185" y="5432140"/>
            <a:ext cx="237184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05C2F6EA-C35E-7E49-B35B-8A82F5923AA6}"/>
              </a:ext>
            </a:extLst>
          </p:cNvPr>
          <p:cNvSpPr/>
          <p:nvPr/>
        </p:nvSpPr>
        <p:spPr bwMode="auto">
          <a:xfrm>
            <a:off x="1915462" y="5120947"/>
            <a:ext cx="649357" cy="6493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>
                <a:latin typeface="Times New Roman" pitchFamily="16" charset="0"/>
                <a:ea typeface="MS Gothic" charset="-128"/>
              </a:rPr>
              <a:t>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N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5FEB0BD-91DD-9E49-BFC0-DD54AD94A8E4}"/>
              </a:ext>
            </a:extLst>
          </p:cNvPr>
          <p:cNvSpPr/>
          <p:nvPr/>
        </p:nvSpPr>
        <p:spPr bwMode="auto">
          <a:xfrm>
            <a:off x="2563219" y="4484984"/>
            <a:ext cx="649357" cy="6493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>
                <a:latin typeface="Times New Roman" pitchFamily="16" charset="0"/>
                <a:ea typeface="MS Gothic" charset="-128"/>
              </a:rPr>
              <a:t>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5BF2E8F-E9EE-D74E-85B0-47F499BA70CF}"/>
              </a:ext>
            </a:extLst>
          </p:cNvPr>
          <p:cNvSpPr/>
          <p:nvPr/>
        </p:nvSpPr>
        <p:spPr bwMode="auto">
          <a:xfrm>
            <a:off x="3751347" y="5104217"/>
            <a:ext cx="155924" cy="6493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1C23B7E-5ED2-7D4F-A397-F5BA3C55CA4B}"/>
              </a:ext>
            </a:extLst>
          </p:cNvPr>
          <p:cNvCxnSpPr>
            <a:stCxn id="42" idx="1"/>
            <a:endCxn id="37" idx="5"/>
          </p:cNvCxnSpPr>
          <p:nvPr/>
        </p:nvCxnSpPr>
        <p:spPr bwMode="auto">
          <a:xfrm flipH="1" flipV="1">
            <a:off x="3117480" y="5039244"/>
            <a:ext cx="633867" cy="38965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5D943A7-E4D5-6A4F-B99E-86A58DF33A2A}"/>
              </a:ext>
            </a:extLst>
          </p:cNvPr>
          <p:cNvCxnSpPr>
            <a:stCxn id="42" idx="1"/>
            <a:endCxn id="36" idx="6"/>
          </p:cNvCxnSpPr>
          <p:nvPr/>
        </p:nvCxnSpPr>
        <p:spPr bwMode="auto">
          <a:xfrm flipH="1">
            <a:off x="2564819" y="5428895"/>
            <a:ext cx="1186528" cy="1673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3991254-940A-A24C-81AA-F8923778B348}"/>
              </a:ext>
            </a:extLst>
          </p:cNvPr>
          <p:cNvSpPr txBox="1"/>
          <p:nvPr/>
        </p:nvSpPr>
        <p:spPr>
          <a:xfrm>
            <a:off x="4659769" y="5399849"/>
            <a:ext cx="109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Initiator (performed by AP/PCP role)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19DAA5B-CDB1-D349-BD26-291928276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71" y="5210282"/>
            <a:ext cx="457200" cy="4572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7464FA0-AD84-954F-B91C-5DDEA91EDC83}"/>
              </a:ext>
            </a:extLst>
          </p:cNvPr>
          <p:cNvSpPr txBox="1"/>
          <p:nvPr/>
        </p:nvSpPr>
        <p:spPr>
          <a:xfrm>
            <a:off x="5989369" y="5453803"/>
            <a:ext cx="1142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Responder (performed by non-AP/non-PCP role)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CDAD1F-B65D-A349-8010-1F95DF03A0BD}"/>
              </a:ext>
            </a:extLst>
          </p:cNvPr>
          <p:cNvSpPr txBox="1"/>
          <p:nvPr/>
        </p:nvSpPr>
        <p:spPr>
          <a:xfrm>
            <a:off x="8126847" y="5107462"/>
            <a:ext cx="1488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New/isolated</a:t>
            </a:r>
          </a:p>
          <a:p>
            <a:pPr algn="ctr"/>
            <a:r>
              <a:rPr lang="en-US" sz="1600" dirty="0"/>
              <a:t>DN or CN [5]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1E86173-7F0D-4441-B83F-3BAECA0DD8A6}"/>
              </a:ext>
            </a:extLst>
          </p:cNvPr>
          <p:cNvSpPr txBox="1"/>
          <p:nvPr/>
        </p:nvSpPr>
        <p:spPr>
          <a:xfrm>
            <a:off x="7556307" y="4201179"/>
            <a:ext cx="2473518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Unconstrained slot map</a:t>
            </a:r>
          </a:p>
        </p:txBody>
      </p: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5791BA84-B161-3042-ACC6-0E7734A0EDE2}"/>
              </a:ext>
            </a:extLst>
          </p:cNvPr>
          <p:cNvCxnSpPr>
            <a:cxnSpLocks/>
            <a:stCxn id="58" idx="1"/>
          </p:cNvCxnSpPr>
          <p:nvPr/>
        </p:nvCxnSpPr>
        <p:spPr bwMode="auto">
          <a:xfrm rot="10800000" flipV="1">
            <a:off x="7157995" y="4385845"/>
            <a:ext cx="398312" cy="721616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2570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02323-FC75-F64E-8A6C-7ECACBBD8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08760"/>
            <a:ext cx="10758488" cy="5029200"/>
          </a:xfrm>
        </p:spPr>
        <p:txBody>
          <a:bodyPr/>
          <a:lstStyle/>
          <a:p>
            <a:r>
              <a:rPr lang="en-US" dirty="0"/>
              <a:t>There are cases however when Responder may already be connected to some Distribution Network nodes – a common scenario is when the link between two Distribution Nodes (DNs) [5] is lost</a:t>
            </a:r>
          </a:p>
          <a:p>
            <a:r>
              <a:rPr lang="en-US" dirty="0"/>
              <a:t>In such cases, Initiator can better set the Responder’s TDD schedule if it knows the Responder’s availability</a:t>
            </a:r>
          </a:p>
          <a:p>
            <a:pPr lvl="1"/>
            <a:r>
              <a:rPr lang="en-US" dirty="0"/>
              <a:t>Responder’s availability information can be limited to few TDD slots to enable further communication, e.g., to exchange Keepalive messages for slot allocation through the pipelined scheduling scheme in [6])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8AC07-C228-0148-A813-CC43B494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Association after initial beamforming</a:t>
            </a:r>
            <a:br>
              <a:rPr lang="en-US" dirty="0"/>
            </a:br>
            <a:r>
              <a:rPr lang="en-US" sz="2700" i="1" dirty="0"/>
              <a:t>TDD slot allocation for Responder (2)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60BFA-C651-5C49-AEB9-282C7D32516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15070" y="6537960"/>
            <a:ext cx="1070768" cy="228600"/>
          </a:xfrm>
        </p:spPr>
        <p:txBody>
          <a:bodyPr/>
          <a:lstStyle/>
          <a:p>
            <a:fld id="{397B0CF7-8FC0-1746-A061-925D73E1C817}" type="slidenum">
              <a:rPr lang="en-US" smtClean="0"/>
              <a:t>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75D47-374F-DB4B-9D3D-16F9C4A98A1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6A2C9B-39DC-054A-926D-41DC74CDAD3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6C50ECD-5983-1948-B799-8551D14BC338}"/>
              </a:ext>
            </a:extLst>
          </p:cNvPr>
          <p:cNvSpPr/>
          <p:nvPr/>
        </p:nvSpPr>
        <p:spPr bwMode="auto">
          <a:xfrm>
            <a:off x="6154193" y="4389888"/>
            <a:ext cx="649357" cy="6493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>
                <a:latin typeface="Times New Roman" pitchFamily="16" charset="0"/>
                <a:ea typeface="MS Gothic" charset="-128"/>
              </a:rPr>
              <a:t>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N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6391AC9-A15F-744D-99B6-8E547B5622A2}"/>
              </a:ext>
            </a:extLst>
          </p:cNvPr>
          <p:cNvSpPr/>
          <p:nvPr/>
        </p:nvSpPr>
        <p:spPr bwMode="auto">
          <a:xfrm>
            <a:off x="10202663" y="5448588"/>
            <a:ext cx="649357" cy="6493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>
                <a:latin typeface="Times New Roman" pitchFamily="16" charset="0"/>
                <a:ea typeface="MS Gothic" charset="-128"/>
              </a:rPr>
              <a:t>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N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6F5E7EE-852C-F540-A88B-E51F2F1A0D53}"/>
              </a:ext>
            </a:extLst>
          </p:cNvPr>
          <p:cNvSpPr/>
          <p:nvPr/>
        </p:nvSpPr>
        <p:spPr bwMode="auto">
          <a:xfrm>
            <a:off x="8775839" y="4744761"/>
            <a:ext cx="649357" cy="6493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>
                <a:latin typeface="Times New Roman" pitchFamily="16" charset="0"/>
                <a:ea typeface="MS Gothic" charset="-128"/>
              </a:rPr>
              <a:t>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9B8BA8D-21EF-6C40-A0AA-39E7BDD61771}"/>
              </a:ext>
            </a:extLst>
          </p:cNvPr>
          <p:cNvCxnSpPr>
            <a:cxnSpLocks/>
            <a:stCxn id="65" idx="1"/>
            <a:endCxn id="31" idx="5"/>
          </p:cNvCxnSpPr>
          <p:nvPr/>
        </p:nvCxnSpPr>
        <p:spPr bwMode="auto">
          <a:xfrm flipH="1" flipV="1">
            <a:off x="6708454" y="4944148"/>
            <a:ext cx="371579" cy="48799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1B10186-32CF-3448-9155-C519CF0818D4}"/>
              </a:ext>
            </a:extLst>
          </p:cNvPr>
          <p:cNvCxnSpPr>
            <a:cxnSpLocks/>
            <a:stCxn id="66" idx="3"/>
            <a:endCxn id="34" idx="2"/>
          </p:cNvCxnSpPr>
          <p:nvPr/>
        </p:nvCxnSpPr>
        <p:spPr bwMode="auto">
          <a:xfrm flipV="1">
            <a:off x="8036909" y="5069439"/>
            <a:ext cx="738930" cy="36270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8F3993B-B367-104D-A46C-106844C42E24}"/>
              </a:ext>
            </a:extLst>
          </p:cNvPr>
          <p:cNvCxnSpPr>
            <a:cxnSpLocks/>
            <a:stCxn id="66" idx="3"/>
            <a:endCxn id="33" idx="2"/>
          </p:cNvCxnSpPr>
          <p:nvPr/>
        </p:nvCxnSpPr>
        <p:spPr bwMode="auto">
          <a:xfrm>
            <a:off x="8036909" y="5432140"/>
            <a:ext cx="2165754" cy="34112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8637852-0561-2E42-9503-1E09ABCD2541}"/>
              </a:ext>
            </a:extLst>
          </p:cNvPr>
          <p:cNvSpPr txBox="1"/>
          <p:nvPr/>
        </p:nvSpPr>
        <p:spPr>
          <a:xfrm>
            <a:off x="8020966" y="5696687"/>
            <a:ext cx="1488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DN already serving CN’s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63A423D-6E8D-EB4C-BAA4-1152AB3DEFC9}"/>
              </a:ext>
            </a:extLst>
          </p:cNvPr>
          <p:cNvSpPr/>
          <p:nvPr/>
        </p:nvSpPr>
        <p:spPr bwMode="auto">
          <a:xfrm>
            <a:off x="5075647" y="4398538"/>
            <a:ext cx="649357" cy="6493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>
                <a:latin typeface="Times New Roman" pitchFamily="16" charset="0"/>
                <a:ea typeface="MS Gothic" charset="-128"/>
              </a:rPr>
              <a:t>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F342A1-F59B-EB4E-B882-58A60FDE922F}"/>
              </a:ext>
            </a:extLst>
          </p:cNvPr>
          <p:cNvCxnSpPr>
            <a:cxnSpLocks/>
            <a:stCxn id="64" idx="3"/>
            <a:endCxn id="61" idx="3"/>
          </p:cNvCxnSpPr>
          <p:nvPr/>
        </p:nvCxnSpPr>
        <p:spPr bwMode="auto">
          <a:xfrm flipV="1">
            <a:off x="4708185" y="4952798"/>
            <a:ext cx="462558" cy="47934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AD155F54-FD0A-8643-BDE7-A7FF83377335}"/>
              </a:ext>
            </a:extLst>
          </p:cNvPr>
          <p:cNvSpPr/>
          <p:nvPr/>
        </p:nvSpPr>
        <p:spPr bwMode="auto">
          <a:xfrm>
            <a:off x="3902904" y="5107462"/>
            <a:ext cx="649357" cy="6493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DN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B137C98-D17F-3843-A423-C74F6E2730A5}"/>
              </a:ext>
            </a:extLst>
          </p:cNvPr>
          <p:cNvSpPr/>
          <p:nvPr/>
        </p:nvSpPr>
        <p:spPr bwMode="auto">
          <a:xfrm>
            <a:off x="7235957" y="5107462"/>
            <a:ext cx="649357" cy="6493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DN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89C9A12-60A4-5A4F-8479-B71C7FDA37E5}"/>
              </a:ext>
            </a:extLst>
          </p:cNvPr>
          <p:cNvSpPr/>
          <p:nvPr/>
        </p:nvSpPr>
        <p:spPr bwMode="auto">
          <a:xfrm>
            <a:off x="4552261" y="5107462"/>
            <a:ext cx="155924" cy="64935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68E747A-AE06-0544-9B77-3AFAEB93031C}"/>
              </a:ext>
            </a:extLst>
          </p:cNvPr>
          <p:cNvSpPr/>
          <p:nvPr/>
        </p:nvSpPr>
        <p:spPr bwMode="auto">
          <a:xfrm>
            <a:off x="7080033" y="5107462"/>
            <a:ext cx="155924" cy="64935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B0C711A-6BF6-3A4D-B52A-09F97DAD7D14}"/>
              </a:ext>
            </a:extLst>
          </p:cNvPr>
          <p:cNvSpPr/>
          <p:nvPr/>
        </p:nvSpPr>
        <p:spPr bwMode="auto">
          <a:xfrm>
            <a:off x="7880985" y="5107462"/>
            <a:ext cx="155924" cy="6493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473FE9D-4DA2-9941-B8A9-FE7DF2DD85D0}"/>
              </a:ext>
            </a:extLst>
          </p:cNvPr>
          <p:cNvSpPr/>
          <p:nvPr/>
        </p:nvSpPr>
        <p:spPr bwMode="auto">
          <a:xfrm rot="5400000">
            <a:off x="7478345" y="4695883"/>
            <a:ext cx="155924" cy="6493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ADC7EDC-7023-6244-BC2A-A00B2FB479B5}"/>
              </a:ext>
            </a:extLst>
          </p:cNvPr>
          <p:cNvSpPr/>
          <p:nvPr/>
        </p:nvSpPr>
        <p:spPr bwMode="auto">
          <a:xfrm rot="5400000">
            <a:off x="4149620" y="4680586"/>
            <a:ext cx="155924" cy="6493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A9C9D61-9657-CD43-892E-DB26E1114C4D}"/>
              </a:ext>
            </a:extLst>
          </p:cNvPr>
          <p:cNvCxnSpPr>
            <a:stCxn id="64" idx="3"/>
            <a:endCxn id="65" idx="1"/>
          </p:cNvCxnSpPr>
          <p:nvPr/>
        </p:nvCxnSpPr>
        <p:spPr bwMode="auto">
          <a:xfrm>
            <a:off x="4708185" y="5432140"/>
            <a:ext cx="237184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5E17ADAA-18EE-5B49-9718-38F96DD19455}"/>
              </a:ext>
            </a:extLst>
          </p:cNvPr>
          <p:cNvSpPr/>
          <p:nvPr/>
        </p:nvSpPr>
        <p:spPr bwMode="auto">
          <a:xfrm>
            <a:off x="1915462" y="5120947"/>
            <a:ext cx="649357" cy="6493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>
                <a:latin typeface="Times New Roman" pitchFamily="16" charset="0"/>
                <a:ea typeface="MS Gothic" charset="-128"/>
              </a:rPr>
              <a:t>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N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51F6F77-A479-324A-9C0E-65B8CA3DAEFF}"/>
              </a:ext>
            </a:extLst>
          </p:cNvPr>
          <p:cNvSpPr/>
          <p:nvPr/>
        </p:nvSpPr>
        <p:spPr bwMode="auto">
          <a:xfrm>
            <a:off x="2563219" y="4484984"/>
            <a:ext cx="649357" cy="6493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>
                <a:latin typeface="Times New Roman" pitchFamily="16" charset="0"/>
                <a:ea typeface="MS Gothic" charset="-128"/>
              </a:rPr>
              <a:t>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365D151-EB55-0044-B10A-54BF607BB5C1}"/>
              </a:ext>
            </a:extLst>
          </p:cNvPr>
          <p:cNvSpPr/>
          <p:nvPr/>
        </p:nvSpPr>
        <p:spPr bwMode="auto">
          <a:xfrm>
            <a:off x="3751347" y="5104217"/>
            <a:ext cx="155924" cy="6493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10737E5-98E3-4043-8A5E-03939D3179E2}"/>
              </a:ext>
            </a:extLst>
          </p:cNvPr>
          <p:cNvCxnSpPr>
            <a:stCxn id="72" idx="1"/>
            <a:endCxn id="71" idx="5"/>
          </p:cNvCxnSpPr>
          <p:nvPr/>
        </p:nvCxnSpPr>
        <p:spPr bwMode="auto">
          <a:xfrm flipH="1" flipV="1">
            <a:off x="3117480" y="5039244"/>
            <a:ext cx="633867" cy="38965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1772725-65B3-B540-BDF5-0651276432A7}"/>
              </a:ext>
            </a:extLst>
          </p:cNvPr>
          <p:cNvCxnSpPr>
            <a:stCxn id="72" idx="1"/>
            <a:endCxn id="70" idx="6"/>
          </p:cNvCxnSpPr>
          <p:nvPr/>
        </p:nvCxnSpPr>
        <p:spPr bwMode="auto">
          <a:xfrm flipH="1">
            <a:off x="2564819" y="5428895"/>
            <a:ext cx="1186528" cy="1673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137B5EB0-F6B5-4742-87EC-897F9E80611B}"/>
              </a:ext>
            </a:extLst>
          </p:cNvPr>
          <p:cNvSpPr txBox="1"/>
          <p:nvPr/>
        </p:nvSpPr>
        <p:spPr>
          <a:xfrm>
            <a:off x="4659769" y="5399849"/>
            <a:ext cx="109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Initiator (performed by AP/PCP role)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94D6A1E1-7B9E-834B-9CD0-E7CE0F092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71" y="5210282"/>
            <a:ext cx="457200" cy="45720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D4B5CC7E-2843-784F-A50D-EFEEE28BC49F}"/>
              </a:ext>
            </a:extLst>
          </p:cNvPr>
          <p:cNvSpPr txBox="1"/>
          <p:nvPr/>
        </p:nvSpPr>
        <p:spPr>
          <a:xfrm>
            <a:off x="5989369" y="5453803"/>
            <a:ext cx="1142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Responder (performed by non-AP/non-PCP role)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5938ECF-90C3-4A4E-AFC0-22EBD39AA4EF}"/>
              </a:ext>
            </a:extLst>
          </p:cNvPr>
          <p:cNvSpPr txBox="1"/>
          <p:nvPr/>
        </p:nvSpPr>
        <p:spPr>
          <a:xfrm>
            <a:off x="7556307" y="4201179"/>
            <a:ext cx="2329944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Slot map is constrained</a:t>
            </a:r>
          </a:p>
        </p:txBody>
      </p:sp>
      <p:cxnSp>
        <p:nvCxnSpPr>
          <p:cNvPr id="85" name="Elbow Connector 84">
            <a:extLst>
              <a:ext uri="{FF2B5EF4-FFF2-40B4-BE49-F238E27FC236}">
                <a16:creationId xmlns:a16="http://schemas.microsoft.com/office/drawing/2014/main" id="{ACA797C3-CD5B-8343-B395-1A87C4C3ED28}"/>
              </a:ext>
            </a:extLst>
          </p:cNvPr>
          <p:cNvCxnSpPr>
            <a:cxnSpLocks/>
            <a:stCxn id="84" idx="1"/>
            <a:endCxn id="65" idx="0"/>
          </p:cNvCxnSpPr>
          <p:nvPr/>
        </p:nvCxnSpPr>
        <p:spPr bwMode="auto">
          <a:xfrm rot="10800000" flipV="1">
            <a:off x="7157995" y="4385844"/>
            <a:ext cx="398312" cy="721617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0773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B424A4-C780-1045-BDCC-B22C6A306358}"/>
              </a:ext>
            </a:extLst>
          </p:cNvPr>
          <p:cNvSpPr/>
          <p:nvPr/>
        </p:nvSpPr>
        <p:spPr bwMode="auto">
          <a:xfrm>
            <a:off x="5457825" y="171151"/>
            <a:ext cx="6115050" cy="5972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8AC07-C228-0148-A813-CC43B494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/>
              <a:t>Network entry</a:t>
            </a:r>
            <a:br>
              <a:rPr lang="en-US" dirty="0"/>
            </a:br>
            <a:r>
              <a:rPr lang="en-US" sz="2400" i="1" dirty="0"/>
              <a:t>Closer look at network entry steps</a:t>
            </a:r>
            <a:endParaRPr lang="en-US" sz="3100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75D47-374F-DB4B-9D3D-16F9C4A98A1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6A2C9B-39DC-054A-926D-41DC74CDAD3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60BFA-C651-5C49-AEB9-282C7D3251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5</a:t>
            </a:fld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9B2145C-D8D4-DC46-91C1-CF0B43F3676A}"/>
              </a:ext>
            </a:extLst>
          </p:cNvPr>
          <p:cNvCxnSpPr>
            <a:cxnSpLocks/>
          </p:cNvCxnSpPr>
          <p:nvPr/>
        </p:nvCxnSpPr>
        <p:spPr>
          <a:xfrm>
            <a:off x="6449900" y="279133"/>
            <a:ext cx="0" cy="51889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8D4C3A0-1210-844A-AF89-2999566406FE}"/>
              </a:ext>
            </a:extLst>
          </p:cNvPr>
          <p:cNvCxnSpPr>
            <a:cxnSpLocks/>
          </p:cNvCxnSpPr>
          <p:nvPr/>
        </p:nvCxnSpPr>
        <p:spPr>
          <a:xfrm flipH="1">
            <a:off x="10487700" y="365125"/>
            <a:ext cx="3207" cy="51891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BE755BE-052C-F741-A0BD-81A0FB1D2960}"/>
              </a:ext>
            </a:extLst>
          </p:cNvPr>
          <p:cNvCxnSpPr/>
          <p:nvPr/>
        </p:nvCxnSpPr>
        <p:spPr>
          <a:xfrm>
            <a:off x="6449900" y="336887"/>
            <a:ext cx="4041007" cy="125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AD3E769-8219-7740-80EF-4A313895B92F}"/>
              </a:ext>
            </a:extLst>
          </p:cNvPr>
          <p:cNvSpPr txBox="1"/>
          <p:nvPr/>
        </p:nvSpPr>
        <p:spPr>
          <a:xfrm>
            <a:off x="8137619" y="287982"/>
            <a:ext cx="56618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TDD SSW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AAE1D3C-EF6D-344E-AE4B-F7BD4F6543BC}"/>
              </a:ext>
            </a:extLst>
          </p:cNvPr>
          <p:cNvCxnSpPr>
            <a:cxnSpLocks/>
          </p:cNvCxnSpPr>
          <p:nvPr/>
        </p:nvCxnSpPr>
        <p:spPr>
          <a:xfrm flipH="1">
            <a:off x="6449898" y="509505"/>
            <a:ext cx="4041007" cy="125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D980893-3A9E-0C40-A6B5-5E1BF8F46CC8}"/>
              </a:ext>
            </a:extLst>
          </p:cNvPr>
          <p:cNvSpPr txBox="1"/>
          <p:nvPr/>
        </p:nvSpPr>
        <p:spPr>
          <a:xfrm>
            <a:off x="7886557" y="466190"/>
            <a:ext cx="98616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TDD SSW Feedback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759C7F2-7389-9F43-A1A0-3A1A2A73B556}"/>
              </a:ext>
            </a:extLst>
          </p:cNvPr>
          <p:cNvCxnSpPr/>
          <p:nvPr/>
        </p:nvCxnSpPr>
        <p:spPr>
          <a:xfrm>
            <a:off x="6448296" y="768420"/>
            <a:ext cx="4041007" cy="125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BBE4FAE-820C-9242-941C-8E6076EE65F7}"/>
              </a:ext>
            </a:extLst>
          </p:cNvPr>
          <p:cNvSpPr txBox="1"/>
          <p:nvPr/>
        </p:nvSpPr>
        <p:spPr>
          <a:xfrm>
            <a:off x="7539249" y="719515"/>
            <a:ext cx="1598515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TDD SSW Ack (End of Training = 1)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7C587CA-CBA5-1949-B6AA-78D46DA70AE7}"/>
              </a:ext>
            </a:extLst>
          </p:cNvPr>
          <p:cNvCxnSpPr/>
          <p:nvPr/>
        </p:nvCxnSpPr>
        <p:spPr>
          <a:xfrm>
            <a:off x="6449098" y="1081823"/>
            <a:ext cx="4041007" cy="12512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AC9DD76-97AF-2D4A-A8D2-C5DC5B3B7978}"/>
              </a:ext>
            </a:extLst>
          </p:cNvPr>
          <p:cNvSpPr txBox="1"/>
          <p:nvPr/>
        </p:nvSpPr>
        <p:spPr>
          <a:xfrm>
            <a:off x="7540051" y="1032918"/>
            <a:ext cx="166904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Announce (Action Ack, multiple IEs)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A574D4E-1E00-2644-84C2-F2E8CA3FBE20}"/>
              </a:ext>
            </a:extLst>
          </p:cNvPr>
          <p:cNvCxnSpPr>
            <a:cxnSpLocks/>
          </p:cNvCxnSpPr>
          <p:nvPr/>
        </p:nvCxnSpPr>
        <p:spPr>
          <a:xfrm flipH="1">
            <a:off x="6449098" y="1251042"/>
            <a:ext cx="4041007" cy="125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DA01CCE-F1F0-3641-91FF-76089081F78E}"/>
              </a:ext>
            </a:extLst>
          </p:cNvPr>
          <p:cNvSpPr txBox="1"/>
          <p:nvPr/>
        </p:nvSpPr>
        <p:spPr>
          <a:xfrm>
            <a:off x="8290018" y="1207727"/>
            <a:ext cx="33374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Ack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97E00B4-1B83-A241-9B6F-AA78A2516535}"/>
              </a:ext>
            </a:extLst>
          </p:cNvPr>
          <p:cNvCxnSpPr/>
          <p:nvPr/>
        </p:nvCxnSpPr>
        <p:spPr>
          <a:xfrm>
            <a:off x="6448296" y="1463092"/>
            <a:ext cx="4041007" cy="12512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AE2C4D2-3A6D-5346-9CF6-043FE29619F5}"/>
              </a:ext>
            </a:extLst>
          </p:cNvPr>
          <p:cNvSpPr txBox="1"/>
          <p:nvPr/>
        </p:nvSpPr>
        <p:spPr>
          <a:xfrm>
            <a:off x="7539249" y="1385312"/>
            <a:ext cx="203773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Additional Announce frames (if IE’s too big)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0096674-F306-CB4A-8FA3-BCD48838AA66}"/>
              </a:ext>
            </a:extLst>
          </p:cNvPr>
          <p:cNvCxnSpPr>
            <a:cxnSpLocks/>
          </p:cNvCxnSpPr>
          <p:nvPr/>
        </p:nvCxnSpPr>
        <p:spPr>
          <a:xfrm flipH="1">
            <a:off x="6448296" y="1651563"/>
            <a:ext cx="4041007" cy="12512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8747A55-AA69-3F4C-9830-AC177350D167}"/>
              </a:ext>
            </a:extLst>
          </p:cNvPr>
          <p:cNvSpPr txBox="1"/>
          <p:nvPr/>
        </p:nvSpPr>
        <p:spPr>
          <a:xfrm>
            <a:off x="8289216" y="1608248"/>
            <a:ext cx="33374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Ack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A92A9D9-2565-4047-B9CE-3F79163C9510}"/>
              </a:ext>
            </a:extLst>
          </p:cNvPr>
          <p:cNvCxnSpPr>
            <a:cxnSpLocks/>
          </p:cNvCxnSpPr>
          <p:nvPr/>
        </p:nvCxnSpPr>
        <p:spPr>
          <a:xfrm flipH="1">
            <a:off x="6449499" y="1970690"/>
            <a:ext cx="4041007" cy="12512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77B408D-02A9-A74A-800C-2848DFAA229E}"/>
              </a:ext>
            </a:extLst>
          </p:cNvPr>
          <p:cNvSpPr txBox="1"/>
          <p:nvPr/>
        </p:nvSpPr>
        <p:spPr>
          <a:xfrm>
            <a:off x="7847654" y="1927375"/>
            <a:ext cx="1026243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Association Request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ADBFDC8-D508-5F47-836A-83F98FB1022C}"/>
              </a:ext>
            </a:extLst>
          </p:cNvPr>
          <p:cNvCxnSpPr/>
          <p:nvPr/>
        </p:nvCxnSpPr>
        <p:spPr>
          <a:xfrm>
            <a:off x="6448697" y="2163487"/>
            <a:ext cx="4041007" cy="125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44C423E-093B-5F4F-89F7-57335DD28FBC}"/>
              </a:ext>
            </a:extLst>
          </p:cNvPr>
          <p:cNvSpPr txBox="1"/>
          <p:nvPr/>
        </p:nvSpPr>
        <p:spPr>
          <a:xfrm>
            <a:off x="8290421" y="2114582"/>
            <a:ext cx="33374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Ack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9D8C4F7-E073-DC45-8BA0-85102DA8B3C1}"/>
              </a:ext>
            </a:extLst>
          </p:cNvPr>
          <p:cNvCxnSpPr/>
          <p:nvPr/>
        </p:nvCxnSpPr>
        <p:spPr>
          <a:xfrm>
            <a:off x="6446693" y="2385510"/>
            <a:ext cx="4041007" cy="12512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6AA06AB-AA72-1E4B-9247-C17CCC0750BE}"/>
              </a:ext>
            </a:extLst>
          </p:cNvPr>
          <p:cNvSpPr txBox="1"/>
          <p:nvPr/>
        </p:nvSpPr>
        <p:spPr>
          <a:xfrm>
            <a:off x="7903406" y="2336605"/>
            <a:ext cx="10871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Association Response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9A00D58-6FC0-2F4C-8A6B-9D4E5C3F6B74}"/>
              </a:ext>
            </a:extLst>
          </p:cNvPr>
          <p:cNvCxnSpPr>
            <a:cxnSpLocks/>
          </p:cNvCxnSpPr>
          <p:nvPr/>
        </p:nvCxnSpPr>
        <p:spPr>
          <a:xfrm flipH="1">
            <a:off x="6446693" y="2583606"/>
            <a:ext cx="4041007" cy="125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E3699203-B743-7349-BF2A-EC4F1F9C89D3}"/>
              </a:ext>
            </a:extLst>
          </p:cNvPr>
          <p:cNvSpPr txBox="1"/>
          <p:nvPr/>
        </p:nvSpPr>
        <p:spPr>
          <a:xfrm>
            <a:off x="8287613" y="2540291"/>
            <a:ext cx="33374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Ack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2D2773A-B8C1-CA4D-AAA9-E374D5AD9F5F}"/>
              </a:ext>
            </a:extLst>
          </p:cNvPr>
          <p:cNvCxnSpPr/>
          <p:nvPr/>
        </p:nvCxnSpPr>
        <p:spPr>
          <a:xfrm>
            <a:off x="6093766" y="1002334"/>
            <a:ext cx="4822257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5363122-76B0-3D49-B5A2-9890AFDD1986}"/>
              </a:ext>
            </a:extLst>
          </p:cNvPr>
          <p:cNvCxnSpPr/>
          <p:nvPr/>
        </p:nvCxnSpPr>
        <p:spPr>
          <a:xfrm>
            <a:off x="6101785" y="2805314"/>
            <a:ext cx="4822257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20CA0BA-F443-104F-8B7E-30104DDAC78D}"/>
              </a:ext>
            </a:extLst>
          </p:cNvPr>
          <p:cNvCxnSpPr/>
          <p:nvPr/>
        </p:nvCxnSpPr>
        <p:spPr>
          <a:xfrm>
            <a:off x="6101785" y="3888654"/>
            <a:ext cx="4822257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0B70210-D3FC-9A47-AED1-219EF581A17C}"/>
              </a:ext>
            </a:extLst>
          </p:cNvPr>
          <p:cNvCxnSpPr/>
          <p:nvPr/>
        </p:nvCxnSpPr>
        <p:spPr>
          <a:xfrm>
            <a:off x="6446693" y="4183281"/>
            <a:ext cx="4041007" cy="125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5DAABE6-741D-8A42-B879-8F425D6E7095}"/>
              </a:ext>
            </a:extLst>
          </p:cNvPr>
          <p:cNvCxnSpPr>
            <a:cxnSpLocks/>
          </p:cNvCxnSpPr>
          <p:nvPr/>
        </p:nvCxnSpPr>
        <p:spPr>
          <a:xfrm flipH="1">
            <a:off x="6438673" y="4382985"/>
            <a:ext cx="4041007" cy="125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FAEF0428-A39F-CD4A-A14B-122C8FE051EE}"/>
              </a:ext>
            </a:extLst>
          </p:cNvPr>
          <p:cNvSpPr txBox="1"/>
          <p:nvPr/>
        </p:nvSpPr>
        <p:spPr>
          <a:xfrm>
            <a:off x="10492378" y="1541766"/>
            <a:ext cx="1400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Phase I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(Timing driven by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TDD SSW Ack)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FD4D721-05FF-8640-9E48-437E7F2101BD}"/>
              </a:ext>
            </a:extLst>
          </p:cNvPr>
          <p:cNvSpPr txBox="1"/>
          <p:nvPr/>
        </p:nvSpPr>
        <p:spPr>
          <a:xfrm>
            <a:off x="10498757" y="2813978"/>
            <a:ext cx="1394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Phase II</a:t>
            </a:r>
            <a:endParaRPr lang="en-US" sz="1200" dirty="0">
              <a:solidFill>
                <a:srgbClr val="C00000"/>
              </a:solidFill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(Using TDD slots acceptable to Initiator and Responder)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04B87B6-12DE-724F-88DD-14B36FD5FF92}"/>
              </a:ext>
            </a:extLst>
          </p:cNvPr>
          <p:cNvSpPr txBox="1"/>
          <p:nvPr/>
        </p:nvSpPr>
        <p:spPr>
          <a:xfrm>
            <a:off x="10498757" y="4240547"/>
            <a:ext cx="1394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Phase III</a:t>
            </a:r>
            <a:endParaRPr lang="en-US" sz="1200" dirty="0">
              <a:solidFill>
                <a:srgbClr val="C00000"/>
              </a:solidFill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(Responder joining the usual bandwidth scheduling process)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4AC6249-F910-6F41-945C-649E0FC82AE0}"/>
              </a:ext>
            </a:extLst>
          </p:cNvPr>
          <p:cNvSpPr txBox="1"/>
          <p:nvPr/>
        </p:nvSpPr>
        <p:spPr>
          <a:xfrm>
            <a:off x="7902616" y="4117570"/>
            <a:ext cx="105349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Keepalive/Heartbeat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56DEF2D-0664-A642-86FB-24F034EFFB3D}"/>
              </a:ext>
            </a:extLst>
          </p:cNvPr>
          <p:cNvSpPr txBox="1"/>
          <p:nvPr/>
        </p:nvSpPr>
        <p:spPr>
          <a:xfrm>
            <a:off x="8278803" y="4322864"/>
            <a:ext cx="33374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Ack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31780B4-81FF-CF4F-9E93-01F46B774D7A}"/>
              </a:ext>
            </a:extLst>
          </p:cNvPr>
          <p:cNvGrpSpPr/>
          <p:nvPr/>
        </p:nvGrpSpPr>
        <p:grpSpPr>
          <a:xfrm>
            <a:off x="6587508" y="4600199"/>
            <a:ext cx="3615718" cy="1782453"/>
            <a:chOff x="1089579" y="3887664"/>
            <a:chExt cx="3615718" cy="1782453"/>
          </a:xfrm>
        </p:grpSpPr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0E4D3A4B-F0A1-4647-9A9A-9241403076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0856" y="4073168"/>
              <a:ext cx="2785320" cy="915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8E5A0994-5730-F549-93CB-67870E38882B}"/>
                </a:ext>
              </a:extLst>
            </p:cNvPr>
            <p:cNvCxnSpPr/>
            <p:nvPr/>
          </p:nvCxnSpPr>
          <p:spPr>
            <a:xfrm>
              <a:off x="1910303" y="4200147"/>
              <a:ext cx="2785320" cy="915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4BF3288-5D51-B24A-8C12-5481DC2E8159}"/>
                </a:ext>
              </a:extLst>
            </p:cNvPr>
            <p:cNvSpPr txBox="1"/>
            <p:nvPr/>
          </p:nvSpPr>
          <p:spPr>
            <a:xfrm>
              <a:off x="3179736" y="4164364"/>
              <a:ext cx="374538" cy="23767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400" dirty="0"/>
                <a:t>Ack</a:t>
              </a: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C48F8433-94E4-4941-AE16-28FAA93CF792}"/>
                </a:ext>
              </a:extLst>
            </p:cNvPr>
            <p:cNvCxnSpPr/>
            <p:nvPr/>
          </p:nvCxnSpPr>
          <p:spPr>
            <a:xfrm>
              <a:off x="1914449" y="4386571"/>
              <a:ext cx="2785320" cy="915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0469A29-EFBC-794C-AAF3-6A8BC24B0CA8}"/>
                </a:ext>
              </a:extLst>
            </p:cNvPr>
            <p:cNvSpPr txBox="1"/>
            <p:nvPr/>
          </p:nvSpPr>
          <p:spPr>
            <a:xfrm>
              <a:off x="2918509" y="4350788"/>
              <a:ext cx="865662" cy="23767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400" dirty="0"/>
                <a:t>802.1X EAP Request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435EBED9-7FC3-034D-8948-C2EA0CB92A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4449" y="4517427"/>
              <a:ext cx="2785320" cy="915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C5EDB1F-14E9-274F-AEF2-F641F927476E}"/>
                </a:ext>
              </a:extLst>
            </p:cNvPr>
            <p:cNvSpPr txBox="1"/>
            <p:nvPr/>
          </p:nvSpPr>
          <p:spPr>
            <a:xfrm>
              <a:off x="3183329" y="4485735"/>
              <a:ext cx="374538" cy="23767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400" dirty="0"/>
                <a:t>Ack</a:t>
              </a:r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55764601-C069-C94A-8345-5020E305C8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6385" y="4670609"/>
              <a:ext cx="2785320" cy="915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00676EE-5BE7-324E-A0E3-E47B2AAA8D05}"/>
                </a:ext>
              </a:extLst>
            </p:cNvPr>
            <p:cNvSpPr txBox="1"/>
            <p:nvPr/>
          </p:nvSpPr>
          <p:spPr>
            <a:xfrm>
              <a:off x="2880083" y="4638918"/>
              <a:ext cx="909266" cy="23767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400" dirty="0"/>
                <a:t>802.1X EAP Response</a:t>
              </a: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D56F78A9-9C69-B942-8A27-09DF4ABAE4F9}"/>
                </a:ext>
              </a:extLst>
            </p:cNvPr>
            <p:cNvCxnSpPr/>
            <p:nvPr/>
          </p:nvCxnSpPr>
          <p:spPr>
            <a:xfrm>
              <a:off x="1915833" y="4797588"/>
              <a:ext cx="2785320" cy="915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BF928FC-7B20-AC41-8CAE-E7C8E862C300}"/>
                </a:ext>
              </a:extLst>
            </p:cNvPr>
            <p:cNvSpPr txBox="1"/>
            <p:nvPr/>
          </p:nvSpPr>
          <p:spPr>
            <a:xfrm>
              <a:off x="3185267" y="4761806"/>
              <a:ext cx="374538" cy="23767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400" dirty="0"/>
                <a:t>Ack</a:t>
              </a:r>
            </a:p>
          </p:txBody>
        </p:sp>
        <p:sp>
          <p:nvSpPr>
            <p:cNvPr id="102" name="Can 101">
              <a:extLst>
                <a:ext uri="{FF2B5EF4-FFF2-40B4-BE49-F238E27FC236}">
                  <a16:creationId xmlns:a16="http://schemas.microsoft.com/office/drawing/2014/main" id="{860EEA4B-4044-7647-A878-7C5D8DEF24B4}"/>
                </a:ext>
              </a:extLst>
            </p:cNvPr>
            <p:cNvSpPr/>
            <p:nvPr/>
          </p:nvSpPr>
          <p:spPr>
            <a:xfrm>
              <a:off x="1089579" y="4790545"/>
              <a:ext cx="338351" cy="398334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/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A689C412-0C25-0E4F-A81E-6FCDA5ED28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27930" y="4886051"/>
              <a:ext cx="4820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FBBB942A-5861-7C46-9498-1A89E80753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27930" y="4989712"/>
              <a:ext cx="32654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F5C41D5-3061-1040-9C49-7F6B0AA30B69}"/>
                </a:ext>
              </a:extLst>
            </p:cNvPr>
            <p:cNvSpPr txBox="1"/>
            <p:nvPr/>
          </p:nvSpPr>
          <p:spPr>
            <a:xfrm>
              <a:off x="2793174" y="4919361"/>
              <a:ext cx="1251125" cy="3327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" dirty="0"/>
                <a:t>EAP Authentication Protocol Exchange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AB1A360-A255-B044-AD63-B379825F7804}"/>
                </a:ext>
              </a:extLst>
            </p:cNvPr>
            <p:cNvSpPr txBox="1"/>
            <p:nvPr/>
          </p:nvSpPr>
          <p:spPr>
            <a:xfrm>
              <a:off x="1500970" y="4663838"/>
              <a:ext cx="372627" cy="617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" dirty="0"/>
                <a:t>Access Request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CA47701B-97A1-8344-8254-3E3DD0A13BE4}"/>
                </a:ext>
              </a:extLst>
            </p:cNvPr>
            <p:cNvCxnSpPr>
              <a:cxnSpLocks/>
            </p:cNvCxnSpPr>
            <p:nvPr/>
          </p:nvCxnSpPr>
          <p:spPr>
            <a:xfrm>
              <a:off x="1432351" y="5076994"/>
              <a:ext cx="4820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2FF3A8D-3A0D-1E4F-B8DD-602812B5102B}"/>
                </a:ext>
              </a:extLst>
            </p:cNvPr>
            <p:cNvSpPr txBox="1"/>
            <p:nvPr/>
          </p:nvSpPr>
          <p:spPr>
            <a:xfrm>
              <a:off x="1502718" y="5058967"/>
              <a:ext cx="372627" cy="522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" dirty="0"/>
                <a:t>Access Accept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A6546579-7AB9-CC48-981D-81FB68206624}"/>
                </a:ext>
              </a:extLst>
            </p:cNvPr>
            <p:cNvCxnSpPr/>
            <p:nvPr/>
          </p:nvCxnSpPr>
          <p:spPr>
            <a:xfrm>
              <a:off x="1919977" y="5117818"/>
              <a:ext cx="2785320" cy="915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3700728-4212-304B-8884-1A799BB5957E}"/>
                </a:ext>
              </a:extLst>
            </p:cNvPr>
            <p:cNvSpPr txBox="1"/>
            <p:nvPr/>
          </p:nvSpPr>
          <p:spPr>
            <a:xfrm>
              <a:off x="2924037" y="5082035"/>
              <a:ext cx="854187" cy="23767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400" dirty="0"/>
                <a:t>802.1X EAP Success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D21A3402-3545-0946-9D98-B68A390593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9977" y="5248674"/>
              <a:ext cx="2785320" cy="915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6FF0C95-AD52-494C-8C64-A4C9466A74AD}"/>
                </a:ext>
              </a:extLst>
            </p:cNvPr>
            <p:cNvSpPr txBox="1"/>
            <p:nvPr/>
          </p:nvSpPr>
          <p:spPr>
            <a:xfrm>
              <a:off x="3188857" y="5216981"/>
              <a:ext cx="374538" cy="23767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400" dirty="0"/>
                <a:t>Ack</a:t>
              </a:r>
            </a:p>
          </p:txBody>
        </p:sp>
        <p:sp>
          <p:nvSpPr>
            <p:cNvPr id="113" name="Left-Right Arrow 112">
              <a:extLst>
                <a:ext uri="{FF2B5EF4-FFF2-40B4-BE49-F238E27FC236}">
                  <a16:creationId xmlns:a16="http://schemas.microsoft.com/office/drawing/2014/main" id="{F2E74631-9D25-FB40-8C0C-6DDCF6609D92}"/>
                </a:ext>
              </a:extLst>
            </p:cNvPr>
            <p:cNvSpPr/>
            <p:nvPr/>
          </p:nvSpPr>
          <p:spPr>
            <a:xfrm>
              <a:off x="1919977" y="5456269"/>
              <a:ext cx="2773434" cy="1058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AFF5E92-2AB7-ED4D-9451-7E0824485F76}"/>
                </a:ext>
              </a:extLst>
            </p:cNvPr>
            <p:cNvSpPr txBox="1"/>
            <p:nvPr/>
          </p:nvSpPr>
          <p:spPr>
            <a:xfrm>
              <a:off x="2764843" y="5432446"/>
              <a:ext cx="1100948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" dirty="0"/>
                <a:t>EAPOL-Key (M1/M2/M3/M4) key exchange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FB215573-195F-2041-855A-EC8FB8E0A616}"/>
                </a:ext>
              </a:extLst>
            </p:cNvPr>
            <p:cNvSpPr txBox="1"/>
            <p:nvPr/>
          </p:nvSpPr>
          <p:spPr>
            <a:xfrm>
              <a:off x="3079793" y="4025790"/>
              <a:ext cx="434734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400" dirty="0"/>
                <a:t>EAPOL Start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BCFC3BB-C2DB-4847-BD6F-FF6B67D255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3411" y="3887664"/>
              <a:ext cx="2765" cy="178245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86258EB-9EC0-E048-9615-E786AD7CC1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0029" y="3960437"/>
              <a:ext cx="9948" cy="170968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3E98963-94A2-F146-811B-47A31FF7F3C6}"/>
              </a:ext>
            </a:extLst>
          </p:cNvPr>
          <p:cNvCxnSpPr/>
          <p:nvPr/>
        </p:nvCxnSpPr>
        <p:spPr>
          <a:xfrm>
            <a:off x="6446693" y="2909103"/>
            <a:ext cx="4041007" cy="125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5401A543-F71D-374E-8001-1832811009E0}"/>
              </a:ext>
            </a:extLst>
          </p:cNvPr>
          <p:cNvCxnSpPr>
            <a:cxnSpLocks/>
          </p:cNvCxnSpPr>
          <p:nvPr/>
        </p:nvCxnSpPr>
        <p:spPr>
          <a:xfrm flipH="1">
            <a:off x="6438673" y="3108807"/>
            <a:ext cx="4041007" cy="125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85AEA4BF-A1FB-C446-9A8F-2900B81C186A}"/>
              </a:ext>
            </a:extLst>
          </p:cNvPr>
          <p:cNvSpPr txBox="1"/>
          <p:nvPr/>
        </p:nvSpPr>
        <p:spPr>
          <a:xfrm>
            <a:off x="7902616" y="2843392"/>
            <a:ext cx="105349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Keepalive/Heartbeat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41FF140-128E-4B48-84DC-83A9B0C6903C}"/>
              </a:ext>
            </a:extLst>
          </p:cNvPr>
          <p:cNvSpPr txBox="1"/>
          <p:nvPr/>
        </p:nvSpPr>
        <p:spPr>
          <a:xfrm>
            <a:off x="8278803" y="3048686"/>
            <a:ext cx="33374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Ack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43B67D4-F1C4-F64B-878D-C1031EC0F227}"/>
              </a:ext>
            </a:extLst>
          </p:cNvPr>
          <p:cNvSpPr txBox="1"/>
          <p:nvPr/>
        </p:nvSpPr>
        <p:spPr>
          <a:xfrm>
            <a:off x="7986166" y="3368351"/>
            <a:ext cx="118814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(repeated if packet loss)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1C6EA91-A6FE-1C4B-A2DC-B427C5D52518}"/>
              </a:ext>
            </a:extLst>
          </p:cNvPr>
          <p:cNvSpPr txBox="1"/>
          <p:nvPr/>
        </p:nvSpPr>
        <p:spPr>
          <a:xfrm>
            <a:off x="7752676" y="6307077"/>
            <a:ext cx="20848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C00000"/>
                </a:solidFill>
              </a:rPr>
              <a:t>Authentication and 4-way handshake frames are exchanged during normally scheduled slots, and then data frames are unblocked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0662766-A006-964F-AB91-BEC2EA55704D}"/>
              </a:ext>
            </a:extLst>
          </p:cNvPr>
          <p:cNvSpPr txBox="1"/>
          <p:nvPr/>
        </p:nvSpPr>
        <p:spPr>
          <a:xfrm>
            <a:off x="10498811" y="217029"/>
            <a:ext cx="1182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Responder</a:t>
            </a:r>
          </a:p>
          <a:p>
            <a:pPr algn="ctr"/>
            <a:r>
              <a:rPr lang="en-US" sz="1000" dirty="0"/>
              <a:t>(non-AP/non-PCP STA in CN/DN)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AE1CCD4-CF30-6644-A4B8-70BE4B115E8D}"/>
              </a:ext>
            </a:extLst>
          </p:cNvPr>
          <p:cNvSpPr txBox="1"/>
          <p:nvPr/>
        </p:nvSpPr>
        <p:spPr>
          <a:xfrm>
            <a:off x="5456222" y="228887"/>
            <a:ext cx="98881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Initiator</a:t>
            </a:r>
          </a:p>
          <a:p>
            <a:pPr algn="ctr"/>
            <a:r>
              <a:rPr lang="en-US" sz="1000" dirty="0"/>
              <a:t>(PCP/AP STA in DN)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9CC75A1-0842-4E48-B5EC-5E664A03E2B4}"/>
              </a:ext>
            </a:extLst>
          </p:cNvPr>
          <p:cNvSpPr txBox="1"/>
          <p:nvPr/>
        </p:nvSpPr>
        <p:spPr>
          <a:xfrm>
            <a:off x="10846409" y="761899"/>
            <a:ext cx="104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Beamforming completion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B8ACE7-B774-804E-A22E-A4E86FCD750F}"/>
              </a:ext>
            </a:extLst>
          </p:cNvPr>
          <p:cNvSpPr txBox="1"/>
          <p:nvPr/>
        </p:nvSpPr>
        <p:spPr>
          <a:xfrm>
            <a:off x="3361131" y="1723217"/>
            <a:ext cx="2358925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Announce frame can include both TDD Slot Structure IE and TDD Slot Schedule IE </a:t>
            </a:r>
            <a:r>
              <a:rPr lang="en-US" sz="1200" i="1" dirty="0"/>
              <a:t>when Responder is isolated (unconstrained slot map)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2A6614-8D25-F241-919B-3B6C6389D599}"/>
              </a:ext>
            </a:extLst>
          </p:cNvPr>
          <p:cNvCxnSpPr>
            <a:cxnSpLocks/>
            <a:endCxn id="12" idx="3"/>
          </p:cNvCxnSpPr>
          <p:nvPr/>
        </p:nvCxnSpPr>
        <p:spPr bwMode="auto">
          <a:xfrm flipH="1">
            <a:off x="5720056" y="1093640"/>
            <a:ext cx="720336" cy="113740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70B2ED78-033E-6F4E-83E4-61B59711B122}"/>
              </a:ext>
            </a:extLst>
          </p:cNvPr>
          <p:cNvSpPr txBox="1"/>
          <p:nvPr/>
        </p:nvSpPr>
        <p:spPr>
          <a:xfrm>
            <a:off x="3351623" y="2925051"/>
            <a:ext cx="2358925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Association Request provides a good opportunity to communicate TDD slot schedule constraints to Initiator </a:t>
            </a:r>
            <a:r>
              <a:rPr lang="en-US" sz="1200" i="1" dirty="0"/>
              <a:t>when Responder is not isolated (constrained slot map)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2E1EA42-6E22-0742-B3A9-AA3A6E22568C}"/>
              </a:ext>
            </a:extLst>
          </p:cNvPr>
          <p:cNvSpPr txBox="1"/>
          <p:nvPr/>
        </p:nvSpPr>
        <p:spPr>
          <a:xfrm>
            <a:off x="3361925" y="4115127"/>
            <a:ext cx="2358925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Final schedule can be transmitted in Association Response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8C3AC76F-B2D8-F649-BFBD-C0F436827C96}"/>
              </a:ext>
            </a:extLst>
          </p:cNvPr>
          <p:cNvCxnSpPr>
            <a:cxnSpLocks/>
            <a:endCxn id="128" idx="3"/>
          </p:cNvCxnSpPr>
          <p:nvPr/>
        </p:nvCxnSpPr>
        <p:spPr bwMode="auto">
          <a:xfrm flipH="1">
            <a:off x="5710548" y="2095818"/>
            <a:ext cx="731332" cy="133706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3CC7618A-CB7F-4C43-8343-AD1BACC1A499}"/>
              </a:ext>
            </a:extLst>
          </p:cNvPr>
          <p:cNvCxnSpPr>
            <a:cxnSpLocks/>
            <a:endCxn id="129" idx="3"/>
          </p:cNvCxnSpPr>
          <p:nvPr/>
        </p:nvCxnSpPr>
        <p:spPr bwMode="auto">
          <a:xfrm flipH="1">
            <a:off x="5720850" y="2385510"/>
            <a:ext cx="709803" cy="19604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9360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C91E2-B7B3-E24E-A7BA-E3BCA6CCE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suggest to allow a non-AP/non-PCP STA to transmit the TDD Slot Schedule IE to an AP/PCP, with TDD Slot Schedule IE interpreted as a set of “available” Tx/Rx TDD slots</a:t>
            </a:r>
          </a:p>
          <a:p>
            <a:r>
              <a:rPr lang="en-US" dirty="0"/>
              <a:t>TDD Slot Schedule IE interpretation (as decided schedule or as availability) can be implicit (who sends the IE) or explicit (a bit/field in the IE)</a:t>
            </a:r>
          </a:p>
          <a:p>
            <a:r>
              <a:rPr lang="en-US" dirty="0"/>
              <a:t>TDD Slot Schedule IE can be included in Association Request and Response frames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1176CD-A984-FE40-891B-F0BEB6B46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F49826-8F85-0D46-89B8-9C03EE0FC5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3D3B1-5BC2-2946-B1CF-4105FF307B6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F8E5C-BFF2-064C-8550-E05E03009F1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</p:spTree>
    <p:extLst>
      <p:ext uri="{BB962C8B-B14F-4D97-AF65-F5344CB8AC3E}">
        <p14:creationId xmlns:p14="http://schemas.microsoft.com/office/powerpoint/2010/main" val="113959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C91E2-B7B3-E24E-A7BA-E3BCA6CCE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[1] IEEE 802.11-17/1679 “Beamforming protocol reuse for </a:t>
            </a:r>
            <a:r>
              <a:rPr lang="en-GB" dirty="0"/>
              <a:t>mmWave Distribution Networks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[2] IEEE 802.11-17/1841 “Beamforming protocol differences for mmWave Distribution Networks”</a:t>
            </a:r>
          </a:p>
          <a:p>
            <a:pPr marL="0" indent="0">
              <a:buNone/>
            </a:pPr>
            <a:r>
              <a:rPr lang="en-US" dirty="0"/>
              <a:t>[3] IEEE 802.11-18/0175 “BF Training enhancement for mmWave Distribution Networks”</a:t>
            </a:r>
          </a:p>
          <a:p>
            <a:pPr marL="0" indent="0">
              <a:buNone/>
            </a:pPr>
            <a:r>
              <a:rPr lang="en-US" dirty="0"/>
              <a:t>[4] IEEE 802.11-18/0179 “</a:t>
            </a:r>
            <a:r>
              <a:rPr lang="en-GB" dirty="0"/>
              <a:t>Beamforming for mmWave Distributed Network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[5] IEEE 802.11-17/1321 “Features for mmW Distribution Network Use Case”</a:t>
            </a:r>
          </a:p>
          <a:p>
            <a:pPr marL="0" indent="0">
              <a:buNone/>
            </a:pPr>
            <a:r>
              <a:rPr lang="en-US" dirty="0"/>
              <a:t>[6] IEEE 802.11-18/0130 “Link Maintenance in Distribution Networks”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1176CD-A984-FE40-891B-F0BEB6B46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F49826-8F85-0D46-89B8-9C03EE0FC5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109E2-010B-0B47-B119-24BE913C8C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C9849-2612-0A41-9FE4-B5C6E4F09D7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</p:spTree>
    <p:extLst>
      <p:ext uri="{BB962C8B-B14F-4D97-AF65-F5344CB8AC3E}">
        <p14:creationId xmlns:p14="http://schemas.microsoft.com/office/powerpoint/2010/main" val="406416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1B4299-68B5-5547-B9E0-AA371E413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3F6B95-45B4-3248-9D48-8C15B0227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1EEF9-10E5-0444-97CD-1FCC5473F1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5A373-67B5-1F48-99D7-9CC9551343F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53C3E-30A3-644A-A3D4-EF67E3E184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73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EF75-DA11-E14E-B48C-D6CEEC3E1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Phase I</a:t>
            </a:r>
            <a:r>
              <a:rPr lang="en-US" dirty="0"/>
              <a:t> – Post beamforming (</a:t>
            </a:r>
            <a:r>
              <a:rPr lang="en-US" b="1" dirty="0"/>
              <a:t>TDD SSW Ack</a:t>
            </a:r>
            <a:r>
              <a:rPr lang="en-US" dirty="0"/>
              <a:t> with End of Training = 1)</a:t>
            </a:r>
          </a:p>
          <a:p>
            <a:pPr lvl="1"/>
            <a:r>
              <a:rPr lang="en-US" dirty="0"/>
              <a:t>Exchanges based on Initiator Transmit Offset, Responder Transmit Offset and Transmit Period fields in the TDD SSW Ack frame</a:t>
            </a:r>
          </a:p>
          <a:p>
            <a:pPr lvl="1"/>
            <a:r>
              <a:rPr lang="en-US" dirty="0"/>
              <a:t>Management frames can include Action Ack frames, with Ack frames delayed (transmitted in the following transmit opportunity)</a:t>
            </a:r>
          </a:p>
          <a:p>
            <a:r>
              <a:rPr lang="en-US" b="1" dirty="0"/>
              <a:t>Phase II</a:t>
            </a:r>
            <a:r>
              <a:rPr lang="en-US" dirty="0"/>
              <a:t> – After receiving Ack to </a:t>
            </a:r>
            <a:r>
              <a:rPr lang="en-US" b="1" dirty="0"/>
              <a:t>Association Response</a:t>
            </a:r>
            <a:r>
              <a:rPr lang="en-US" dirty="0"/>
              <a:t> that includes a (partially filled) Slot Schedule IE to mark the Terragraph control slots</a:t>
            </a:r>
          </a:p>
          <a:p>
            <a:pPr lvl="1"/>
            <a:r>
              <a:rPr lang="en-US" dirty="0"/>
              <a:t>Exchange period may change from the “Transmit Period” in TDD SSW Ack to the slots marked as TX/RX in Slot Schedule IE (typically more spread out control slots)</a:t>
            </a:r>
          </a:p>
          <a:p>
            <a:pPr lvl="1"/>
            <a:r>
              <a:rPr lang="en-US" dirty="0"/>
              <a:t>“Control slot” is an implementation concept – the Slot Schedule IE simply marks some slots as Tx or Rx, i.e., polarity concept is also bypassed</a:t>
            </a:r>
          </a:p>
          <a:p>
            <a:pPr lvl="1"/>
            <a:r>
              <a:rPr lang="en-US" dirty="0"/>
              <a:t>“Dummy” Keepalive/Heartbeat message(s) transmitted with schedule bitmap consistent with current control slots (until Initiator receives acknowledgement to the Keepalive/Heartbeat)</a:t>
            </a:r>
          </a:p>
          <a:p>
            <a:r>
              <a:rPr lang="en-US" b="1" dirty="0"/>
              <a:t>Phase III</a:t>
            </a:r>
            <a:r>
              <a:rPr lang="en-US" dirty="0"/>
              <a:t> – After Initiator receives the Ack to the first dummy Heartbeat or KeepAlive message(s)</a:t>
            </a:r>
          </a:p>
          <a:p>
            <a:pPr lvl="1"/>
            <a:r>
              <a:rPr lang="en-US" dirty="0"/>
              <a:t>DN Responder: entering the 3-stage bandwidth reservation (slot allocation scheme) with Keepalive messages exchanged in both directions</a:t>
            </a:r>
          </a:p>
          <a:p>
            <a:pPr lvl="1"/>
            <a:r>
              <a:rPr lang="en-US" dirty="0"/>
              <a:t>CN Responder: Receiving Heartbeat messages</a:t>
            </a:r>
          </a:p>
          <a:p>
            <a:pPr lvl="1"/>
            <a:r>
              <a:rPr lang="en-US" dirty="0"/>
              <a:t>Remaining security exchanges (authentication, 4-way handshake) are completed in Phase III</a:t>
            </a:r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56CED-A189-4F4D-8704-02C4179F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Management/data frame exchange timing</a:t>
            </a:r>
            <a:br>
              <a:rPr lang="en-US" dirty="0"/>
            </a:br>
            <a:r>
              <a:rPr lang="en-US" sz="2400" i="1" dirty="0"/>
              <a:t>3 phases of frame exchange following beamforming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2C7DA-C57D-5E47-8B5E-33E9726728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DD877-FC51-F84B-8897-8ED11C5B270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30BE9-8792-2C45-B8A6-4472D9921B3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</p:spTree>
    <p:extLst>
      <p:ext uri="{BB962C8B-B14F-4D97-AF65-F5344CB8AC3E}">
        <p14:creationId xmlns:p14="http://schemas.microsoft.com/office/powerpoint/2010/main" val="483873206"/>
      </p:ext>
    </p:extLst>
  </p:cSld>
  <p:clrMapOvr>
    <a:masterClrMapping/>
  </p:clrMapOvr>
</p:sld>
</file>

<file path=ppt/theme/theme1.xml><?xml version="1.0" encoding="utf-8"?>
<a:theme xmlns:a="http://schemas.openxmlformats.org/drawingml/2006/main" name="iee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eamforming_protocol_reuse_for_interference_measurement_and_periodic_beamforming_v1" id="{E874EAE3-F884-4049-BBC3-EEC432FBE190}" vid="{F1C2DAC2-5C99-C04B-BBA3-0D89ADD5B9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</Template>
  <TotalTime>5277</TotalTime>
  <Words>1748</Words>
  <Application>Microsoft Macintosh PowerPoint</Application>
  <PresentationFormat>Widescreen</PresentationFormat>
  <Paragraphs>287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 Unicode MS</vt:lpstr>
      <vt:lpstr>MS Gothic</vt:lpstr>
      <vt:lpstr>MS Mincho</vt:lpstr>
      <vt:lpstr>Arial</vt:lpstr>
      <vt:lpstr>Calibri</vt:lpstr>
      <vt:lpstr>Courier New</vt:lpstr>
      <vt:lpstr>Times New Roman</vt:lpstr>
      <vt:lpstr>Wingdings</vt:lpstr>
      <vt:lpstr>ieee</vt:lpstr>
      <vt:lpstr>Association after Beamforming in mmWave Distribution Networks</vt:lpstr>
      <vt:lpstr>Background Beamforming in Distribution Networks</vt:lpstr>
      <vt:lpstr>Association after initial beamforming TDD slot allocation for Responder (1)</vt:lpstr>
      <vt:lpstr>Association after initial beamforming TDD slot allocation for Responder (2)</vt:lpstr>
      <vt:lpstr>Network entry Closer look at network entry steps</vt:lpstr>
      <vt:lpstr>Conclusions</vt:lpstr>
      <vt:lpstr>References</vt:lpstr>
      <vt:lpstr>Backup Slides</vt:lpstr>
      <vt:lpstr>Management/data frame exchange timing 3 phases of frame exchange following beamforming</vt:lpstr>
      <vt:lpstr>Phase I expanded view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Terragraph standard association model after initial beamforming</dc:title>
  <dc:creator>Payam Torab</dc:creator>
  <cp:lastModifiedBy>Payam Torab</cp:lastModifiedBy>
  <cp:revision>77</cp:revision>
  <dcterms:created xsi:type="dcterms:W3CDTF">2018-01-31T18:04:10Z</dcterms:created>
  <dcterms:modified xsi:type="dcterms:W3CDTF">2018-03-05T05:47:51Z</dcterms:modified>
</cp:coreProperties>
</file>