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51" r:id="rId2"/>
    <p:sldId id="378" r:id="rId3"/>
    <p:sldId id="396" r:id="rId4"/>
    <p:sldId id="393" r:id="rId5"/>
    <p:sldId id="397" r:id="rId6"/>
    <p:sldId id="399" r:id="rId7"/>
    <p:sldId id="406" r:id="rId8"/>
    <p:sldId id="407" r:id="rId9"/>
    <p:sldId id="368" r:id="rId10"/>
    <p:sldId id="405" r:id="rId11"/>
    <p:sldId id="400" r:id="rId12"/>
    <p:sldId id="403" r:id="rId13"/>
  </p:sldIdLst>
  <p:sldSz cx="9144000" cy="6858000" type="screen4x3"/>
  <p:notesSz cx="6807200" cy="99393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4" userDrawn="1">
          <p15:clr>
            <a:srgbClr val="A4A3A4"/>
          </p15:clr>
        </p15:guide>
        <p15:guide id="2" pos="212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김서욱/선임연구원/차세대표준(연)IoT팀(suhwook.kim@lge.com)" initials="김" lastIdx="1" clrIdx="0">
    <p:extLst>
      <p:ext uri="{19B8F6BF-5375-455C-9EA6-DF929625EA0E}">
        <p15:presenceInfo xmlns:p15="http://schemas.microsoft.com/office/powerpoint/2012/main" userId="S-1-5-21-2543426832-1914326140-3112152631-754692" providerId="AD"/>
      </p:ext>
    </p:extLst>
  </p:cmAuthor>
  <p:cmAuthor id="2" name="Taewon Song" initials="T. Song" lastIdx="1" clrIdx="1">
    <p:extLst>
      <p:ext uri="{19B8F6BF-5375-455C-9EA6-DF929625EA0E}">
        <p15:presenceInfo xmlns:p15="http://schemas.microsoft.com/office/powerpoint/2012/main" userId="Taewon Son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6CD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50" autoAdjust="0"/>
    <p:restoredTop sz="82143" autoAdjust="0"/>
  </p:normalViewPr>
  <p:slideViewPr>
    <p:cSldViewPr>
      <p:cViewPr varScale="1">
        <p:scale>
          <a:sx n="95" d="100"/>
          <a:sy n="95" d="100"/>
        </p:scale>
        <p:origin x="2328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3762" y="192"/>
      </p:cViewPr>
      <p:guideLst>
        <p:guide orient="horz" pos="3084"/>
        <p:guide pos="212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543" y="0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1181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543" y="9441181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807200" cy="99393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37084" y="103713"/>
            <a:ext cx="628045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2071" y="103713"/>
            <a:ext cx="810381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8688" y="750888"/>
            <a:ext cx="4948237" cy="37131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7004" y="4721442"/>
            <a:ext cx="4991635" cy="4471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9685" y="9623102"/>
            <a:ext cx="905444" cy="1938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63603" y="9623102"/>
            <a:ext cx="501813" cy="3893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084" y="9623102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0642" y="9621402"/>
            <a:ext cx="5385916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838" y="317937"/>
            <a:ext cx="5535525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1596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5743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0498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693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4430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5211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1953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3744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208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3616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38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793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March, 2018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March,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March, 2018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4784"/>
            <a:ext cx="3808413" cy="46096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84784"/>
            <a:ext cx="3810000" cy="46096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March, 2018</a:t>
            </a:r>
            <a:endParaRPr lang="en-GB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March, 2018</a:t>
            </a:r>
            <a:endParaRPr lang="en-GB" altLang="ko-K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54968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March, 2018</a:t>
            </a:r>
            <a:endParaRPr lang="en-GB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March, 2018</a:t>
            </a:r>
            <a:endParaRPr lang="en-GB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March, 2018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March, 2018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1"/>
            <a:ext cx="7770813" cy="6549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4784"/>
            <a:ext cx="7770813" cy="46096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March,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Taewon Song, LGE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kumimoji="0" lang="en-GB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802.11-18/0356r1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2018</a:t>
            </a:r>
            <a:endParaRPr lang="en-GB" dirty="0"/>
          </a:p>
        </p:txBody>
      </p:sp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539552" y="685800"/>
            <a:ext cx="8064896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smtClean="0"/>
              <a:t>Compressed SSID for WUR Discovery Frame</a:t>
            </a:r>
            <a:endParaRPr lang="en-GB" sz="280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152400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</a:t>
            </a:r>
            <a:r>
              <a:rPr lang="en-GB" sz="2000" kern="0"/>
              <a:t>:</a:t>
            </a:r>
            <a:r>
              <a:rPr lang="en-GB" sz="2000" b="0" kern="0"/>
              <a:t> </a:t>
            </a:r>
            <a:r>
              <a:rPr lang="en-GB" sz="2000" b="0" kern="0" smtClean="0"/>
              <a:t>2018-03-05</a:t>
            </a:r>
            <a:endParaRPr lang="en-GB" sz="2000" b="0" kern="0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33400" y="244119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079330"/>
              </p:ext>
            </p:extLst>
          </p:nvPr>
        </p:nvGraphicFramePr>
        <p:xfrm>
          <a:off x="703181" y="2852936"/>
          <a:ext cx="7620000" cy="2726359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0192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48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 Song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 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48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4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24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4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926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Appendix</a:t>
            </a:r>
            <a:endParaRPr lang="ko-KR" altLang="en-US"/>
          </a:p>
        </p:txBody>
      </p:sp>
      <p:sp>
        <p:nvSpPr>
          <p:cNvPr id="8" name="텍스트 개체 틀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ko-KR" smtClean="0"/>
              <a:t>March, 2018</a:t>
            </a:r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ko-KR" smtClean="0"/>
              <a:t>Taewon Song, LGE</a:t>
            </a:r>
            <a:endParaRPr lang="en-GB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758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List of common SSIDs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 marL="457200" indent="-457200">
              <a:buFont typeface="+mj-lt"/>
              <a:buAutoNum type="arabicPeriod"/>
            </a:pPr>
            <a:r>
              <a:rPr lang="en-US" altLang="ko-KR"/>
              <a:t>ssid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/>
              <a:t>xfinitywifi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/>
              <a:t>linksys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/>
              <a:t>&lt;no ssid&gt;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/>
              <a:t>BTWiFi-with-FON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/>
              <a:t>NETGEAR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/>
              <a:t>Ziggo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/>
              <a:t>dlink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/>
              <a:t>BTWifi-X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/>
              <a:t>default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/>
              <a:t>FreeWifi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/>
              <a:t>hpsetup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/>
              <a:t>UPC Wi-Free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/>
              <a:t>optimumwifi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/>
              <a:t>FreeWifi_secure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/>
              <a:t>AndroidAP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/>
              <a:t>eduroam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/>
              <a:t>BTWIFI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/>
              <a:t>TELENETHOMESPOT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smtClean="0"/>
              <a:t>cablewifi</a:t>
            </a:r>
          </a:p>
          <a:p>
            <a:pPr marL="0" indent="0"/>
            <a:r>
              <a:rPr lang="en-US" altLang="ko-KR" smtClean="0"/>
              <a:t>…</a:t>
            </a:r>
          </a:p>
          <a:p>
            <a:pPr marL="0" indent="0"/>
            <a:endParaRPr lang="en-US" altLang="ko-KR"/>
          </a:p>
          <a:p>
            <a:pPr marL="0" indent="0"/>
            <a:r>
              <a:rPr lang="en-US" altLang="ko-KR" smtClean="0"/>
              <a:t>Source of common SSIDs: </a:t>
            </a:r>
            <a:r>
              <a:rPr lang="en-US" altLang="ko-KR"/>
              <a:t>https://wigle.net/stats#ssidstats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57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그룹 17"/>
          <p:cNvGrpSpPr/>
          <p:nvPr/>
        </p:nvGrpSpPr>
        <p:grpSpPr>
          <a:xfrm>
            <a:off x="79766" y="1507651"/>
            <a:ext cx="8982881" cy="2155500"/>
            <a:chOff x="127184" y="1418002"/>
            <a:chExt cx="8982881" cy="2155500"/>
          </a:xfrm>
        </p:grpSpPr>
        <p:pic>
          <p:nvPicPr>
            <p:cNvPr id="8" name="그림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78625" y="1418002"/>
              <a:ext cx="2880000" cy="2155500"/>
            </a:xfrm>
            <a:prstGeom prst="rect">
              <a:avLst/>
            </a:prstGeom>
          </p:spPr>
        </p:pic>
        <p:pic>
          <p:nvPicPr>
            <p:cNvPr id="16" name="그림 1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0065" y="1418002"/>
              <a:ext cx="2880000" cy="2155500"/>
            </a:xfrm>
            <a:prstGeom prst="rect">
              <a:avLst/>
            </a:prstGeom>
          </p:spPr>
        </p:pic>
        <p:pic>
          <p:nvPicPr>
            <p:cNvPr id="17" name="그림 1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7184" y="1418002"/>
              <a:ext cx="2880000" cy="2155500"/>
            </a:xfrm>
            <a:prstGeom prst="rect">
              <a:avLst/>
            </a:prstGeom>
          </p:spPr>
        </p:pic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96912" y="685801"/>
            <a:ext cx="7748590" cy="654968"/>
          </a:xfrm>
        </p:spPr>
        <p:txBody>
          <a:bodyPr/>
          <a:lstStyle/>
          <a:p>
            <a:r>
              <a:rPr lang="en-US" altLang="ko-KR" smtClean="0"/>
              <a:t>Analysis (C-SSID: 8 bits, only CRC)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3933056"/>
            <a:ext cx="3742183" cy="216135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400"/>
              <a:t>The number of SSIDs (from gathered list of common SSID names</a:t>
            </a:r>
            <a:r>
              <a:rPr lang="en-US" altLang="ko-KR" sz="1400" smtClean="0"/>
              <a:t>) = 100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400" smtClean="0"/>
              <a:t>The </a:t>
            </a:r>
            <a:r>
              <a:rPr lang="en-US" altLang="ko-KR" sz="1400"/>
              <a:t>length of compressed </a:t>
            </a:r>
            <a:r>
              <a:rPr lang="en-US" altLang="ko-KR" sz="1400" smtClean="0"/>
              <a:t>SSID = 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400" smtClean="0"/>
              <a:t>Only use CRC-8, CRC-16 (CRC-CCITT), and CRC-32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400" u="sng" smtClean="0"/>
              <a:t>Collision probabilities of using CRCs are almost the same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2018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내용 개체 틀 2"/>
              <p:cNvSpPr txBox="1">
                <a:spLocks/>
              </p:cNvSpPr>
              <p:nvPr/>
            </p:nvSpPr>
            <p:spPr bwMode="auto">
              <a:xfrm>
                <a:off x="4883150" y="3933056"/>
                <a:ext cx="3865314" cy="2161357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latinLnBrk="1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latinLnBrk="1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8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latinLnBrk="1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latinLnBrk="1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4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latinLnBrk="1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4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latinLnBrk="1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latinLnBrk="1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latinLnBrk="1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latinLnBrk="1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ko-KR" sz="1400" kern="0" smtClean="0"/>
                  <a:t>CRC-8: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𝟖</m:t>
                        </m:r>
                      </m:sup>
                    </m:sSup>
                    <m:r>
                      <a:rPr lang="en-US" altLang="ko-KR" sz="1400" b="1" i="1" kern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altLang="ko-KR" sz="1400" b="1" i="1" kern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ko-KR" sz="1400" b="1" i="1" kern="0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altLang="ko-KR" sz="1400" b="1" i="1" kern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ko-KR" sz="1400" b="1" i="1" kern="0" smtClean="0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en-US" altLang="ko-KR" sz="1400" kern="0" smtClean="0"/>
              </a:p>
              <a:p>
                <a:pPr marL="571500" lvl="1" indent="-171450">
                  <a:buFont typeface="Arial" panose="020B0604020202020204" pitchFamily="34" charset="0"/>
                  <a:buChar char="•"/>
                </a:pPr>
                <a:r>
                  <a:rPr lang="en-US" altLang="ko-KR" sz="1200" kern="0" smtClean="0"/>
                  <a:t>Used for CRC calculation for VHT-SIG-B and MPDU delimiter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ko-KR" sz="1400" kern="0" smtClean="0"/>
                  <a:t>CRC-16: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sz="1400" i="1" ker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i="1" ker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𝟏𝟔</m:t>
                        </m:r>
                      </m:sup>
                    </m:sSup>
                    <m:r>
                      <a:rPr lang="en-US" altLang="ko-KR" sz="1400" i="1" ker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ko-KR" sz="1400" i="1" ker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i="1" ker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altLang="ko-KR" sz="1400" i="1" ker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altLang="ko-KR" sz="1400" i="1" ker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i="1" ker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𝟓</m:t>
                        </m:r>
                      </m:sup>
                    </m:sSup>
                    <m:r>
                      <a:rPr lang="en-US" altLang="ko-KR" sz="1400" i="1" ker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ko-KR" sz="1400" i="1" kern="0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en-US" altLang="ko-KR" sz="1400" kern="0" smtClean="0"/>
              </a:p>
              <a:p>
                <a:pPr marL="571500" lvl="1" indent="-171450">
                  <a:buFont typeface="Arial" panose="020B0604020202020204" pitchFamily="34" charset="0"/>
                  <a:buChar char="•"/>
                </a:pPr>
                <a:r>
                  <a:rPr lang="en-US" altLang="ko-KR" sz="1200" kern="0" smtClean="0"/>
                  <a:t>Used for PHY CRC field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ko-KR" sz="1400" kern="0" smtClean="0"/>
                  <a:t>CRC-32: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sz="1400" i="1" ker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i="1" ker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𝟑𝟐</m:t>
                        </m:r>
                      </m:sup>
                    </m:sSup>
                    <m:r>
                      <a:rPr lang="en-US" altLang="ko-KR" sz="1400" i="1" ker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ko-KR" sz="1400" i="1" ker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i="1" ker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𝟐𝟔</m:t>
                        </m:r>
                      </m:sup>
                    </m:sSup>
                    <m:r>
                      <a:rPr lang="en-US" altLang="ko-KR" sz="1400" i="1" ker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ko-KR" sz="1400" i="1" ker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i="1" ker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𝟐𝟑</m:t>
                        </m:r>
                      </m:sup>
                    </m:sSup>
                    <m:r>
                      <a:rPr lang="en-US" altLang="ko-KR" sz="1400" i="1" ker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𝟐𝟐</m:t>
                        </m:r>
                      </m:sup>
                    </m:sSup>
                    <m:r>
                      <a:rPr lang="en-US" altLang="ko-KR" sz="1400" b="1" i="1" kern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𝟏𝟔</m:t>
                        </m:r>
                      </m:sup>
                    </m:sSup>
                    <m:r>
                      <a:rPr lang="en-US" altLang="ko-KR" sz="1400" b="1" i="1" kern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𝟏𝟐</m:t>
                        </m:r>
                      </m:sup>
                    </m:sSup>
                    <m:r>
                      <a:rPr lang="en-US" altLang="ko-KR" sz="1400" b="1" i="1" kern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𝟏𝟏</m:t>
                        </m:r>
                      </m:sup>
                    </m:sSup>
                    <m:r>
                      <a:rPr lang="en-US" altLang="ko-KR" sz="1400" b="1" i="1" kern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𝟏𝟎</m:t>
                        </m:r>
                      </m:sup>
                    </m:sSup>
                    <m:r>
                      <a:rPr lang="en-US" altLang="ko-KR" sz="1400" b="1" i="1" kern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𝟖</m:t>
                        </m:r>
                      </m:sup>
                    </m:sSup>
                    <m:r>
                      <a:rPr lang="en-US" altLang="ko-KR" sz="1400" b="1" i="1" kern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𝟕</m:t>
                        </m:r>
                      </m:sup>
                    </m:sSup>
                    <m:r>
                      <a:rPr lang="en-US" altLang="ko-KR" sz="1400" b="1" i="1" kern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𝟓</m:t>
                        </m:r>
                      </m:sup>
                    </m:sSup>
                    <m:r>
                      <a:rPr lang="en-US" altLang="ko-KR" sz="1400" b="1" i="1" kern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  <m:r>
                      <a:rPr lang="en-US" altLang="ko-KR" sz="1400" b="1" i="1" kern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altLang="ko-KR" sz="1400" b="1" i="1" kern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ko-KR" sz="1400" b="1" i="1" kern="0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altLang="ko-KR" sz="1400" b="1" i="1" kern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ko-KR" sz="1400" i="1" kern="0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en-US" altLang="ko-KR" sz="1400" kern="0" smtClean="0"/>
              </a:p>
              <a:p>
                <a:pPr marL="571500" lvl="1" indent="-171450">
                  <a:buFont typeface="Arial" panose="020B0604020202020204" pitchFamily="34" charset="0"/>
                  <a:buChar char="•"/>
                </a:pPr>
                <a:r>
                  <a:rPr lang="en-US" altLang="ko-KR" sz="1200" kern="0" smtClean="0"/>
                  <a:t>Used for calculating Short-SSID and FCS</a:t>
                </a:r>
                <a:endParaRPr lang="en-US" altLang="ko-KR" sz="1400" kern="0"/>
              </a:p>
            </p:txBody>
          </p:sp>
        </mc:Choice>
        <mc:Fallback xmlns="">
          <p:sp>
            <p:nvSpPr>
              <p:cNvPr id="32" name="내용 개체 틀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83150" y="3933056"/>
                <a:ext cx="3865314" cy="2161357"/>
              </a:xfrm>
              <a:prstGeom prst="rect">
                <a:avLst/>
              </a:prstGeom>
              <a:blipFill rotWithShape="0">
                <a:blip r:embed="rId6"/>
                <a:stretch>
                  <a:fillRect l="-158" t="-282" b="-6761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직선 화살표 연결선 11"/>
          <p:cNvCxnSpPr/>
          <p:nvPr/>
        </p:nvCxnSpPr>
        <p:spPr bwMode="auto">
          <a:xfrm>
            <a:off x="323528" y="3714662"/>
            <a:ext cx="2520280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840738" y="3560773"/>
            <a:ext cx="12875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smtClean="0">
                <a:solidFill>
                  <a:schemeClr val="tx1"/>
                </a:solidFill>
              </a:rPr>
              <a:t>Hashed values</a:t>
            </a:r>
            <a:endParaRPr lang="ko-KR" altLang="en-US" sz="1400" b="1" dirty="0" smtClean="0">
              <a:solidFill>
                <a:schemeClr val="tx1"/>
              </a:solidFill>
            </a:endParaRPr>
          </a:p>
        </p:txBody>
      </p:sp>
      <p:cxnSp>
        <p:nvCxnSpPr>
          <p:cNvPr id="14" name="직선 화살표 연결선 13"/>
          <p:cNvCxnSpPr/>
          <p:nvPr/>
        </p:nvCxnSpPr>
        <p:spPr bwMode="auto">
          <a:xfrm flipV="1">
            <a:off x="97162" y="1559162"/>
            <a:ext cx="0" cy="2156117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181418" y="1296077"/>
            <a:ext cx="28295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smtClean="0">
                <a:solidFill>
                  <a:schemeClr val="tx1"/>
                </a:solidFill>
              </a:rPr>
              <a:t>The number of each hashed values</a:t>
            </a:r>
            <a:endParaRPr lang="ko-KR" altLang="en-US" sz="14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34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Abstract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mtClean="0"/>
              <a:t>A type of WUR discovery frame has been </a:t>
            </a:r>
            <a:r>
              <a:rPr lang="en-US" altLang="ko-KR"/>
              <a:t>supported </a:t>
            </a:r>
            <a:r>
              <a:rPr lang="en-US" altLang="ko-KR" smtClean="0"/>
              <a:t>in </a:t>
            </a:r>
            <a:r>
              <a:rPr lang="en-US" altLang="ko-KR"/>
              <a:t>the current specification framework for </a:t>
            </a:r>
            <a:r>
              <a:rPr lang="en-US" altLang="ko-KR" smtClean="0"/>
              <a:t>11ba [</a:t>
            </a:r>
            <a:r>
              <a:rPr lang="en-US" altLang="ko-KR"/>
              <a:t>1]</a:t>
            </a:r>
            <a:endParaRPr lang="en-US" altLang="ko-KR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/>
              <a:t>R.4.8.A: Define a type of WUR frame as WUR Discovery frame to assist the STAs to discover the BSS.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mtClean="0"/>
              <a:t>The current SFD mandates APID, Compressed SSID, and PCR Channel be included in WUR discovery frame [2]</a:t>
            </a:r>
            <a:endParaRPr lang="en-US" altLang="ko-KR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mtClean="0"/>
              <a:t>The size of SSID is too long to be squeezed into WUR frame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mtClean="0">
                <a:solidFill>
                  <a:schemeClr val="tx1"/>
                </a:solidFill>
              </a:rPr>
              <a:t>In </a:t>
            </a:r>
            <a:r>
              <a:rPr lang="en-US" altLang="ko-KR">
                <a:solidFill>
                  <a:schemeClr val="tx1"/>
                </a:solidFill>
              </a:rPr>
              <a:t>this </a:t>
            </a:r>
            <a:r>
              <a:rPr lang="en-US" altLang="ko-KR" smtClean="0">
                <a:solidFill>
                  <a:schemeClr val="tx1"/>
                </a:solidFill>
              </a:rPr>
              <a:t>contribution…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mtClean="0">
                <a:solidFill>
                  <a:schemeClr val="tx1"/>
                </a:solidFill>
              </a:rPr>
              <a:t>First, we examine a method to compress original SSID into shorter version of SSID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mtClean="0">
                <a:solidFill>
                  <a:schemeClr val="tx1"/>
                </a:solidFill>
              </a:rPr>
              <a:t>Next, we suggest a proper size for compressed SSID</a:t>
            </a:r>
            <a:endParaRPr lang="en-US" altLang="ko-KR" dirty="0">
              <a:solidFill>
                <a:schemeClr val="tx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148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96912" y="685801"/>
            <a:ext cx="7748590" cy="654968"/>
          </a:xfrm>
        </p:spPr>
        <p:txBody>
          <a:bodyPr/>
          <a:lstStyle/>
          <a:p>
            <a:r>
              <a:rPr lang="en-US" altLang="ko-KR" smtClean="0"/>
              <a:t>Compress methods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mtClean="0"/>
              <a:t>Truncation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mtClean="0"/>
              <a:t>Use MSB or LSB from bitstream, which is the encoded SSID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mtClean="0"/>
              <a:t>CRC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mtClean="0"/>
              <a:t>Use </a:t>
            </a:r>
            <a:r>
              <a:rPr lang="en-US" altLang="ko-KR" smtClean="0"/>
              <a:t>CRC-16 </a:t>
            </a:r>
            <a:r>
              <a:rPr lang="en-US" altLang="ko-KR" smtClean="0"/>
              <a:t>(CRC-CCITT), CRC-32 or anything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mtClean="0"/>
              <a:t>Per-byte sampling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mtClean="0"/>
              <a:t>Pick some MSB or LSB from each octet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2018</a:t>
            </a:r>
            <a:endParaRPr lang="en-GB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040520"/>
              </p:ext>
            </p:extLst>
          </p:nvPr>
        </p:nvGraphicFramePr>
        <p:xfrm>
          <a:off x="467546" y="4293096"/>
          <a:ext cx="8208910" cy="16764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641782"/>
                <a:gridCol w="1641782"/>
                <a:gridCol w="1641782"/>
                <a:gridCol w="1641782"/>
                <a:gridCol w="1641782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smtClean="0"/>
                        <a:t>Original SSID</a:t>
                      </a:r>
                      <a:endParaRPr lang="ko-KR" altLang="en-US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smtClean="0"/>
                        <a:t>Encoded</a:t>
                      </a:r>
                      <a:r>
                        <a:rPr lang="en-US" altLang="ko-KR" sz="1400" b="1" baseline="0" smtClean="0"/>
                        <a:t> (e.g., UTF-8)</a:t>
                      </a:r>
                      <a:endParaRPr lang="ko-KR" altLang="en-US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smtClean="0"/>
                        <a:t>1.</a:t>
                      </a:r>
                      <a:r>
                        <a:rPr lang="en-US" altLang="ko-KR" sz="1400" b="1" baseline="0" smtClean="0"/>
                        <a:t> Truncation (Using LSB)</a:t>
                      </a:r>
                      <a:endParaRPr lang="ko-KR" altLang="en-US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smtClean="0"/>
                        <a:t>2. CRC</a:t>
                      </a:r>
                      <a:r>
                        <a:rPr lang="en-US" altLang="ko-KR" sz="1400" b="1" baseline="0" smtClean="0"/>
                        <a:t> (Using CRC32 and truncate)</a:t>
                      </a:r>
                      <a:endParaRPr lang="ko-KR" altLang="en-US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smtClean="0"/>
                        <a:t>3. Per-byte</a:t>
                      </a:r>
                      <a:r>
                        <a:rPr lang="en-US" altLang="ko-KR" sz="1400" b="1" baseline="0" smtClean="0"/>
                        <a:t> sampling</a:t>
                      </a:r>
                      <a:endParaRPr lang="ko-KR" altLang="en-US" sz="14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smtClean="0"/>
                        <a:t>Adam’s AP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smtClean="0"/>
                        <a:t>01000001</a:t>
                      </a:r>
                    </a:p>
                    <a:p>
                      <a:pPr algn="ctr" latinLnBrk="1"/>
                      <a:r>
                        <a:rPr lang="en-US" altLang="ko-KR" sz="1400" smtClean="0"/>
                        <a:t>…</a:t>
                      </a:r>
                    </a:p>
                    <a:p>
                      <a:pPr algn="ctr" latinLnBrk="1"/>
                      <a:r>
                        <a:rPr lang="en-US" altLang="ko-KR" sz="1400" smtClean="0"/>
                        <a:t>01000001</a:t>
                      </a:r>
                    </a:p>
                    <a:p>
                      <a:pPr algn="ctr" latinLnBrk="1"/>
                      <a:r>
                        <a:rPr lang="en-US" altLang="ko-KR" sz="1400" smtClean="0"/>
                        <a:t>01010000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smtClean="0"/>
                        <a:t>01000001</a:t>
                      </a:r>
                    </a:p>
                    <a:p>
                      <a:pPr algn="ctr" latinLnBrk="1"/>
                      <a:r>
                        <a:rPr lang="en-US" altLang="ko-KR" sz="1400" smtClean="0"/>
                        <a:t>01100100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smtClean="0"/>
                        <a:t>01111100</a:t>
                      </a:r>
                    </a:p>
                    <a:p>
                      <a:pPr algn="ctr" latinLnBrk="1"/>
                      <a:r>
                        <a:rPr lang="en-US" altLang="ko-KR" sz="1400" smtClean="0"/>
                        <a:t>11001101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smtClean="0"/>
                        <a:t>00010111</a:t>
                      </a:r>
                    </a:p>
                    <a:p>
                      <a:pPr algn="ctr" latinLnBrk="1"/>
                      <a:r>
                        <a:rPr lang="en-US" altLang="ko-KR" sz="1400" smtClean="0"/>
                        <a:t>11000100</a:t>
                      </a:r>
                      <a:endParaRPr lang="ko-KR" altLang="en-US" sz="140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모서리가 둥근 직사각형 7"/>
          <p:cNvSpPr/>
          <p:nvPr/>
        </p:nvSpPr>
        <p:spPr bwMode="auto">
          <a:xfrm>
            <a:off x="2436667" y="5517232"/>
            <a:ext cx="983206" cy="432047"/>
          </a:xfrm>
          <a:prstGeom prst="round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" name="꺾인 연결선 9"/>
          <p:cNvCxnSpPr>
            <a:stCxn id="8" idx="3"/>
          </p:cNvCxnSpPr>
          <p:nvPr/>
        </p:nvCxnSpPr>
        <p:spPr bwMode="auto">
          <a:xfrm flipV="1">
            <a:off x="3419873" y="5300092"/>
            <a:ext cx="720079" cy="433164"/>
          </a:xfrm>
          <a:prstGeom prst="bentConnector3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모서리가 둥근 직사각형 14"/>
          <p:cNvSpPr/>
          <p:nvPr/>
        </p:nvSpPr>
        <p:spPr bwMode="auto">
          <a:xfrm>
            <a:off x="3059832" y="5013152"/>
            <a:ext cx="360041" cy="936127"/>
          </a:xfrm>
          <a:prstGeom prst="round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6" name="꺾인 연결선 15"/>
          <p:cNvCxnSpPr>
            <a:stCxn id="15" idx="2"/>
          </p:cNvCxnSpPr>
          <p:nvPr/>
        </p:nvCxnSpPr>
        <p:spPr bwMode="auto">
          <a:xfrm rot="5400000" flipH="1" flipV="1">
            <a:off x="5346086" y="3410998"/>
            <a:ext cx="432047" cy="4644515"/>
          </a:xfrm>
          <a:prstGeom prst="bentConnector4">
            <a:avLst>
              <a:gd name="adj1" fmla="val -52911"/>
              <a:gd name="adj2" fmla="val 99985"/>
            </a:avLst>
          </a:prstGeom>
          <a:solidFill>
            <a:srgbClr val="00B8FF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54273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그룹 17"/>
          <p:cNvGrpSpPr/>
          <p:nvPr/>
        </p:nvGrpSpPr>
        <p:grpSpPr>
          <a:xfrm>
            <a:off x="210753" y="1504564"/>
            <a:ext cx="8753415" cy="2155500"/>
            <a:chOff x="210753" y="1504564"/>
            <a:chExt cx="8753415" cy="2155500"/>
          </a:xfrm>
        </p:grpSpPr>
        <p:pic>
          <p:nvPicPr>
            <p:cNvPr id="9" name="그림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753" y="1504564"/>
              <a:ext cx="2880000" cy="2155500"/>
            </a:xfrm>
            <a:prstGeom prst="rect">
              <a:avLst/>
            </a:prstGeom>
          </p:spPr>
        </p:pic>
        <p:pic>
          <p:nvPicPr>
            <p:cNvPr id="10" name="그림 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7461" y="1504564"/>
              <a:ext cx="2880000" cy="2155500"/>
            </a:xfrm>
            <a:prstGeom prst="rect">
              <a:avLst/>
            </a:prstGeom>
          </p:spPr>
        </p:pic>
        <p:pic>
          <p:nvPicPr>
            <p:cNvPr id="16" name="그림 1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84168" y="1504564"/>
              <a:ext cx="2880000" cy="2155500"/>
            </a:xfrm>
            <a:prstGeom prst="rect">
              <a:avLst/>
            </a:prstGeom>
          </p:spPr>
        </p:pic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96912" y="685801"/>
            <a:ext cx="7748590" cy="654968"/>
          </a:xfrm>
        </p:spPr>
        <p:txBody>
          <a:bodyPr/>
          <a:lstStyle/>
          <a:p>
            <a:r>
              <a:rPr lang="en-US" altLang="ko-KR" smtClean="0"/>
              <a:t>Comparison between compressing methods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3933056"/>
            <a:ext cx="3742183" cy="216135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400"/>
              <a:t>The number of SSIDs (from gathered list of common SSID names</a:t>
            </a:r>
            <a:r>
              <a:rPr lang="en-US" altLang="ko-KR" sz="1400" smtClean="0"/>
              <a:t>) = 5000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400" smtClean="0"/>
              <a:t>The </a:t>
            </a:r>
            <a:r>
              <a:rPr lang="en-US" altLang="ko-KR" sz="1400"/>
              <a:t>length of compressed </a:t>
            </a:r>
            <a:r>
              <a:rPr lang="en-US" altLang="ko-KR" sz="1400" smtClean="0"/>
              <a:t>SSID = 16</a:t>
            </a:r>
            <a:endParaRPr lang="en-US" altLang="ko-KR" sz="1400" smtClean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400" smtClean="0"/>
              <a:t>Since MSBs of UTF-8 encoded octets always begin with 0, we omit these zeros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sz="140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ko-KR" sz="140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2018</a:t>
            </a:r>
            <a:endParaRPr lang="en-GB" dirty="0"/>
          </a:p>
        </p:txBody>
      </p:sp>
      <p:sp>
        <p:nvSpPr>
          <p:cNvPr id="32" name="내용 개체 틀 2"/>
          <p:cNvSpPr txBox="1">
            <a:spLocks/>
          </p:cNvSpPr>
          <p:nvPr/>
        </p:nvSpPr>
        <p:spPr bwMode="auto">
          <a:xfrm>
            <a:off x="4883150" y="3933056"/>
            <a:ext cx="3659188" cy="216135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4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4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altLang="ko-KR" sz="1400" kern="0" smtClean="0">
                <a:solidFill>
                  <a:schemeClr val="tx1"/>
                </a:solidFill>
              </a:rPr>
              <a:t>&lt;</a:t>
            </a:r>
            <a:r>
              <a:rPr lang="en-US" altLang="ko-KR" sz="1400" kern="0">
                <a:solidFill>
                  <a:schemeClr val="tx1"/>
                </a:solidFill>
              </a:rPr>
              <a:t>Max value of duplicated hashes&gt;</a:t>
            </a:r>
          </a:p>
          <a:p>
            <a:pPr marL="0" indent="0"/>
            <a:r>
              <a:rPr lang="en-US" altLang="ko-KR" sz="1400" kern="0">
                <a:solidFill>
                  <a:schemeClr val="tx1"/>
                </a:solidFill>
              </a:rPr>
              <a:t>Truncation: </a:t>
            </a:r>
            <a:r>
              <a:rPr lang="en-US" altLang="ko-KR" sz="1400" kern="0" smtClean="0">
                <a:solidFill>
                  <a:schemeClr val="tx1"/>
                </a:solidFill>
              </a:rPr>
              <a:t>133</a:t>
            </a:r>
            <a:endParaRPr lang="en-US" altLang="ko-KR" sz="1400" kern="0">
              <a:solidFill>
                <a:schemeClr val="tx1"/>
              </a:solidFill>
            </a:endParaRPr>
          </a:p>
          <a:p>
            <a:pPr marL="0" indent="0"/>
            <a:r>
              <a:rPr lang="en-US" altLang="ko-KR" sz="1400" kern="0" smtClean="0">
                <a:solidFill>
                  <a:schemeClr val="tx1"/>
                </a:solidFill>
              </a:rPr>
              <a:t>CRC-16: 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400" kern="0" smtClean="0">
                <a:solidFill>
                  <a:schemeClr val="tx1"/>
                </a:solidFill>
              </a:rPr>
              <a:t>There is no difference in collision probability between CRC-16, and CRC-32 </a:t>
            </a:r>
            <a:r>
              <a:rPr lang="en-US" altLang="ko-KR" sz="1400" kern="0">
                <a:solidFill>
                  <a:schemeClr val="tx1"/>
                </a:solidFill>
              </a:rPr>
              <a:t>(See Appendix for other CRC hash values</a:t>
            </a:r>
            <a:r>
              <a:rPr lang="en-US" altLang="ko-KR" sz="1400" kern="0" smtClean="0">
                <a:solidFill>
                  <a:schemeClr val="tx1"/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400">
                <a:solidFill>
                  <a:schemeClr val="tx1"/>
                </a:solidFill>
              </a:rPr>
              <a:t>CRC has the least number of duplicated hashed compared to the other </a:t>
            </a:r>
            <a:r>
              <a:rPr lang="en-US" altLang="ko-KR" sz="1400" smtClean="0">
                <a:solidFill>
                  <a:schemeClr val="tx1"/>
                </a:solidFill>
              </a:rPr>
              <a:t>methods</a:t>
            </a:r>
            <a:endParaRPr lang="en-US" altLang="ko-KR" sz="1400" kern="0">
              <a:solidFill>
                <a:schemeClr val="tx1"/>
              </a:solidFill>
            </a:endParaRPr>
          </a:p>
          <a:p>
            <a:pPr marL="0" indent="0"/>
            <a:r>
              <a:rPr lang="en-US" altLang="ko-KR" sz="1400" kern="0" smtClean="0">
                <a:solidFill>
                  <a:schemeClr val="tx1"/>
                </a:solidFill>
              </a:rPr>
              <a:t>Per-byte sampling: 43</a:t>
            </a:r>
            <a:endParaRPr lang="en-US" altLang="ko-KR" sz="1400" u="sng">
              <a:solidFill>
                <a:schemeClr val="tx1"/>
              </a:solidFill>
            </a:endParaRPr>
          </a:p>
        </p:txBody>
      </p:sp>
      <p:cxnSp>
        <p:nvCxnSpPr>
          <p:cNvPr id="12" name="직선 화살표 연결선 11"/>
          <p:cNvCxnSpPr/>
          <p:nvPr/>
        </p:nvCxnSpPr>
        <p:spPr bwMode="auto">
          <a:xfrm>
            <a:off x="323528" y="3714662"/>
            <a:ext cx="2520280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840738" y="3560773"/>
            <a:ext cx="12875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smtClean="0">
                <a:solidFill>
                  <a:schemeClr val="tx1"/>
                </a:solidFill>
              </a:rPr>
              <a:t>Hashed values</a:t>
            </a:r>
            <a:endParaRPr lang="ko-KR" altLang="en-US" sz="1400" b="1" dirty="0" smtClean="0">
              <a:solidFill>
                <a:schemeClr val="tx1"/>
              </a:solidFill>
            </a:endParaRPr>
          </a:p>
        </p:txBody>
      </p:sp>
      <p:cxnSp>
        <p:nvCxnSpPr>
          <p:cNvPr id="15" name="직선 화살표 연결선 14"/>
          <p:cNvCxnSpPr/>
          <p:nvPr/>
        </p:nvCxnSpPr>
        <p:spPr bwMode="auto">
          <a:xfrm flipV="1">
            <a:off x="97162" y="1559162"/>
            <a:ext cx="0" cy="2156117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181418" y="1296077"/>
            <a:ext cx="28295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smtClean="0">
                <a:solidFill>
                  <a:schemeClr val="tx1"/>
                </a:solidFill>
              </a:rPr>
              <a:t>The number of each hashed values</a:t>
            </a:r>
            <a:endParaRPr lang="ko-KR" altLang="en-US" sz="14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37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96912" y="685801"/>
            <a:ext cx="7748590" cy="654968"/>
          </a:xfrm>
        </p:spPr>
        <p:txBody>
          <a:bodyPr/>
          <a:lstStyle/>
          <a:p>
            <a:r>
              <a:rPr lang="en-US" altLang="ko-KR" smtClean="0"/>
              <a:t>Comparison between the size of C-SSID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3933056"/>
            <a:ext cx="3886200" cy="216135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400"/>
              <a:t>The number of SSIDs (from gathered list of common SSID names</a:t>
            </a:r>
            <a:r>
              <a:rPr lang="en-US" altLang="ko-KR" sz="1400" smtClean="0"/>
              <a:t>) = 5000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400" smtClean="0"/>
              <a:t>The </a:t>
            </a:r>
            <a:r>
              <a:rPr lang="en-US" altLang="ko-KR" sz="1400"/>
              <a:t>length of compressed </a:t>
            </a:r>
            <a:r>
              <a:rPr lang="en-US" altLang="ko-KR" sz="1400" smtClean="0"/>
              <a:t>SSID = 16, 24, 32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400" smtClean="0"/>
              <a:t>CRC-16 and CRC-32 are used for 16 and 32 bits, respectively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400" smtClean="0"/>
              <a:t>Calculate hashes via CRC-32 and truncate for 24 bits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sz="140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2018</a:t>
            </a:r>
            <a:endParaRPr lang="en-GB" dirty="0"/>
          </a:p>
        </p:txBody>
      </p:sp>
      <p:sp>
        <p:nvSpPr>
          <p:cNvPr id="32" name="내용 개체 틀 2"/>
          <p:cNvSpPr txBox="1">
            <a:spLocks/>
          </p:cNvSpPr>
          <p:nvPr/>
        </p:nvSpPr>
        <p:spPr bwMode="auto">
          <a:xfrm>
            <a:off x="4883150" y="3933056"/>
            <a:ext cx="3659188" cy="216135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4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4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400" smtClean="0">
                <a:solidFill>
                  <a:schemeClr val="tx1"/>
                </a:solidFill>
              </a:rPr>
              <a:t>Between the case of 24 bits and that of 32 bits, using 24 bits outperform 32 bits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400" smtClean="0">
                <a:solidFill>
                  <a:schemeClr val="tx1"/>
                </a:solidFill>
              </a:rPr>
              <a:t>Using 16 bits for C-SSID is reasonable in terms of the almost same probability of having unique hashes and time reduction for transmitting WUR discovery frame (~0.26ms @ 62.5kbps)</a:t>
            </a:r>
            <a:endParaRPr lang="en-US" altLang="ko-KR" sz="1400">
              <a:solidFill>
                <a:schemeClr val="tx1"/>
              </a:solidFill>
            </a:endParaRPr>
          </a:p>
          <a:p>
            <a:pPr marL="0" indent="0"/>
            <a:endParaRPr lang="en-US" altLang="ko-KR" sz="1400" kern="0" smtClean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348966"/>
              </p:ext>
            </p:extLst>
          </p:nvPr>
        </p:nvGraphicFramePr>
        <p:xfrm>
          <a:off x="539553" y="1665164"/>
          <a:ext cx="8064894" cy="1471842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3746652"/>
                <a:gridCol w="1439414"/>
                <a:gridCol w="1439414"/>
                <a:gridCol w="1439414"/>
              </a:tblGrid>
              <a:tr h="490614">
                <a:tc>
                  <a:txBody>
                    <a:bodyPr/>
                    <a:lstStyle/>
                    <a:p>
                      <a:pPr algn="ctr" latinLnBrk="1"/>
                      <a:endParaRPr lang="ko-KR" altLang="en-US" sz="1800"/>
                    </a:p>
                  </a:txBody>
                  <a:tcPr marL="120974" marR="120974" marT="60487" marB="60487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smtClean="0"/>
                        <a:t>16 bits</a:t>
                      </a:r>
                      <a:endParaRPr lang="ko-KR" altLang="en-US" sz="1800"/>
                    </a:p>
                  </a:txBody>
                  <a:tcPr marL="120974" marR="120974" marT="60487" marB="60487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smtClean="0"/>
                        <a:t>24 bits</a:t>
                      </a:r>
                      <a:endParaRPr lang="ko-KR" altLang="en-US" sz="1800"/>
                    </a:p>
                  </a:txBody>
                  <a:tcPr marL="120974" marR="120974" marT="60487" marB="60487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smtClean="0"/>
                        <a:t>32 bits</a:t>
                      </a:r>
                      <a:endParaRPr lang="ko-KR" altLang="en-US" sz="1800"/>
                    </a:p>
                  </a:txBody>
                  <a:tcPr marL="120974" marR="120974" marT="60487" marB="60487" anchor="ctr"/>
                </a:tc>
              </a:tr>
              <a:tr h="49061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smtClean="0"/>
                        <a:t>Max. number of duplicated hashes</a:t>
                      </a:r>
                      <a:endParaRPr lang="ko-KR" altLang="en-US" sz="1800"/>
                    </a:p>
                  </a:txBody>
                  <a:tcPr marL="120974" marR="120974" marT="60487" marB="60487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smtClean="0"/>
                        <a:t>3</a:t>
                      </a:r>
                      <a:endParaRPr lang="ko-KR" altLang="en-US" sz="1800"/>
                    </a:p>
                  </a:txBody>
                  <a:tcPr marL="120974" marR="120974" marT="60487" marB="60487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smtClean="0"/>
                        <a:t>1</a:t>
                      </a:r>
                      <a:endParaRPr lang="ko-KR" altLang="en-US" sz="1800"/>
                    </a:p>
                  </a:txBody>
                  <a:tcPr marL="120974" marR="120974" marT="60487" marB="60487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smtClean="0"/>
                        <a:t>1</a:t>
                      </a:r>
                      <a:endParaRPr lang="ko-KR" altLang="en-US" sz="1800"/>
                    </a:p>
                  </a:txBody>
                  <a:tcPr marL="120974" marR="120974" marT="60487" marB="60487" anchor="ctr"/>
                </a:tc>
              </a:tr>
              <a:tr h="49061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smtClean="0"/>
                        <a:t>The percentage of unique</a:t>
                      </a:r>
                      <a:r>
                        <a:rPr lang="en-US" altLang="ko-KR" sz="1800" baseline="0" smtClean="0"/>
                        <a:t> hashes</a:t>
                      </a:r>
                      <a:endParaRPr lang="ko-KR" altLang="en-US" sz="1800"/>
                    </a:p>
                  </a:txBody>
                  <a:tcPr marL="120974" marR="120974" marT="60487" marB="60487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smtClean="0"/>
                        <a:t>92.78%</a:t>
                      </a:r>
                      <a:endParaRPr lang="ko-KR" altLang="en-US" sz="1800"/>
                    </a:p>
                  </a:txBody>
                  <a:tcPr marL="120974" marR="120974" marT="60487" marB="60487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smtClean="0"/>
                        <a:t>100%</a:t>
                      </a:r>
                      <a:endParaRPr lang="ko-KR" altLang="en-US" sz="1800"/>
                    </a:p>
                  </a:txBody>
                  <a:tcPr marL="120974" marR="120974" marT="60487" marB="60487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smtClean="0"/>
                        <a:t>100%</a:t>
                      </a:r>
                      <a:endParaRPr lang="ko-KR" altLang="en-US" sz="1800"/>
                    </a:p>
                  </a:txBody>
                  <a:tcPr marL="120974" marR="120974" marT="60487" marB="60487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308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mtClean="0"/>
              <a:t>Among the compression methods, CRC has the least number of duplicated hashed values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mtClean="0"/>
              <a:t>That means CRC has the least opportunity that a certain C-SSID collides with others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mtClean="0"/>
              <a:t>We could use CRC-based compression method on the length which is expected to be determined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mtClean="0">
                <a:solidFill>
                  <a:schemeClr val="tx1"/>
                </a:solidFill>
              </a:rPr>
              <a:t>In terms of the size of C-SSID, 16 bits would be further enough if STAs identifies AP using C-SSID and APID as well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143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solidFill>
                  <a:schemeClr val="tx1"/>
                </a:solidFill>
              </a:rPr>
              <a:t>Straw </a:t>
            </a:r>
            <a:r>
              <a:rPr lang="en-US" altLang="ko-KR" smtClean="0">
                <a:solidFill>
                  <a:schemeClr val="tx1"/>
                </a:solidFill>
              </a:rPr>
              <a:t>Poll 1</a:t>
            </a: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mtClean="0"/>
              <a:t>Which option do you prefer as a compression method for C-SSID? </a:t>
            </a:r>
            <a:endParaRPr lang="en-US" altLang="ko-KR" smtClean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/>
              <a:t>Option 1: </a:t>
            </a:r>
            <a:r>
              <a:rPr lang="en-US" altLang="ko-KR" smtClean="0"/>
              <a:t>CRC (A specific polynomial is TBD)</a:t>
            </a:r>
            <a:endParaRPr lang="en-US" altLang="ko-KR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/>
              <a:t>Option 2: </a:t>
            </a:r>
            <a:r>
              <a:rPr lang="en-US" altLang="ko-KR" smtClean="0"/>
              <a:t>Truncation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mtClean="0">
                <a:solidFill>
                  <a:schemeClr val="tx1"/>
                </a:solidFill>
              </a:rPr>
              <a:t>Option 3: Per-byte sampling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345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solidFill>
                  <a:schemeClr val="tx1"/>
                </a:solidFill>
              </a:rPr>
              <a:t>Straw </a:t>
            </a:r>
            <a:r>
              <a:rPr lang="en-US" altLang="ko-KR" smtClean="0">
                <a:solidFill>
                  <a:schemeClr val="tx1"/>
                </a:solidFill>
              </a:rPr>
              <a:t>Poll 2</a:t>
            </a: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mtClean="0"/>
              <a:t>Which option do you prefer as a size for C-SSID? </a:t>
            </a:r>
            <a:endParaRPr lang="en-US" altLang="ko-KR" smtClean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/>
              <a:t>Option 1: </a:t>
            </a:r>
            <a:r>
              <a:rPr lang="en-US" altLang="ko-KR" smtClean="0"/>
              <a:t>16 </a:t>
            </a:r>
            <a:r>
              <a:rPr lang="en-US" altLang="ko-KR" smtClean="0"/>
              <a:t>bits</a:t>
            </a:r>
            <a:endParaRPr lang="en-US" altLang="ko-KR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/>
              <a:t>Option 2: </a:t>
            </a:r>
            <a:r>
              <a:rPr lang="en-US" altLang="ko-KR" smtClean="0"/>
              <a:t>24 </a:t>
            </a:r>
            <a:r>
              <a:rPr lang="en-US" altLang="ko-KR" smtClean="0"/>
              <a:t>bits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mtClean="0">
                <a:solidFill>
                  <a:schemeClr val="tx1"/>
                </a:solidFill>
              </a:rPr>
              <a:t>Option 3: More than </a:t>
            </a:r>
            <a:r>
              <a:rPr lang="en-US" altLang="ko-KR" smtClean="0">
                <a:solidFill>
                  <a:schemeClr val="tx1"/>
                </a:solidFill>
              </a:rPr>
              <a:t>24 </a:t>
            </a:r>
            <a:r>
              <a:rPr lang="en-US" altLang="ko-KR" smtClean="0">
                <a:solidFill>
                  <a:schemeClr val="tx1"/>
                </a:solidFill>
              </a:rPr>
              <a:t>bits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851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6088" indent="-446088"/>
            <a:r>
              <a:rPr lang="en-US" altLang="ko-KR" smtClean="0"/>
              <a:t>[1] 11-17/0575r9, </a:t>
            </a:r>
            <a:r>
              <a:rPr lang="en-US" altLang="ko-KR"/>
              <a:t>“Spec </a:t>
            </a:r>
            <a:r>
              <a:rPr lang="en-US" altLang="ko-KR" smtClean="0"/>
              <a:t>framework”</a:t>
            </a:r>
          </a:p>
          <a:p>
            <a:pPr marL="446088" indent="-446088"/>
            <a:r>
              <a:rPr lang="en-US" altLang="ko-KR" smtClean="0"/>
              <a:t>[2] 11-18/0160r7, “WUR discovery frame content”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472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2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65737</TotalTime>
  <Words>968</Words>
  <Application>Microsoft Office PowerPoint</Application>
  <PresentationFormat>화면 슬라이드 쇼(4:3)</PresentationFormat>
  <Paragraphs>225</Paragraphs>
  <Slides>12</Slides>
  <Notes>12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20" baseType="lpstr">
      <vt:lpstr>Arial Unicode MS</vt:lpstr>
      <vt:lpstr>MS Gothic</vt:lpstr>
      <vt:lpstr>굴림</vt:lpstr>
      <vt:lpstr>맑은 고딕</vt:lpstr>
      <vt:lpstr>Arial</vt:lpstr>
      <vt:lpstr>Cambria Math</vt:lpstr>
      <vt:lpstr>Times New Roman</vt:lpstr>
      <vt:lpstr>Office 테마</vt:lpstr>
      <vt:lpstr>Compressed SSID for WUR Discovery Frame</vt:lpstr>
      <vt:lpstr>Abstract</vt:lpstr>
      <vt:lpstr>Compress methods</vt:lpstr>
      <vt:lpstr>Comparison between compressing methods</vt:lpstr>
      <vt:lpstr>Comparison between the size of C-SSID</vt:lpstr>
      <vt:lpstr>Conclusion</vt:lpstr>
      <vt:lpstr>Straw Poll 1</vt:lpstr>
      <vt:lpstr>Straw Poll 2</vt:lpstr>
      <vt:lpstr>References</vt:lpstr>
      <vt:lpstr>Appendix</vt:lpstr>
      <vt:lpstr>List of common SSIDs</vt:lpstr>
      <vt:lpstr>Analysis (C-SSID: 8 bits, only CRC)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Frame format for WUR signal</dc:title>
  <dc:creator>송태원/선임연구원/차세대표준(연)ICS팀(taewon.song@lge.com)</dc:creator>
  <cp:lastModifiedBy>Taewon Song</cp:lastModifiedBy>
  <cp:revision>907</cp:revision>
  <cp:lastPrinted>2018-02-26T09:36:07Z</cp:lastPrinted>
  <dcterms:created xsi:type="dcterms:W3CDTF">2016-12-14T01:56:24Z</dcterms:created>
  <dcterms:modified xsi:type="dcterms:W3CDTF">2018-03-06T00:52:52Z</dcterms:modified>
</cp:coreProperties>
</file>