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800" r:id="rId41"/>
    <p:sldId id="694" r:id="rId42"/>
    <p:sldId id="695" r:id="rId43"/>
    <p:sldId id="740" r:id="rId44"/>
    <p:sldId id="741"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75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3055432171"/>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Waveform Generation </a:t>
                      </a:r>
                      <a:r>
                        <a:rPr lang="en-US" sz="1400" b="0" i="0" u="none" strike="noStrike" dirty="0" smtClean="0">
                          <a:solidFill>
                            <a:srgbClr val="00B050"/>
                          </a:solidFill>
                          <a:effectLst/>
                          <a:latin typeface="Calibri" panose="020F0502020204030204" pitchFamily="34" charset="0"/>
                        </a:rPr>
                        <a:t>Follow-up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Miguel</a:t>
                      </a:r>
                      <a:r>
                        <a:rPr lang="en-US" sz="1400" b="0" i="0" u="none" strike="noStrike" baseline="0" dirty="0" smtClean="0">
                          <a:solidFill>
                            <a:srgbClr val="00B050"/>
                          </a:solidFill>
                          <a:effectLst/>
                          <a:latin typeface="Calibri" panose="020F0502020204030204" pitchFamily="34" charset="0"/>
                        </a:rPr>
                        <a:t> Lopez</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320486096"/>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R</a:t>
                      </a:r>
                      <a:r>
                        <a:rPr lang="en-US" sz="1400" b="0" i="0" u="none" strike="noStrike" dirty="0" err="1" smtClean="0">
                          <a:solidFill>
                            <a:srgbClr val="00B050"/>
                          </a:solidFill>
                          <a:effectLst/>
                          <a:latin typeface="Calibri" panose="020F0502020204030204" pitchFamily="34" charset="0"/>
                        </a:rPr>
                        <a:t>ui</a:t>
                      </a:r>
                      <a:r>
                        <a:rPr lang="en-US" sz="1400" b="0" i="0" u="none" strike="noStrike" dirty="0" smtClean="0">
                          <a:solidFill>
                            <a:srgbClr val="00B050"/>
                          </a:solidFill>
                          <a:effectLst/>
                          <a:latin typeface="Calibri" panose="020F0502020204030204" pitchFamily="34" charset="0"/>
                        </a:rPr>
                        <a:t> </a:t>
                      </a:r>
                      <a:r>
                        <a:rPr lang="en-US" sz="1400" b="0" i="0" u="none" strike="noStrike" dirty="0">
                          <a:solidFill>
                            <a:srgbClr val="00B05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276622375"/>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B05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477405626"/>
              </p:ext>
            </p:extLst>
          </p:nvPr>
        </p:nvGraphicFramePr>
        <p:xfrm>
          <a:off x="457200" y="2600582"/>
          <a:ext cx="8398775" cy="1731760"/>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18/520</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 for WUR Discovery frame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Guoqing</a:t>
                      </a:r>
                      <a:r>
                        <a:rPr lang="en-US" sz="1400" b="0" i="0" u="none" strike="noStrike" dirty="0" smtClean="0">
                          <a:solidFill>
                            <a:srgbClr val="00B050"/>
                          </a:solidFill>
                          <a:effectLst/>
                          <a:latin typeface="Calibri" panose="020F0502020204030204" pitchFamily="34" charset="0"/>
                        </a:rPr>
                        <a:t> Li</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Apple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39082246"/>
              </p:ext>
            </p:extLst>
          </p:nvPr>
        </p:nvGraphicFramePr>
        <p:xfrm>
          <a:off x="200078" y="5605690"/>
          <a:ext cx="8716219" cy="650032"/>
        </p:xfrm>
        <a:graphic>
          <a:graphicData uri="http://schemas.openxmlformats.org/drawingml/2006/table">
            <a:tbl>
              <a:tblPr/>
              <a:tblGrid>
                <a:gridCol w="1095322"/>
                <a:gridCol w="762000"/>
                <a:gridCol w="2542700"/>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15:23:15 ET</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B05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1047509714"/>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04-Mar-2018 23:20:31 ET</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69073713"/>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8568559"/>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479430771"/>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B05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550143837"/>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compressed-</a:t>
                      </a:r>
                      <a:r>
                        <a:rPr lang="en-US" sz="1400" b="0" i="0" u="none" strike="noStrike" dirty="0" err="1">
                          <a:solidFill>
                            <a:srgbClr val="00B050"/>
                          </a:solidFill>
                          <a:effectLst/>
                          <a:latin typeface="Calibri" panose="020F0502020204030204" pitchFamily="34" charset="0"/>
                        </a:rPr>
                        <a:t>ssid</a:t>
                      </a:r>
                      <a:r>
                        <a:rPr lang="en-US" sz="1400" b="0" i="0" u="none" strike="noStrike" dirty="0">
                          <a:solidFill>
                            <a:srgbClr val="00B050"/>
                          </a:solidFill>
                          <a:effectLst/>
                          <a:latin typeface="Calibri" panose="020F0502020204030204" pitchFamily="34" charset="0"/>
                        </a:rPr>
                        <a:t>-for-</a:t>
                      </a:r>
                      <a:r>
                        <a:rPr lang="en-US" sz="1400" b="0" i="0" u="none" strike="noStrike" dirty="0" err="1">
                          <a:solidFill>
                            <a:srgbClr val="00B050"/>
                          </a:solidFill>
                          <a:effectLst/>
                          <a:latin typeface="Calibri" panose="020F0502020204030204" pitchFamily="34" charset="0"/>
                        </a:rPr>
                        <a:t>wur</a:t>
                      </a:r>
                      <a:r>
                        <a:rPr lang="en-US" sz="1400" b="0" i="0" u="none" strike="noStrike" dirty="0">
                          <a:solidFill>
                            <a:srgbClr val="00B050"/>
                          </a:solidFill>
                          <a:effectLst/>
                          <a:latin typeface="Calibri" panose="020F0502020204030204" pitchFamily="34" charset="0"/>
                        </a:rPr>
                        <a:t>-discovery-frame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18/244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Kaiying</a:t>
                      </a:r>
                      <a:r>
                        <a:rPr lang="en-US" sz="1400" b="0" i="0" u="none" strike="noStrike" dirty="0" smtClean="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Lv</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ZTE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WUR discovery frame</a:t>
                      </a:r>
                      <a:r>
                        <a:rPr lang="en-US" sz="1400" b="0" i="0" u="none" strike="noStrike" baseline="0" dirty="0" smtClean="0">
                          <a:solidFill>
                            <a:srgbClr val="00B050"/>
                          </a:solidFill>
                          <a:effectLst/>
                          <a:latin typeface="Calibri" panose="020F0502020204030204" pitchFamily="34" charset="0"/>
                        </a:rPr>
                        <a:t> format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70726778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3962400" cy="533400"/>
          </a:xfrm>
        </p:spPr>
        <p:txBody>
          <a:bodyPr/>
          <a:lstStyle/>
          <a:p>
            <a:r>
              <a:rPr lang="en-US" altLang="en-US" dirty="0" smtClean="0"/>
              <a:t>Agenda</a:t>
            </a:r>
            <a:endParaRPr lang="en-US" altLang="en-US" dirty="0" smtClean="0"/>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914400"/>
            <a:ext cx="4268787" cy="55610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r>
              <a:rPr lang="en-US" altLang="en-US" sz="1300" dirty="0" smtClean="0"/>
              <a:t>Thursday: PM1 (2 </a:t>
            </a:r>
            <a:r>
              <a:rPr lang="en-US" altLang="en-US" sz="1300" dirty="0"/>
              <a:t>hours)</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Recess</a:t>
            </a:r>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a:t>
            </a:r>
            <a:r>
              <a:rPr lang="en-US" altLang="en-US" sz="1300" dirty="0" smtClean="0"/>
              <a:t>schedule</a:t>
            </a:r>
          </a:p>
          <a:p>
            <a:pPr lvl="1"/>
            <a:r>
              <a:rPr lang="en-US" altLang="en-US" sz="1300" dirty="0" smtClean="0"/>
              <a:t>Motion assignments for </a:t>
            </a:r>
            <a:r>
              <a:rPr lang="en-US" altLang="en-US" sz="1300" dirty="0" err="1" smtClean="0"/>
              <a:t>TGba</a:t>
            </a:r>
            <a:r>
              <a:rPr lang="en-US" altLang="en-US" sz="1300" dirty="0" smtClean="0"/>
              <a:t> D0.2</a:t>
            </a:r>
          </a:p>
          <a:p>
            <a:pPr lvl="1"/>
            <a:r>
              <a:rPr lang="en-US" altLang="en-US" sz="1300" dirty="0" smtClean="0"/>
              <a:t>List of TBDs in D0.1</a:t>
            </a:r>
            <a:endParaRPr lang="en-US" altLang="en-US" sz="1300" dirty="0" smtClean="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a:solidFill>
                  <a:srgbClr val="00B050"/>
                </a:solidFill>
              </a:rPr>
              <a:t>18/416r0 – Steve</a:t>
            </a:r>
          </a:p>
          <a:p>
            <a:pPr>
              <a:buFont typeface="+mj-lt"/>
              <a:buAutoNum type="arabicPeriod"/>
            </a:pPr>
            <a:r>
              <a:rPr lang="en-US" sz="1800" b="0" dirty="0">
                <a:solidFill>
                  <a:srgbClr val="00B050"/>
                </a:solidFill>
              </a:rPr>
              <a:t>18/145r3 </a:t>
            </a:r>
            <a:r>
              <a:rPr lang="en-US" sz="1800" b="0" dirty="0" smtClean="0">
                <a:solidFill>
                  <a:srgbClr val="00B050"/>
                </a:solidFill>
              </a:rPr>
              <a:t>– Leif</a:t>
            </a:r>
          </a:p>
          <a:p>
            <a:pPr>
              <a:buFont typeface="+mj-lt"/>
              <a:buAutoNum type="arabicPeriod"/>
            </a:pPr>
            <a:r>
              <a:rPr lang="en-US" sz="1800" b="0" dirty="0">
                <a:solidFill>
                  <a:srgbClr val="00B050"/>
                </a:solidFill>
              </a:rPr>
              <a:t>18/435r1 – </a:t>
            </a:r>
            <a:r>
              <a:rPr lang="en-US" sz="1800" b="0" dirty="0" err="1" smtClean="0">
                <a:solidFill>
                  <a:srgbClr val="00B050"/>
                </a:solidFill>
              </a:rPr>
              <a:t>Jia</a:t>
            </a:r>
            <a:r>
              <a:rPr lang="en-US" sz="1800" b="0" dirty="0" smtClean="0">
                <a:solidFill>
                  <a:srgbClr val="00B050"/>
                </a:solidFill>
              </a:rPr>
              <a:t> </a:t>
            </a:r>
            <a:r>
              <a:rPr lang="en-US" sz="1800" b="0" dirty="0" err="1" smtClean="0">
                <a:solidFill>
                  <a:srgbClr val="00B050"/>
                </a:solidFill>
              </a:rPr>
              <a:t>Jia</a:t>
            </a:r>
            <a:endParaRPr lang="en-US" sz="1800" b="0" dirty="0">
              <a:solidFill>
                <a:srgbClr val="00B050"/>
              </a:solidFill>
            </a:endParaRPr>
          </a:p>
          <a:p>
            <a:pPr>
              <a:buFont typeface="+mj-lt"/>
              <a:buAutoNum type="arabicPeriod"/>
            </a:pPr>
            <a:r>
              <a:rPr lang="en-US" sz="1800" b="0" dirty="0">
                <a:solidFill>
                  <a:srgbClr val="00B050"/>
                </a:solidFill>
              </a:rPr>
              <a:t>18/568r0 – </a:t>
            </a:r>
            <a:r>
              <a:rPr lang="en-US" sz="1800" b="0" dirty="0" err="1" smtClean="0">
                <a:solidFill>
                  <a:srgbClr val="00B050"/>
                </a:solidFill>
              </a:rPr>
              <a:t>Jia</a:t>
            </a:r>
            <a:r>
              <a:rPr lang="en-US" sz="1800" b="0" dirty="0" smtClean="0">
                <a:solidFill>
                  <a:srgbClr val="00B050"/>
                </a:solidFill>
              </a:rPr>
              <a:t> </a:t>
            </a:r>
            <a:r>
              <a:rPr lang="en-US" sz="1800" b="0" dirty="0" err="1" smtClean="0">
                <a:solidFill>
                  <a:srgbClr val="00B050"/>
                </a:solidFill>
              </a:rPr>
              <a:t>Jia</a:t>
            </a:r>
            <a:endParaRPr lang="en-US" sz="1800" b="0" dirty="0">
              <a:solidFill>
                <a:srgbClr val="00B050"/>
              </a:solidFill>
            </a:endParaRP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a:t>:</a:t>
            </a:r>
          </a:p>
          <a:p>
            <a:pPr>
              <a:buFont typeface="+mj-lt"/>
              <a:buAutoNum type="arabicPeriod"/>
            </a:pPr>
            <a:r>
              <a:rPr lang="en-US" sz="1800" b="0" dirty="0">
                <a:solidFill>
                  <a:srgbClr val="00B050"/>
                </a:solidFill>
              </a:rPr>
              <a:t>18/520r4 – </a:t>
            </a:r>
            <a:r>
              <a:rPr lang="en-US" sz="1800" b="0" dirty="0" err="1">
                <a:solidFill>
                  <a:srgbClr val="00B050"/>
                </a:solidFill>
              </a:rPr>
              <a:t>Guoqing</a:t>
            </a:r>
            <a:endParaRPr lang="en-US" sz="1800" b="0" dirty="0">
              <a:solidFill>
                <a:srgbClr val="00B050"/>
              </a:solidFill>
            </a:endParaRPr>
          </a:p>
          <a:p>
            <a:pPr>
              <a:buFont typeface="+mj-lt"/>
              <a:buAutoNum type="arabicPeriod"/>
            </a:pPr>
            <a:r>
              <a:rPr lang="en-US" sz="1800" b="0" dirty="0">
                <a:solidFill>
                  <a:srgbClr val="00B050"/>
                </a:solidFill>
              </a:rPr>
              <a:t>18/405r1 – Po-Kai</a:t>
            </a:r>
          </a:p>
          <a:p>
            <a:pPr>
              <a:buFont typeface="+mj-lt"/>
              <a:buAutoNum type="arabicPeriod"/>
            </a:pPr>
            <a:r>
              <a:rPr lang="en-US" sz="1800" b="0" dirty="0">
                <a:solidFill>
                  <a:srgbClr val="00B050"/>
                </a:solidFill>
              </a:rPr>
              <a:t>18/408r1 – Po-Kai</a:t>
            </a:r>
          </a:p>
          <a:p>
            <a:pPr>
              <a:buFont typeface="+mj-lt"/>
              <a:buAutoNum type="arabicPeriod"/>
            </a:pPr>
            <a:r>
              <a:rPr lang="en-US" sz="1800" b="0" dirty="0">
                <a:solidFill>
                  <a:srgbClr val="00B050"/>
                </a:solidFill>
              </a:rPr>
              <a:t>18/412r1 – </a:t>
            </a:r>
            <a:r>
              <a:rPr lang="en-US" sz="1800" b="0" dirty="0" err="1">
                <a:solidFill>
                  <a:srgbClr val="00B050"/>
                </a:solidFill>
              </a:rPr>
              <a:t>Liwen</a:t>
            </a:r>
            <a:endParaRPr lang="en-US" sz="1800" b="0" dirty="0">
              <a:solidFill>
                <a:srgbClr val="00B050"/>
              </a:solidFill>
            </a:endParaRPr>
          </a:p>
          <a:p>
            <a:pPr>
              <a:buFont typeface="+mj-lt"/>
              <a:buAutoNum type="arabicPeriod"/>
            </a:pPr>
            <a:r>
              <a:rPr lang="en-US" sz="1800" b="0" dirty="0">
                <a:solidFill>
                  <a:srgbClr val="00B050"/>
                </a:solidFill>
              </a:rPr>
              <a:t>18/472r2 – Lei Huang</a:t>
            </a:r>
          </a:p>
          <a:p>
            <a:pPr>
              <a:buFont typeface="+mj-lt"/>
              <a:buAutoNum type="arabicPeriod"/>
            </a:pPr>
            <a:r>
              <a:rPr lang="en-US" sz="1800" b="0" dirty="0">
                <a:solidFill>
                  <a:srgbClr val="00B050"/>
                </a:solidFill>
              </a:rPr>
              <a:t>18/414r1 – Alfred</a:t>
            </a:r>
          </a:p>
          <a:p>
            <a:pPr>
              <a:buFont typeface="+mj-lt"/>
              <a:buAutoNum type="arabicPeriod"/>
            </a:pPr>
            <a:r>
              <a:rPr lang="en-US" sz="1800" b="0" dirty="0">
                <a:solidFill>
                  <a:srgbClr val="00B050"/>
                </a:solidFill>
              </a:rPr>
              <a:t>18/514r1 – Alfred</a:t>
            </a:r>
          </a:p>
          <a:p>
            <a:pPr>
              <a:buFont typeface="+mj-lt"/>
              <a:buAutoNum type="arabicPeriod"/>
            </a:pPr>
            <a:r>
              <a:rPr lang="en-US" sz="1800" b="0" dirty="0">
                <a:solidFill>
                  <a:srgbClr val="00B050"/>
                </a:solidFill>
              </a:rPr>
              <a:t>18/515r1 – Alfred</a:t>
            </a:r>
          </a:p>
          <a:p>
            <a:pPr>
              <a:buFont typeface="+mj-lt"/>
              <a:buAutoNum type="arabicPeriod"/>
            </a:pPr>
            <a:r>
              <a:rPr lang="en-US" sz="1800" b="0" dirty="0" smtClean="0">
                <a:solidFill>
                  <a:srgbClr val="00B050"/>
                </a:solidFill>
              </a:rPr>
              <a:t>18/356r3 </a:t>
            </a:r>
            <a:r>
              <a:rPr lang="en-US" sz="1800" b="0" dirty="0">
                <a:solidFill>
                  <a:srgbClr val="00B050"/>
                </a:solidFill>
              </a:rPr>
              <a:t>– </a:t>
            </a:r>
            <a:r>
              <a:rPr lang="en-US" sz="1800" b="0" dirty="0" err="1">
                <a:solidFill>
                  <a:srgbClr val="00B050"/>
                </a:solidFill>
              </a:rPr>
              <a:t>Kiseon</a:t>
            </a:r>
            <a:endParaRPr lang="en-US" sz="1800" b="0" dirty="0">
              <a:solidFill>
                <a:srgbClr val="00B050"/>
              </a:solidFill>
            </a:endParaRPr>
          </a:p>
          <a:p>
            <a:pPr>
              <a:buFont typeface="+mj-lt"/>
              <a:buAutoNum type="arabicPeriod"/>
            </a:pPr>
            <a:r>
              <a:rPr lang="en-US" sz="1800" b="0" dirty="0">
                <a:solidFill>
                  <a:srgbClr val="00B050"/>
                </a:solidFill>
              </a:rPr>
              <a:t>18/440r2 </a:t>
            </a:r>
            <a:r>
              <a:rPr lang="en-US" sz="1800" b="0" dirty="0" smtClean="0">
                <a:solidFill>
                  <a:srgbClr val="00B050"/>
                </a:solidFill>
              </a:rPr>
              <a:t>– </a:t>
            </a:r>
            <a:r>
              <a:rPr lang="en-US" sz="1800" b="0" dirty="0" err="1" smtClean="0">
                <a:solidFill>
                  <a:srgbClr val="00B050"/>
                </a:solidFill>
              </a:rPr>
              <a:t>Kiseon</a:t>
            </a:r>
            <a:r>
              <a:rPr lang="en-US" sz="1800" b="0" dirty="0">
                <a:solidFill>
                  <a:srgbClr val="00B050"/>
                </a:solidFill>
                <a:ea typeface="Malgun Gothic" panose="020B0503020000020004" pitchFamily="34" charset="-127"/>
                <a:cs typeface="Times New Roman" panose="02020603050405020304" pitchFamily="18" charset="0"/>
              </a:rPr>
              <a:t> </a:t>
            </a:r>
          </a:p>
          <a:p>
            <a:endParaRPr lang="en-US" sz="1800" b="0"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9" name="Content Placeholder 4"/>
          <p:cNvSpPr txBox="1">
            <a:spLocks/>
          </p:cNvSpPr>
          <p:nvPr/>
        </p:nvSpPr>
        <p:spPr bwMode="auto">
          <a:xfrm>
            <a:off x="6172200" y="2133600"/>
            <a:ext cx="2819400" cy="430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18/244r3 - </a:t>
            </a:r>
            <a:r>
              <a:rPr lang="en-US" sz="1800" b="0" kern="0" dirty="0" err="1" smtClean="0">
                <a:solidFill>
                  <a:srgbClr val="00B050"/>
                </a:solidFill>
                <a:ea typeface="Malgun Gothic" panose="020B0503020000020004" pitchFamily="34" charset="-127"/>
                <a:cs typeface="Times New Roman" panose="02020603050405020304" pitchFamily="18" charset="0"/>
              </a:rPr>
              <a:t>Kaiying</a:t>
            </a:r>
            <a:r>
              <a:rPr lang="en-US" sz="1800" b="0" kern="0" dirty="0" smtClean="0">
                <a:solidFill>
                  <a:srgbClr val="00B050"/>
                </a:solidFill>
                <a:ea typeface="Malgun Gothic" panose="020B0503020000020004" pitchFamily="34" charset="-127"/>
                <a:cs typeface="Times New Roman" panose="02020603050405020304" pitchFamily="18" charset="0"/>
              </a:rPr>
              <a:t> </a:t>
            </a: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18/464r2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18/465r2 –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18/468r0 – </a:t>
            </a:r>
            <a:r>
              <a:rPr lang="en-US" sz="1800" b="0" kern="0" dirty="0" err="1" smtClean="0">
                <a:solidFill>
                  <a:srgbClr val="00B050"/>
                </a:solidFill>
                <a:ea typeface="Malgun Gothic" panose="020B0503020000020004" pitchFamily="34" charset="-127"/>
                <a:cs typeface="Times New Roman" panose="02020603050405020304" pitchFamily="18" charset="0"/>
              </a:rPr>
              <a:t>Jeongki</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r>
              <a:rPr lang="en-US" sz="1800" b="0" kern="0" dirty="0" smtClean="0">
                <a:solidFill>
                  <a:srgbClr val="00B050"/>
                </a:solidFill>
                <a:ea typeface="Malgun Gothic" panose="020B0503020000020004" pitchFamily="34" charset="-127"/>
                <a:cs typeface="Times New Roman" panose="02020603050405020304" pitchFamily="18" charset="0"/>
              </a:rPr>
              <a:t>18/169r3 - </a:t>
            </a:r>
            <a:r>
              <a:rPr lang="en-US" sz="1800" b="0" kern="0" dirty="0" err="1" smtClean="0">
                <a:solidFill>
                  <a:srgbClr val="00B050"/>
                </a:solidFill>
                <a:ea typeface="Malgun Gothic" panose="020B0503020000020004" pitchFamily="34" charset="-127"/>
                <a:cs typeface="Times New Roman" panose="02020603050405020304" pitchFamily="18" charset="0"/>
              </a:rPr>
              <a:t>Jarkko</a:t>
            </a:r>
            <a:endParaRPr lang="en-US" sz="1800" b="0" kern="0" dirty="0" smtClean="0">
              <a:solidFill>
                <a:srgbClr val="00B050"/>
              </a:solidFill>
              <a:ea typeface="Malgun Gothic" panose="020B0503020000020004" pitchFamily="34" charset="-127"/>
              <a:cs typeface="Times New Roman" panose="02020603050405020304" pitchFamily="18" charset="0"/>
            </a:endParaRPr>
          </a:p>
          <a:p>
            <a:pPr>
              <a:buFont typeface="+mj-lt"/>
              <a:buAutoNum type="arabicPeriod" startAt="11"/>
            </a:pPr>
            <a:endParaRPr lang="en-US" sz="1800" b="0" kern="0" dirty="0" smtClean="0">
              <a:ea typeface="Malgun Gothic" panose="020B0503020000020004" pitchFamily="34" charset="-127"/>
              <a:cs typeface="Times New Roman" panose="02020603050405020304" pitchFamily="18" charset="0"/>
            </a:endParaRPr>
          </a:p>
          <a:p>
            <a:endParaRPr lang="en-US" sz="1800" b="0" kern="0"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a:t>
            </a:r>
            <a:r>
              <a:rPr lang="en-US" altLang="en-US" sz="1600" dirty="0" smtClean="0"/>
              <a:t>MDR (mandatory document review)</a:t>
            </a:r>
          </a:p>
          <a:p>
            <a:pPr lvl="1"/>
            <a:r>
              <a:rPr lang="en-US" altLang="en-US" sz="1600" b="1" dirty="0" smtClean="0"/>
              <a:t>July</a:t>
            </a:r>
            <a:r>
              <a:rPr lang="en-US" altLang="en-US" sz="1600" dirty="0" smtClean="0"/>
              <a:t>: </a:t>
            </a:r>
            <a:r>
              <a:rPr lang="en-US" altLang="en-US" sz="1600" dirty="0" smtClean="0"/>
              <a:t>formation of sponsor ballot pool</a:t>
            </a:r>
          </a:p>
          <a:p>
            <a:pPr lvl="1"/>
            <a:r>
              <a:rPr lang="en-US" altLang="en-US" sz="1600" b="1" dirty="0" smtClean="0"/>
              <a:t>September</a:t>
            </a:r>
            <a:r>
              <a:rPr lang="en-US" altLang="en-US" sz="1600" dirty="0" smtClean="0"/>
              <a:t>: </a:t>
            </a:r>
            <a:r>
              <a:rPr lang="en-US" altLang="en-US" sz="1600" dirty="0" smtClean="0"/>
              <a:t>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(reviewed in Jan.2018)</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smtClean="0">
                <a:solidFill>
                  <a:srgbClr val="FF0000"/>
                </a:solidFill>
              </a:rPr>
              <a:t>Delaying the schedule by 2 months</a:t>
            </a:r>
            <a:endParaRPr lang="en-US" altLang="en-US" sz="1800" dirty="0" smtClean="0">
              <a:solidFill>
                <a:srgbClr val="FF0000"/>
              </a:solidFill>
            </a:endParaRPr>
          </a:p>
          <a:p>
            <a:endParaRPr lang="en-US" altLang="en-US" sz="2200" dirty="0" smtClean="0"/>
          </a:p>
          <a:p>
            <a:r>
              <a:rPr lang="en-US" altLang="en-US" sz="2200" dirty="0" smtClean="0"/>
              <a:t>2018</a:t>
            </a:r>
            <a:endParaRPr lang="en-US" altLang="en-US" sz="2200" dirty="0" smtClean="0"/>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a:t>
            </a:r>
            <a:r>
              <a:rPr lang="en-US" altLang="en-US" sz="2200" dirty="0" smtClean="0"/>
              <a:t>1.0</a:t>
            </a:r>
            <a:endParaRPr lang="en-US" altLang="en-US" sz="2200" dirty="0" smtClean="0"/>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a:t>
            </a:r>
            <a:r>
              <a:rPr lang="en-US" altLang="en-US" sz="2200" dirty="0" smtClean="0"/>
              <a:t>MDR (mandatory document review)</a:t>
            </a:r>
          </a:p>
          <a:p>
            <a:pPr lvl="1"/>
            <a:r>
              <a:rPr lang="en-US" altLang="en-US" sz="2200" b="1" dirty="0" smtClean="0"/>
              <a:t>July</a:t>
            </a:r>
            <a:r>
              <a:rPr lang="en-US" altLang="en-US" sz="2200" dirty="0" smtClean="0"/>
              <a:t>: </a:t>
            </a:r>
            <a:r>
              <a:rPr lang="en-US" altLang="en-US" sz="2200" dirty="0" smtClean="0"/>
              <a:t>formation of sponsor ballot pool</a:t>
            </a:r>
          </a:p>
          <a:p>
            <a:pPr lvl="1"/>
            <a:r>
              <a:rPr lang="en-US" altLang="en-US" sz="2200" b="1" dirty="0" smtClean="0"/>
              <a:t>September</a:t>
            </a:r>
            <a:r>
              <a:rPr lang="en-US" altLang="en-US" sz="2200" dirty="0" smtClean="0"/>
              <a:t>: </a:t>
            </a:r>
            <a:r>
              <a:rPr lang="en-US" altLang="en-US" sz="2200" dirty="0" smtClean="0"/>
              <a:t>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(new)</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40</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Resolve TBDs in the PHY and MAC clauses of </a:t>
            </a:r>
            <a:r>
              <a:rPr lang="en-US" altLang="en-US" dirty="0" err="1" smtClean="0"/>
              <a:t>TGba</a:t>
            </a:r>
            <a:r>
              <a:rPr lang="en-US" altLang="en-US" dirty="0" smtClean="0"/>
              <a:t> D0.2</a:t>
            </a:r>
          </a:p>
          <a:p>
            <a:pPr lvl="1">
              <a:defRPr/>
            </a:pPr>
            <a:r>
              <a:rPr lang="en-US" altLang="en-US" dirty="0" smtClean="0"/>
              <a:t>Higher priority will be given to a presentation that resolves TBDs in </a:t>
            </a:r>
            <a:r>
              <a:rPr lang="en-US" altLang="en-US" dirty="0" err="1" smtClean="0"/>
              <a:t>TGba</a:t>
            </a:r>
            <a:r>
              <a:rPr lang="en-US" altLang="en-US" dirty="0" smtClean="0"/>
              <a:t> D0.2</a:t>
            </a:r>
            <a:endParaRPr lang="en-US" altLang="en-US" dirty="0" smtClean="0"/>
          </a:p>
          <a:p>
            <a:pPr>
              <a:defRPr/>
            </a:pPr>
            <a:r>
              <a:rPr lang="en-US" altLang="en-US" dirty="0" smtClean="0"/>
              <a:t>Prepare for creating </a:t>
            </a:r>
            <a:r>
              <a:rPr lang="en-US" altLang="en-US" dirty="0" err="1" smtClean="0"/>
              <a:t>TGba</a:t>
            </a:r>
            <a:r>
              <a:rPr lang="en-US" altLang="en-US" dirty="0" smtClean="0"/>
              <a:t> D1.0 in July 2018</a:t>
            </a:r>
            <a:endParaRPr lang="en-US" altLang="en-US" dirty="0" smtClean="0"/>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March 19</a:t>
            </a:r>
            <a:r>
              <a:rPr lang="en-US" altLang="en-US" sz="2400" b="1" dirty="0"/>
              <a:t>, 10:00 ET</a:t>
            </a:r>
          </a:p>
          <a:p>
            <a:pPr marL="685800" lvl="2" indent="-342900">
              <a:defRPr/>
            </a:pPr>
            <a:r>
              <a:rPr lang="en-US" altLang="en-US" sz="2400" b="1" dirty="0" smtClean="0"/>
              <a:t>April 2</a:t>
            </a:r>
            <a:r>
              <a:rPr lang="en-US" altLang="en-US" sz="2400" b="1" dirty="0"/>
              <a:t>, 17:00 ET</a:t>
            </a:r>
          </a:p>
          <a:p>
            <a:pPr marL="685800" lvl="2" indent="-342900">
              <a:defRPr/>
            </a:pPr>
            <a:r>
              <a:rPr lang="en-US" altLang="en-US" sz="2400" b="1" dirty="0" smtClean="0"/>
              <a:t>April 16</a:t>
            </a:r>
            <a:r>
              <a:rPr lang="en-US" altLang="en-US" sz="2400" b="1" dirty="0"/>
              <a:t>, 23:00 ET</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43</a:t>
            </a:fld>
            <a:endParaRPr lang="en-US" altLang="en-US" sz="1200" b="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44</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4628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85553</TotalTime>
  <Words>3221</Words>
  <Application>Microsoft Office PowerPoint</Application>
  <PresentationFormat>On-screen Show (4:3)</PresentationFormat>
  <Paragraphs>1050</Paragraphs>
  <Slides>44</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5"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 (Thursday AM2)</vt:lpstr>
      <vt:lpstr>TGba Timeline (reviewed in Jan.2018)</vt:lpstr>
      <vt:lpstr>TGba Timeline (new) </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4142</cp:revision>
  <cp:lastPrinted>2014-11-04T15:04:57Z</cp:lastPrinted>
  <dcterms:created xsi:type="dcterms:W3CDTF">2007-04-17T18:10:23Z</dcterms:created>
  <dcterms:modified xsi:type="dcterms:W3CDTF">2018-03-09T00:25:53Z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